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9" r:id="rId4"/>
    <p:sldId id="262" r:id="rId5"/>
    <p:sldId id="276" r:id="rId6"/>
    <p:sldId id="277" r:id="rId7"/>
    <p:sldId id="263" r:id="rId8"/>
    <p:sldId id="264" r:id="rId9"/>
    <p:sldId id="265" r:id="rId10"/>
    <p:sldId id="266" r:id="rId11"/>
    <p:sldId id="275" r:id="rId12"/>
    <p:sldId id="268" r:id="rId13"/>
    <p:sldId id="269" r:id="rId14"/>
    <p:sldId id="270" r:id="rId15"/>
    <p:sldId id="271" r:id="rId16"/>
    <p:sldId id="292" r:id="rId17"/>
    <p:sldId id="293" r:id="rId18"/>
    <p:sldId id="294" r:id="rId19"/>
    <p:sldId id="291" r:id="rId20"/>
    <p:sldId id="272" r:id="rId21"/>
    <p:sldId id="278" r:id="rId22"/>
    <p:sldId id="279" r:id="rId23"/>
    <p:sldId id="280" r:id="rId24"/>
    <p:sldId id="281" r:id="rId25"/>
    <p:sldId id="282" r:id="rId26"/>
    <p:sldId id="286" r:id="rId27"/>
    <p:sldId id="283" r:id="rId28"/>
    <p:sldId id="288" r:id="rId29"/>
    <p:sldId id="289" r:id="rId30"/>
    <p:sldId id="290" r:id="rId31"/>
    <p:sldId id="274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420"/>
    <a:srgbClr val="000099"/>
    <a:srgbClr val="003300"/>
    <a:srgbClr val="000066"/>
    <a:srgbClr val="49F10D"/>
    <a:srgbClr val="3E8F21"/>
    <a:srgbClr val="0066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388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Анализ</a:t>
            </a:r>
            <a:r>
              <a:rPr lang="ru-RU" baseline="0" dirty="0" smtClean="0"/>
              <a:t> показателей здоровья учащихся </a:t>
            </a:r>
            <a:endParaRPr lang="ru-RU" dirty="0"/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2018-2019</c:v>
                </c:pt>
                <c:pt idx="1">
                  <c:v>2019-2020</c:v>
                </c:pt>
                <c:pt idx="2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0.30000000000000004</c:v>
                </c:pt>
                <c:pt idx="1">
                  <c:v>0.26</c:v>
                </c:pt>
                <c:pt idx="2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3"/>
        <c:delete val="1"/>
      </c:legendEntry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10</c:v>
                </c:pt>
                <c:pt idx="2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254504"/>
        <c:axId val="285256072"/>
      </c:barChart>
      <c:catAx>
        <c:axId val="2852545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85256072"/>
        <c:crosses val="autoZero"/>
        <c:auto val="1"/>
        <c:lblAlgn val="ctr"/>
        <c:lblOffset val="100"/>
        <c:noMultiLvlLbl val="0"/>
      </c:catAx>
      <c:valAx>
        <c:axId val="285256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852545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BACE8-CE78-419C-B462-60916CBEFA8A}" type="datetimeFigureOut">
              <a:rPr lang="ru-RU" smtClean="0"/>
              <a:pPr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8A372-A926-47E8-800E-1F7E52FF14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060432" cy="1728192"/>
          </a:xfrm>
        </p:spPr>
        <p:txBody>
          <a:bodyPr>
            <a:normAutofit fontScale="90000"/>
          </a:bodyPr>
          <a:lstStyle/>
          <a:p>
            <a:r>
              <a:rPr lang="ru-RU" alt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alt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altLang="ru-RU" sz="49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anklin Gothic Heavy" panose="020B0903020102020204" pitchFamily="34" charset="0"/>
              </a:rPr>
              <a:t>«</a:t>
            </a:r>
            <a:r>
              <a:rPr lang="ru-RU" altLang="ru-RU" sz="4900" b="1" spc="300" dirty="0" err="1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anklin Gothic Heavy" panose="020B0903020102020204" pitchFamily="34" charset="0"/>
              </a:rPr>
              <a:t>Здоровьесберегающие</a:t>
            </a:r>
            <a:r>
              <a:rPr lang="ru-RU" altLang="ru-RU" sz="49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8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Franklin Gothic Heavy" panose="020B0903020102020204" pitchFamily="34" charset="0"/>
              </a:rPr>
              <a:t> технологии на уроках в начальной школе в условиях реализации ФГОС»</a:t>
            </a:r>
            <a:endParaRPr lang="ru-RU" sz="4900" b="1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8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Franklin Gothic Heavy" panose="020B0903020102020204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64088" y="3308648"/>
            <a:ext cx="3600400" cy="2880320"/>
          </a:xfrm>
        </p:spPr>
        <p:txBody>
          <a:bodyPr>
            <a:normAutofit fontScale="77500" lnSpcReduction="20000"/>
          </a:bodyPr>
          <a:lstStyle/>
          <a:p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</a:rPr>
              <a:t>Работу подготовила</a:t>
            </a:r>
          </a:p>
          <a:p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</a:rPr>
              <a:t> учитель начальных классов</a:t>
            </a:r>
          </a:p>
          <a:p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</a:rPr>
              <a:t>МБОУ – СОШ № 5</a:t>
            </a:r>
          </a:p>
          <a:p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</a:rPr>
              <a:t>ст. </a:t>
            </a:r>
            <a:r>
              <a:rPr lang="ru-RU" altLang="ru-RU" b="1" i="1" dirty="0" err="1">
                <a:solidFill>
                  <a:schemeClr val="accent2">
                    <a:lumMod val="50000"/>
                  </a:schemeClr>
                </a:solidFill>
              </a:rPr>
              <a:t>Старовеличковской</a:t>
            </a:r>
            <a:endParaRPr lang="ru-RU" altLang="ru-RU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altLang="ru-RU" b="1" i="1" dirty="0">
                <a:solidFill>
                  <a:schemeClr val="accent2">
                    <a:lumMod val="50000"/>
                  </a:schemeClr>
                </a:solidFill>
              </a:rPr>
              <a:t>Кучер Татьяна Николаевна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 descr="https://www.millskidsdds.com/blog/wp-content/uploads/2017/09/aIMa2T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571876"/>
            <a:ext cx="4572000" cy="304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05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Компоненты здоровья:</a:t>
            </a:r>
            <a:endParaRPr lang="ru-RU" dirty="0"/>
          </a:p>
        </p:txBody>
      </p:sp>
      <p:pic>
        <p:nvPicPr>
          <p:cNvPr id="3092" name="Picture 20" descr="https://tulun.life/wp-content/uploads/2018/03/Zdorov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109" y="5763329"/>
            <a:ext cx="6399150" cy="1063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Diagram 1"/>
          <p:cNvGrpSpPr>
            <a:grpSpLocks/>
          </p:cNvGrpSpPr>
          <p:nvPr/>
        </p:nvGrpSpPr>
        <p:grpSpPr bwMode="auto">
          <a:xfrm>
            <a:off x="927240" y="1295184"/>
            <a:ext cx="7114895" cy="4356251"/>
            <a:chOff x="1881" y="930"/>
            <a:chExt cx="2321" cy="2353"/>
          </a:xfrm>
        </p:grpSpPr>
        <p:sp>
          <p:nvSpPr>
            <p:cNvPr id="7" name="_s1028"/>
            <p:cNvSpPr>
              <a:spLocks noChangeShapeType="1"/>
            </p:cNvSpPr>
            <p:nvPr/>
          </p:nvSpPr>
          <p:spPr bwMode="auto">
            <a:xfrm flipV="1">
              <a:off x="3042" y="1529"/>
              <a:ext cx="0" cy="289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1029"/>
            <p:cNvSpPr>
              <a:spLocks noChangeArrowheads="1"/>
            </p:cNvSpPr>
            <p:nvPr/>
          </p:nvSpPr>
          <p:spPr bwMode="auto">
            <a:xfrm>
              <a:off x="2754" y="953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900" b="1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rPr>
                <a:t>Движение</a:t>
              </a:r>
            </a:p>
          </p:txBody>
        </p:sp>
        <p:sp>
          <p:nvSpPr>
            <p:cNvPr id="9" name="_s1030"/>
            <p:cNvSpPr>
              <a:spLocks noChangeShapeType="1"/>
            </p:cNvSpPr>
            <p:nvPr/>
          </p:nvSpPr>
          <p:spPr bwMode="auto">
            <a:xfrm flipV="1">
              <a:off x="3267" y="1746"/>
              <a:ext cx="226" cy="18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1031"/>
            <p:cNvSpPr>
              <a:spLocks noChangeArrowheads="1"/>
            </p:cNvSpPr>
            <p:nvPr/>
          </p:nvSpPr>
          <p:spPr bwMode="auto">
            <a:xfrm>
              <a:off x="3430" y="1278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Положительные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эмоции</a:t>
              </a:r>
            </a:p>
          </p:txBody>
        </p:sp>
        <p:sp>
          <p:nvSpPr>
            <p:cNvPr id="11" name="_s1032"/>
            <p:cNvSpPr>
              <a:spLocks noChangeShapeType="1"/>
            </p:cNvSpPr>
            <p:nvPr/>
          </p:nvSpPr>
          <p:spPr bwMode="auto">
            <a:xfrm>
              <a:off x="3323" y="2169"/>
              <a:ext cx="281" cy="65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1033"/>
            <p:cNvSpPr>
              <a:spLocks noChangeArrowheads="1"/>
            </p:cNvSpPr>
            <p:nvPr/>
          </p:nvSpPr>
          <p:spPr bwMode="auto">
            <a:xfrm>
              <a:off x="3597" y="2009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Отказ от вредных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привычек</a:t>
              </a:r>
            </a:p>
          </p:txBody>
        </p:sp>
        <p:sp>
          <p:nvSpPr>
            <p:cNvPr id="13" name="_s1034"/>
            <p:cNvSpPr>
              <a:spLocks noChangeShapeType="1"/>
            </p:cNvSpPr>
            <p:nvPr/>
          </p:nvSpPr>
          <p:spPr bwMode="auto">
            <a:xfrm>
              <a:off x="3167" y="2364"/>
              <a:ext cx="125" cy="261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1035"/>
            <p:cNvSpPr>
              <a:spLocks noChangeArrowheads="1"/>
            </p:cNvSpPr>
            <p:nvPr/>
          </p:nvSpPr>
          <p:spPr bwMode="auto">
            <a:xfrm>
              <a:off x="3130" y="2596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Рациональное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питание</a:t>
              </a:r>
            </a:p>
          </p:txBody>
        </p:sp>
        <p:sp>
          <p:nvSpPr>
            <p:cNvPr id="15" name="_s1036"/>
            <p:cNvSpPr>
              <a:spLocks noChangeShapeType="1"/>
            </p:cNvSpPr>
            <p:nvPr/>
          </p:nvSpPr>
          <p:spPr bwMode="auto">
            <a:xfrm flipH="1">
              <a:off x="2792" y="2364"/>
              <a:ext cx="126" cy="261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_s1037"/>
            <p:cNvSpPr>
              <a:spLocks noChangeArrowheads="1"/>
            </p:cNvSpPr>
            <p:nvPr/>
          </p:nvSpPr>
          <p:spPr bwMode="auto">
            <a:xfrm>
              <a:off x="2380" y="2597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Закаливание 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оздоровление</a:t>
              </a:r>
            </a:p>
          </p:txBody>
        </p:sp>
        <p:sp>
          <p:nvSpPr>
            <p:cNvPr id="17" name="_s1038"/>
            <p:cNvSpPr>
              <a:spLocks noChangeShapeType="1"/>
            </p:cNvSpPr>
            <p:nvPr/>
          </p:nvSpPr>
          <p:spPr bwMode="auto">
            <a:xfrm flipH="1">
              <a:off x="2480" y="2169"/>
              <a:ext cx="282" cy="65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_s1039"/>
            <p:cNvSpPr>
              <a:spLocks noChangeArrowheads="1"/>
            </p:cNvSpPr>
            <p:nvPr/>
          </p:nvSpPr>
          <p:spPr bwMode="auto">
            <a:xfrm>
              <a:off x="1911" y="2011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Чистота тела, жилища,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продуктов питания</a:t>
              </a:r>
            </a:p>
          </p:txBody>
        </p:sp>
        <p:sp>
          <p:nvSpPr>
            <p:cNvPr id="19" name="_s1040"/>
            <p:cNvSpPr>
              <a:spLocks noChangeShapeType="1"/>
            </p:cNvSpPr>
            <p:nvPr/>
          </p:nvSpPr>
          <p:spPr bwMode="auto">
            <a:xfrm flipH="1" flipV="1">
              <a:off x="2591" y="1746"/>
              <a:ext cx="227" cy="18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_s1041"/>
            <p:cNvSpPr>
              <a:spLocks noChangeArrowheads="1"/>
            </p:cNvSpPr>
            <p:nvPr/>
          </p:nvSpPr>
          <p:spPr bwMode="auto">
            <a:xfrm>
              <a:off x="2077" y="1279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Режим дня</a:t>
              </a:r>
            </a:p>
          </p:txBody>
        </p:sp>
        <p:sp>
          <p:nvSpPr>
            <p:cNvPr id="21" name="_s1042"/>
            <p:cNvSpPr>
              <a:spLocks noChangeArrowheads="1"/>
            </p:cNvSpPr>
            <p:nvPr/>
          </p:nvSpPr>
          <p:spPr bwMode="auto">
            <a:xfrm>
              <a:off x="2754" y="1818"/>
              <a:ext cx="577" cy="577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folHlink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1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ЗДОРОВЬЕ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31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88640"/>
            <a:ext cx="8507288" cy="5937523"/>
          </a:xfrm>
        </p:spPr>
        <p:txBody>
          <a:bodyPr>
            <a:noAutofit/>
          </a:bodyPr>
          <a:lstStyle/>
          <a:p>
            <a:pPr lvl="6">
              <a:defRPr/>
            </a:pPr>
            <a:r>
              <a:rPr lang="ru-RU" sz="2800" b="1" i="1" u="sng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формирование потребности в здоровом образе жизни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.</a:t>
            </a:r>
          </a:p>
          <a:p>
            <a:pPr lvl="5">
              <a:defRPr/>
            </a:pPr>
            <a:r>
              <a:rPr lang="ru-RU" sz="2800" b="1" i="1" u="sng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800" i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формирование установки на здоровый образ жизни: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сохранение </a:t>
            </a: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и укрепление здоровья детей  через 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 приобщение </a:t>
            </a: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к здоровому образу жизни.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ru-RU" sz="2800" b="1" i="1" u="sng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каждый ребёнок ощущает себя личностью, чувствует 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себя успешным </a:t>
            </a: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человеком;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повышение приоритета здорового образа жизни;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укрепление в процессе обучения интеллектуального, 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 нравственного</a:t>
            </a: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, психологического и физического здоровья 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обучающихся</a:t>
            </a: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повышение мотивации к двигательной активности 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  <a:latin typeface="Monotype Corsiva" pitchFamily="66" charset="0"/>
              </a:rPr>
              <a:t>рост уровня физического развития и физической </a:t>
            </a:r>
            <a:r>
              <a:rPr lang="ru-RU" sz="2400" b="1" dirty="0" smtClean="0">
                <a:solidFill>
                  <a:schemeClr val="tx2"/>
                </a:solidFill>
                <a:latin typeface="Monotype Corsiva" pitchFamily="66" charset="0"/>
              </a:rPr>
              <a:t> подготовленности</a:t>
            </a:r>
            <a:r>
              <a:rPr lang="ru-RU" sz="2400" b="1" dirty="0">
                <a:latin typeface="Monotype Corsiva" panose="03010101010201010101" pitchFamily="66" charset="0"/>
              </a:rPr>
              <a:t>.</a:t>
            </a:r>
          </a:p>
          <a:p>
            <a:pPr lvl="1">
              <a:buFont typeface="Wingdings" pitchFamily="2" charset="2"/>
              <a:buChar char="ü"/>
              <a:defRPr/>
            </a:pPr>
            <a:endParaRPr lang="ru-RU" sz="2400" b="1" dirty="0">
              <a:solidFill>
                <a:srgbClr val="0070C0"/>
              </a:solidFill>
              <a:latin typeface="Monotype Corsiva" pitchFamily="66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671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3600" b="1" i="1" dirty="0" err="1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3600" b="1" i="1" dirty="0" smtClean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образовательные </a:t>
            </a:r>
            <a:r>
              <a:rPr lang="ru-RU" sz="3600" b="1" i="1" dirty="0">
                <a:solidFill>
                  <a:srgbClr val="000099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</a:t>
            </a:r>
            <a:endParaRPr lang="ru-RU" sz="2800" i="1" dirty="0">
              <a:solidFill>
                <a:srgbClr val="000099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Blip>
                <a:blip r:embed="rId3"/>
              </a:buBlip>
              <a:defRPr/>
            </a:pPr>
            <a:r>
              <a:rPr lang="ru-RU" b="1" dirty="0" smtClean="0">
                <a:solidFill>
                  <a:srgbClr val="000066"/>
                </a:solidFill>
                <a:latin typeface="Monotype Corsiva" pitchFamily="66" charset="0"/>
              </a:rPr>
              <a:t>это </a:t>
            </a:r>
            <a:r>
              <a:rPr lang="ru-RU" b="1" dirty="0">
                <a:solidFill>
                  <a:srgbClr val="000066"/>
                </a:solidFill>
                <a:latin typeface="Monotype Corsiva" pitchFamily="66" charset="0"/>
              </a:rPr>
              <a:t>системный подход к обучению , воспитанию, построенный  на стремлении учителя не нанести ущерб здоровью обучающимся.  </a:t>
            </a:r>
            <a:endParaRPr lang="ru-RU" b="1" dirty="0">
              <a:solidFill>
                <a:srgbClr val="000066"/>
              </a:solidFill>
            </a:endParaRPr>
          </a:p>
        </p:txBody>
      </p:sp>
      <p:pic>
        <p:nvPicPr>
          <p:cNvPr id="4098" name="Picture 2" descr="https://www.bhru.iph.cam.ac.uk/wordpress/wp-content/uploads/2015/09/Hi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140968"/>
            <a:ext cx="5280472" cy="35831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7030A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401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altLang="ru-RU" sz="3100" b="1" i="1" dirty="0">
                <a:solidFill>
                  <a:srgbClr val="0066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  урока я использую следующие элементы </a:t>
            </a:r>
            <a:br>
              <a:rPr lang="ru-RU" altLang="ru-RU" sz="3100" b="1" i="1" dirty="0">
                <a:solidFill>
                  <a:srgbClr val="0066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i="1" dirty="0" err="1">
                <a:solidFill>
                  <a:srgbClr val="0066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здоровьесберегающих</a:t>
            </a:r>
            <a:r>
              <a:rPr lang="ru-RU" altLang="ru-RU" sz="3100" b="1" i="1" dirty="0">
                <a:solidFill>
                  <a:srgbClr val="0066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технологий:</a:t>
            </a:r>
            <a:r>
              <a:rPr lang="ru-RU" altLang="ru-RU" sz="4000" b="1" dirty="0">
                <a:latin typeface="Calibri" pitchFamily="34" charset="0"/>
              </a:rPr>
              <a:t/>
            </a:r>
            <a:br>
              <a:rPr lang="ru-RU" altLang="ru-RU" sz="4000" b="1" dirty="0">
                <a:latin typeface="Calibri" pitchFamily="34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fontScale="70000" lnSpcReduction="20000"/>
          </a:bodyPr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положительный эмоциональный настрой на уроке;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оптимальный темп ведения урока;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материала доступным  рациональным способом;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наглядность;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смена видов деятельности (читаю, слушаю, говорю, думаю, рассуждаю, пишу и т. д.);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физкультминутки, динамические паузы, гимнастика для глаз, релаксация;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дифференцированный подход в обучении;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работа, работа в парах;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игра, игровые моменты;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гимнастика;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воспитательные моменты  на уроке (беседы) и во внеурочной деятельности;</a:t>
            </a:r>
          </a:p>
          <a:p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санитарно</a:t>
            </a:r>
            <a:r>
              <a:rPr lang="ru-RU" alt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гигиенические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условия.</a:t>
            </a:r>
            <a:endParaRPr lang="ru-RU" alt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1148832">
            <a:off x="304448" y="180155"/>
            <a:ext cx="2818656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На уроках</a:t>
            </a:r>
            <a:endParaRPr lang="ru-RU" dirty="0"/>
          </a:p>
        </p:txBody>
      </p:sp>
      <p:sp>
        <p:nvSpPr>
          <p:cNvPr id="5" name="Пятно 2 4"/>
          <p:cNvSpPr/>
          <p:nvPr/>
        </p:nvSpPr>
        <p:spPr>
          <a:xfrm rot="642053">
            <a:off x="3670406" y="22515"/>
            <a:ext cx="5285567" cy="2520280"/>
          </a:xfrm>
          <a:prstGeom prst="irregularSeal2">
            <a:avLst/>
          </a:prstGeom>
          <a:solidFill>
            <a:srgbClr val="49F10D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Очень важен эмоциональный настрой.</a:t>
            </a:r>
            <a:endParaRPr lang="ru-RU" sz="2000" b="1" i="1" dirty="0">
              <a:solidFill>
                <a:srgbClr val="00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6" name="Picture 2" descr="C:\Users\admin\Desktop\учитель здоровья\IMG_20181225_1145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8064" y="2852936"/>
            <a:ext cx="2322641" cy="30963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33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3" descr="C:\Users\admin\Desktop\учитель здоровья\IMG_20181225_1143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05064"/>
            <a:ext cx="3072341" cy="2304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33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Picture 5" descr="C:\Users\admin\Desktop\учитель здоровья\IMG_20180829_145828_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340768"/>
            <a:ext cx="3072926" cy="2304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33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2273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 rot="21167005">
            <a:off x="337089" y="509451"/>
            <a:ext cx="8229600" cy="188129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Физкультурные минутки, гимнастика для глаз и динамические </a:t>
            </a:r>
            <a:r>
              <a:rPr lang="ru-RU" b="1" dirty="0" err="1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паузы-неотъемлемая</a:t>
            </a:r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часть каждого урока.</a:t>
            </a:r>
            <a:endParaRPr lang="ru-RU" dirty="0"/>
          </a:p>
        </p:txBody>
      </p:sp>
      <p:pic>
        <p:nvPicPr>
          <p:cNvPr id="5" name="Picture 4" descr="C:\Users\admin\Desktop\учитель здоровья\IMG-20190211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75656" y="2708920"/>
            <a:ext cx="5886200" cy="3384376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840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74638"/>
            <a:ext cx="8391306" cy="824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 уроках русского языка широко использую тексты для диктантов о здоровье человека, здоровом образе жизни.</a:t>
            </a:r>
          </a:p>
          <a:p>
            <a:r>
              <a:rPr lang="ru-RU" sz="2000" b="1" dirty="0" smtClean="0"/>
              <a:t>                                                       </a:t>
            </a:r>
          </a:p>
          <a:p>
            <a:r>
              <a:rPr lang="ru-RU" sz="2000" b="1" dirty="0" smtClean="0"/>
              <a:t>                                                             Режим дня.</a:t>
            </a:r>
            <a:endParaRPr lang="ru-RU" sz="2000" dirty="0" smtClean="0"/>
          </a:p>
          <a:p>
            <a:r>
              <a:rPr lang="ru-RU" sz="2000" dirty="0" smtClean="0"/>
              <a:t>       Чтобы быть здоровым, необходимо соблюдать </a:t>
            </a:r>
            <a:r>
              <a:rPr lang="ru-RU" sz="2000" b="1" dirty="0" smtClean="0"/>
              <a:t>режим дня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      Режим – это распорядок дел в течение дня. При составлении режима дня необходимо, чтобы учеба, работа сменялась отдыхом, не менее двух часов в день вы проводили на свежем воздухе, не менее трех раз в день кушали (желательно в одно и то же время), спали 8-9 часов, просыпались и ложились спать в одно и тоже время. Режим дня – это один из наших помощников в сохранении здоровья. </a:t>
            </a:r>
          </a:p>
          <a:p>
            <a:r>
              <a:rPr lang="ru-RU" sz="2000" dirty="0" smtClean="0"/>
              <a:t>     </a:t>
            </a:r>
            <a:r>
              <a:rPr lang="ru-RU" sz="2000" dirty="0" smtClean="0"/>
              <a:t>Соответствующие тексты дадут возможность каждому учителю не только </a:t>
            </a:r>
          </a:p>
          <a:p>
            <a:r>
              <a:rPr lang="ru-RU" sz="2000" dirty="0" smtClean="0"/>
              <a:t>проверить грамотность  учащихся, но и научить ребёнка быть здоровым, стремиться творить своё здоровье, применяя знания и умения в согласии с законами природы.</a:t>
            </a:r>
          </a:p>
          <a:p>
            <a:endParaRPr lang="ru-RU" sz="2000" dirty="0" smtClean="0"/>
          </a:p>
          <a:p>
            <a:r>
              <a:rPr lang="ru-RU" sz="2000" dirty="0" smtClean="0"/>
              <a:t>Так </a:t>
            </a:r>
            <a:r>
              <a:rPr lang="ru-RU" sz="2000" dirty="0" smtClean="0"/>
              <a:t>же использую пословицы и поговорки о здоровье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pPr algn="ctr"/>
            <a:r>
              <a:rPr lang="ru-RU" sz="2000" i="1" dirty="0" smtClean="0"/>
              <a:t>«Кто спортом занимается, тот силы набирается»</a:t>
            </a:r>
          </a:p>
          <a:p>
            <a:pPr algn="ctr"/>
            <a:r>
              <a:rPr lang="ru-RU" sz="2000" i="1" dirty="0" smtClean="0"/>
              <a:t> «В здоровом теле — здоровый дух»</a:t>
            </a:r>
          </a:p>
          <a:p>
            <a:pPr algn="ctr"/>
            <a:r>
              <a:rPr lang="ru-RU" sz="2000" i="1" dirty="0" smtClean="0"/>
              <a:t>«Крепок телом — богат делом» </a:t>
            </a:r>
          </a:p>
          <a:p>
            <a:pPr algn="ctr"/>
            <a:endParaRPr lang="ru-RU" i="1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       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4672" y="188640"/>
            <a:ext cx="4968552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уроках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выбираю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упражнения на развитие логического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мышления, внимания, памяти, нахождения различий, объединения в целое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гимнастика ума, развивающие и подвижные игры и включаю в уроки упражнения: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Какая это фигура?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”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называю фигуру или показываю, дети встают, если фигура имеет углы, делают столько прыжков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сколько углов у фигуры, садятся, если углов нет.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Разноуровневые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задания также способствуют сохранению здоровья учащихся.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701" y="835377"/>
            <a:ext cx="3714756" cy="51181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850112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«Окружающий мир»  - предмет, который включает в себя достаточно много тем, позволяющие формировать понятия о здоровом образе жизни. Это «Времена года», «Человек - живой организм», «Береги здоровье», «Питание и здоровье», «Безопасность на дорогах», «Строение тела человека» 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788" y="3139979"/>
            <a:ext cx="5510986" cy="37282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 rot="20767922">
            <a:off x="321041" y="2122479"/>
            <a:ext cx="378618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Математика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 ль надо нам, ребята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 ль надо нам, ребята,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умелых наших рук?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Нарисуем два квадрата,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на них огромный круг,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потом еще кружочек,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Треугольный колпачок.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и вышел очень, очень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Развеселый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чудачок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(Дети рисуют в воздухе геометрические фигуры.)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357554" y="357166"/>
            <a:ext cx="535785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зык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Приставка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доске записаны слова: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Делать, сделать, написать, писать, подписать, вёз, отвёз, вывез, привёз, занёс, нёс, перенёс, вынес.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указании на слова, в которых есть приставка, ученики повора­чиваются друг к другу лицом и обмениваются хлопками, если в словах приставки нет, ученики приседают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429124" y="3214686"/>
            <a:ext cx="42862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942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Дождь!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Дождь! Дождь! Надо нам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Расходиться по домам!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(Шагаем на месте.)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Гром! Гром, как из пушек.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Нынче праздник для лягушек.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(Прыжки на месте.)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Град! Град! Сыплет град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под крышами сидят.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(Хлопки в ладоши.)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мой братишка в луже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Ловит рыбу нам на ужин.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(Шагаем на месте.)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8200" y="476672"/>
            <a:ext cx="4316288" cy="5649491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i="1" dirty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Кучер Татьяна Николаевна</a:t>
            </a:r>
          </a:p>
          <a:p>
            <a:pPr algn="ctr">
              <a:buNone/>
            </a:pPr>
            <a:r>
              <a:rPr lang="ru-RU" b="1" i="1" dirty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Учитель начальных классов</a:t>
            </a:r>
          </a:p>
          <a:p>
            <a:pPr algn="ctr">
              <a:buNone/>
            </a:pPr>
            <a:r>
              <a:rPr lang="ru-RU" b="1" i="1" dirty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МБОУ – СОШ № 5</a:t>
            </a:r>
          </a:p>
          <a:p>
            <a:pPr algn="ctr">
              <a:buNone/>
            </a:pPr>
            <a:r>
              <a:rPr lang="ru-RU" b="1" i="1" dirty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Ст. </a:t>
            </a:r>
            <a:r>
              <a:rPr lang="ru-RU" b="1" i="1" dirty="0" err="1" smtClean="0">
                <a:solidFill>
                  <a:srgbClr val="0033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Старовеличковской</a:t>
            </a:r>
            <a:endParaRPr lang="ru-RU" b="1" i="1" dirty="0" smtClean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>
              <a:buNone/>
            </a:pPr>
            <a:endParaRPr lang="ru-RU" b="1" i="1" dirty="0">
              <a:solidFill>
                <a:srgbClr val="0033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algn="ctr"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2003 году закончила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педагогический колледж.</a:t>
            </a:r>
          </a:p>
          <a:p>
            <a:pPr algn="ctr"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Педагогический стаж работы – 10 лет.</a:t>
            </a:r>
          </a:p>
          <a:p>
            <a:pPr algn="ctr"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своей педагогической деятельности использую элементы различных технологий: </a:t>
            </a:r>
            <a:r>
              <a:rPr lang="ru-RU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технологии, игровые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технологии, ИКТ и другие.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Picture 4" descr="C:\Users\admin\Desktop\учитель здоровья\IMG_20181029_202729_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b="15609"/>
          <a:stretch>
            <a:fillRect/>
          </a:stretch>
        </p:blipFill>
        <p:spPr bwMode="auto">
          <a:xfrm>
            <a:off x="395536" y="980728"/>
            <a:ext cx="4038600" cy="4471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66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500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983737">
            <a:off x="56886" y="416079"/>
            <a:ext cx="4762872" cy="106613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На переменах</a:t>
            </a:r>
            <a:endParaRPr lang="ru-RU" dirty="0"/>
          </a:p>
        </p:txBody>
      </p:sp>
      <p:sp>
        <p:nvSpPr>
          <p:cNvPr id="5" name="Пятно 2 4"/>
          <p:cNvSpPr/>
          <p:nvPr/>
        </p:nvSpPr>
        <p:spPr>
          <a:xfrm rot="642053">
            <a:off x="3765895" y="409318"/>
            <a:ext cx="5449857" cy="2971598"/>
          </a:xfrm>
          <a:prstGeom prst="irregularSeal2">
            <a:avLst/>
          </a:prstGeom>
          <a:solidFill>
            <a:srgbClr val="49F10D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Игры на свежем воздухе в любое время года – залог здоровья.</a:t>
            </a:r>
            <a:endParaRPr lang="ru-RU" sz="2000" b="1" i="1" dirty="0">
              <a:solidFill>
                <a:srgbClr val="00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6" name="Picture 2" descr="C:\Users\admin\Desktop\учитель здоровья\SAM_29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528" y="1772816"/>
            <a:ext cx="3714750" cy="2786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33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4" descr="C:\Users\admin\Desktop\учитель здоровья\IMG-20190211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7496" y="3347610"/>
            <a:ext cx="4140968" cy="31057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33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9993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243408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rot="21381853">
            <a:off x="27959" y="259785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Спортивный клуб «Сокол»</a:t>
            </a:r>
            <a:endParaRPr lang="ru-RU" dirty="0"/>
          </a:p>
        </p:txBody>
      </p:sp>
      <p:pic>
        <p:nvPicPr>
          <p:cNvPr id="8" name="Picture 2" descr="C:\Users\admin\Desktop\учитель здоровья\IMG_20190209_1220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584" y="1412776"/>
            <a:ext cx="3456928" cy="2592288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C:\Users\admin\Desktop\учитель здоровья\IMG_20190209_13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412776"/>
            <a:ext cx="3456385" cy="2592288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 descr="C:\Users\admin\Desktop\учитель здоровья\SAM_31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83050"/>
            <a:ext cx="3456384" cy="2591918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6" descr="C:\Users\admin\Desktop\учитель здоровья\IMG-20190211-WA0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113108"/>
            <a:ext cx="3427859" cy="2571656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\Desktop\учитель здоровья\IMG-20190209-WA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7544" y="3212976"/>
            <a:ext cx="4033191" cy="3024336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C:\Users\admin\Desktop\учитель здоровья\IMG-20190209-WA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844824"/>
            <a:ext cx="4018688" cy="3013496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ятно 2 5"/>
          <p:cNvSpPr/>
          <p:nvPr/>
        </p:nvSpPr>
        <p:spPr>
          <a:xfrm rot="21045781">
            <a:off x="-92667" y="-17422"/>
            <a:ext cx="6016967" cy="3375158"/>
          </a:xfrm>
          <a:prstGeom prst="irregularSeal2">
            <a:avLst/>
          </a:prstGeom>
          <a:solidFill>
            <a:srgbClr val="49F10D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Ничто так не укрепляет детский организм, как ЕДИНЕНИЕ С ПРИРОДОЙ!</a:t>
            </a:r>
            <a:endParaRPr lang="ru-RU" sz="2000" b="1" i="1" dirty="0">
              <a:solidFill>
                <a:srgbClr val="00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dmin\Desktop\учитель здоровья\IMG_20180829_145905_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3568" y="404664"/>
            <a:ext cx="3876228" cy="2798762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C:\Users\admin\Desktop\учитель здоровья\IMG_20190209_1957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0108" y="404665"/>
            <a:ext cx="3744416" cy="2808312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C:\Users\admin\Desktop\учитель здоровья\IMG_20190209_1959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7" y="3429000"/>
            <a:ext cx="3840427" cy="2880320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C:\Users\admin\Desktop\учитель здоровья\IMG_20190209_2000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429000"/>
            <a:ext cx="3840427" cy="2880320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1299246">
            <a:off x="36144" y="501488"/>
            <a:ext cx="721114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Совместные мероприятия детей и родителей</a:t>
            </a:r>
            <a:endParaRPr lang="ru-RU" dirty="0"/>
          </a:p>
        </p:txBody>
      </p:sp>
      <p:pic>
        <p:nvPicPr>
          <p:cNvPr id="5" name="Picture 2" descr="C:\Users\admin\Desktop\учитель здоровья\IMG-20190209-WA00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6" y="1988840"/>
            <a:ext cx="3024336" cy="2267162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Users\admin\Desktop\учитель здоровья\IMG-20190209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437112"/>
            <a:ext cx="3024335" cy="2267521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admin\Desktop\фото\IMG_20191005_1047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857364"/>
            <a:ext cx="3373037" cy="44973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Admin\Desktop\ФОТО\IMG_20190212_104215.jpg"/>
          <p:cNvPicPr/>
          <p:nvPr/>
        </p:nvPicPr>
        <p:blipFill>
          <a:blip r:embed="rId3" cstate="print"/>
          <a:srcRect l="705" t="4281" r="4324" b="2643"/>
          <a:stretch>
            <a:fillRect/>
          </a:stretch>
        </p:blipFill>
        <p:spPr bwMode="auto">
          <a:xfrm rot="16200000">
            <a:off x="6480212" y="4113076"/>
            <a:ext cx="273630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\IMG_20190212_104205.jpg"/>
          <p:cNvPicPr/>
          <p:nvPr/>
        </p:nvPicPr>
        <p:blipFill>
          <a:blip r:embed="rId4" cstate="print"/>
          <a:srcRect l="7123" t="7632" r="1517" b="3374"/>
          <a:stretch>
            <a:fillRect/>
          </a:stretch>
        </p:blipFill>
        <p:spPr bwMode="auto">
          <a:xfrm rot="10800000">
            <a:off x="4716016" y="260648"/>
            <a:ext cx="259228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ФОТО\IMG_20190212_104134.jpg"/>
          <p:cNvPicPr/>
          <p:nvPr/>
        </p:nvPicPr>
        <p:blipFill>
          <a:blip r:embed="rId5" cstate="print"/>
          <a:srcRect l="2999" t="5215" r="3817" b="5215"/>
          <a:stretch>
            <a:fillRect/>
          </a:stretch>
        </p:blipFill>
        <p:spPr bwMode="auto">
          <a:xfrm rot="10800000">
            <a:off x="5868144" y="1988840"/>
            <a:ext cx="2736306" cy="20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ФОТО\IMG_20190212_104236.jpg"/>
          <p:cNvPicPr/>
          <p:nvPr/>
        </p:nvPicPr>
        <p:blipFill>
          <a:blip r:embed="rId6" cstate="print"/>
          <a:srcRect l="7117" t="4255" r="3783" b="1054"/>
          <a:stretch>
            <a:fillRect/>
          </a:stretch>
        </p:blipFill>
        <p:spPr bwMode="auto">
          <a:xfrm>
            <a:off x="0" y="2492896"/>
            <a:ext cx="1944216" cy="2546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esktop\ФОТО\IMG_20190212_104248.jpg"/>
          <p:cNvPicPr/>
          <p:nvPr/>
        </p:nvPicPr>
        <p:blipFill>
          <a:blip r:embed="rId7" cstate="print"/>
          <a:srcRect l="3125" t="8103" r="12408" b="5137"/>
          <a:stretch>
            <a:fillRect/>
          </a:stretch>
        </p:blipFill>
        <p:spPr bwMode="auto">
          <a:xfrm>
            <a:off x="1043608" y="4221088"/>
            <a:ext cx="194421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ФОТО\IMG_20190212_104306.jpg"/>
          <p:cNvPicPr/>
          <p:nvPr/>
        </p:nvPicPr>
        <p:blipFill>
          <a:blip r:embed="rId8" cstate="print"/>
          <a:srcRect l="11249" t="9997" r="1313" b="7322"/>
          <a:stretch>
            <a:fillRect/>
          </a:stretch>
        </p:blipFill>
        <p:spPr bwMode="auto">
          <a:xfrm rot="5400000">
            <a:off x="2887959" y="2736777"/>
            <a:ext cx="2468541" cy="1836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ФОТО\IMG_20190212_104314.jpg"/>
          <p:cNvPicPr/>
          <p:nvPr/>
        </p:nvPicPr>
        <p:blipFill>
          <a:blip r:embed="rId9" cstate="print"/>
          <a:srcRect l="5732" t="12448" r="7051" b="5776"/>
          <a:stretch>
            <a:fillRect/>
          </a:stretch>
        </p:blipFill>
        <p:spPr bwMode="auto">
          <a:xfrm rot="5400000">
            <a:off x="4067944" y="4365104"/>
            <a:ext cx="24482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ятно 2 10"/>
          <p:cNvSpPr/>
          <p:nvPr/>
        </p:nvSpPr>
        <p:spPr>
          <a:xfrm rot="21330945">
            <a:off x="88604" y="172434"/>
            <a:ext cx="4506611" cy="2442941"/>
          </a:xfrm>
          <a:prstGeom prst="irregularSeal2">
            <a:avLst/>
          </a:prstGeom>
          <a:solidFill>
            <a:srgbClr val="49F10D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Наши проекты</a:t>
            </a:r>
            <a:endParaRPr lang="ru-RU" sz="3200" b="1" i="1" dirty="0">
              <a:solidFill>
                <a:srgbClr val="00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Admin\Desktop\ФОТО\IMG_20190212_104450.jpg"/>
          <p:cNvPicPr/>
          <p:nvPr/>
        </p:nvPicPr>
        <p:blipFill>
          <a:blip r:embed="rId3" cstate="print"/>
          <a:srcRect t="4795"/>
          <a:stretch>
            <a:fillRect/>
          </a:stretch>
        </p:blipFill>
        <p:spPr bwMode="auto">
          <a:xfrm>
            <a:off x="2843808" y="2996952"/>
            <a:ext cx="33123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\IMG_20190212_104921.jpg"/>
          <p:cNvPicPr/>
          <p:nvPr/>
        </p:nvPicPr>
        <p:blipFill>
          <a:blip r:embed="rId4" cstate="print"/>
          <a:srcRect r="5123" b="814"/>
          <a:stretch>
            <a:fillRect/>
          </a:stretch>
        </p:blipFill>
        <p:spPr bwMode="auto">
          <a:xfrm rot="16200000">
            <a:off x="935595" y="-63387"/>
            <a:ext cx="1728192" cy="252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ФОТО\IMG_20190212_104808.jpg"/>
          <p:cNvPicPr/>
          <p:nvPr/>
        </p:nvPicPr>
        <p:blipFill>
          <a:blip r:embed="rId5" cstate="print"/>
          <a:srcRect t="6416" r="10413" b="-48"/>
          <a:stretch>
            <a:fillRect/>
          </a:stretch>
        </p:blipFill>
        <p:spPr bwMode="auto">
          <a:xfrm rot="21200951">
            <a:off x="496665" y="3193514"/>
            <a:ext cx="2332447" cy="312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ФОТО\IMG_20190212_104759.jpg"/>
          <p:cNvPicPr/>
          <p:nvPr/>
        </p:nvPicPr>
        <p:blipFill>
          <a:blip r:embed="rId6" cstate="print"/>
          <a:srcRect l="5422" t="2241"/>
          <a:stretch>
            <a:fillRect/>
          </a:stretch>
        </p:blipFill>
        <p:spPr bwMode="auto">
          <a:xfrm rot="542914">
            <a:off x="6190323" y="3240353"/>
            <a:ext cx="2435270" cy="323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esktop\ФОТО\IMG_20190212_104833.jpg"/>
          <p:cNvPicPr/>
          <p:nvPr/>
        </p:nvPicPr>
        <p:blipFill>
          <a:blip r:embed="rId7" cstate="print"/>
          <a:srcRect l="4386" t="3174" r="5611" b="2767"/>
          <a:stretch>
            <a:fillRect/>
          </a:stretch>
        </p:blipFill>
        <p:spPr bwMode="auto">
          <a:xfrm rot="16200000">
            <a:off x="6372200" y="-171399"/>
            <a:ext cx="1800200" cy="2664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ФОТО\IMG_20190212_104940.jpg"/>
          <p:cNvPicPr/>
          <p:nvPr/>
        </p:nvPicPr>
        <p:blipFill>
          <a:blip r:embed="rId8" cstate="print"/>
          <a:srcRect l="2314" t="5483" r="3739" b="4175"/>
          <a:stretch>
            <a:fillRect/>
          </a:stretch>
        </p:blipFill>
        <p:spPr bwMode="auto">
          <a:xfrm rot="16200000">
            <a:off x="3255706" y="568830"/>
            <a:ext cx="2501569" cy="20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Admin\Desktop\ФОТО\IMG_20190212_1050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79991" y="720150"/>
            <a:ext cx="3239791" cy="232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ФОТО\IMG_20190212_105036.jpg"/>
          <p:cNvPicPr/>
          <p:nvPr/>
        </p:nvPicPr>
        <p:blipFill>
          <a:blip r:embed="rId4" cstate="print"/>
          <a:srcRect l="4364" t="4697" r="2744" b="6320"/>
          <a:stretch>
            <a:fillRect/>
          </a:stretch>
        </p:blipFill>
        <p:spPr bwMode="auto">
          <a:xfrm rot="16200000">
            <a:off x="1727684" y="1808820"/>
            <a:ext cx="32403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IMG_20190213_0805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3923928" y="2636912"/>
            <a:ext cx="324036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IMG_20190213_080926.jpg"/>
          <p:cNvPicPr/>
          <p:nvPr/>
        </p:nvPicPr>
        <p:blipFill>
          <a:blip r:embed="rId6" cstate="print"/>
          <a:srcRect l="5394" t="2904" b="5094"/>
          <a:stretch>
            <a:fillRect/>
          </a:stretch>
        </p:blipFill>
        <p:spPr bwMode="auto">
          <a:xfrm rot="16200000">
            <a:off x="6186185" y="3636201"/>
            <a:ext cx="3129521" cy="228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ятно 2 9"/>
          <p:cNvSpPr/>
          <p:nvPr/>
        </p:nvSpPr>
        <p:spPr>
          <a:xfrm rot="876257">
            <a:off x="2985072" y="-136549"/>
            <a:ext cx="6139070" cy="2442941"/>
          </a:xfrm>
          <a:prstGeom prst="irregularSeal2">
            <a:avLst/>
          </a:prstGeom>
          <a:solidFill>
            <a:srgbClr val="49F10D"/>
          </a:solidFill>
          <a:ln>
            <a:solidFill>
              <a:srgbClr val="00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Наши достижения</a:t>
            </a:r>
            <a:endParaRPr lang="ru-RU" sz="3200" b="1" i="1" dirty="0">
              <a:solidFill>
                <a:srgbClr val="0033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11" name="Рисунок 10" descr="http://poykovschool2.ru/storage/app/media/Ohrana%20zdorovya/120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2267744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/>
        </p:nvGraphicFramePr>
        <p:xfrm>
          <a:off x="0" y="500042"/>
          <a:ext cx="871540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70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/>
        </p:nvGraphicFramePr>
        <p:xfrm>
          <a:off x="785786" y="1828800"/>
          <a:ext cx="7715304" cy="4314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Показатель посещаемости спортклуба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Сокол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57" y="161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0033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Учитель не тот, кто учит, </a:t>
            </a:r>
            <a:br>
              <a:rPr lang="ru-RU" altLang="ru-RU" b="1" dirty="0">
                <a:solidFill>
                  <a:srgbClr val="0033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</a:br>
            <a:r>
              <a:rPr lang="ru-RU" altLang="ru-RU" b="1" dirty="0">
                <a:solidFill>
                  <a:srgbClr val="0033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а тот, у кого учатся.</a:t>
            </a:r>
            <a:endParaRPr lang="ru-RU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486785" y="2204864"/>
            <a:ext cx="5554960" cy="4065315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</a:pPr>
            <a:r>
              <a:rPr lang="ru-RU" alt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ребенка превыше всего,</a:t>
            </a:r>
          </a:p>
          <a:p>
            <a:pPr algn="ctr">
              <a:buFontTx/>
              <a:buNone/>
            </a:pPr>
            <a:r>
              <a:rPr lang="ru-RU" alt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Богатство земли не заменит его.</a:t>
            </a:r>
          </a:p>
          <a:p>
            <a:pPr algn="ctr">
              <a:buFontTx/>
              <a:buNone/>
            </a:pPr>
            <a:r>
              <a:rPr lang="ru-RU" alt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не купишь, никто не продаст,</a:t>
            </a:r>
          </a:p>
          <a:p>
            <a:pPr algn="ctr">
              <a:buFontTx/>
              <a:buNone/>
            </a:pPr>
            <a:r>
              <a:rPr lang="ru-RU" alt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берегите, как сердце, как глаз.</a:t>
            </a:r>
          </a:p>
          <a:p>
            <a:pPr algn="ctr">
              <a:buFontTx/>
              <a:buNone/>
            </a:pPr>
            <a:r>
              <a:rPr lang="ru-RU" alt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                         (</a:t>
            </a:r>
            <a:r>
              <a:rPr lang="ru-RU" alt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 </a:t>
            </a:r>
            <a:r>
              <a:rPr lang="ru-RU" altLang="ru-RU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Жабаев</a:t>
            </a:r>
            <a:r>
              <a:rPr lang="ru-RU" alt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Picture 2" descr="http://dou14-vishera.ru/wp-content/uploads/2014/04/%D0%B7%D0%B4%D0%BE%D1%80%D0%BE%D0%B2%D1%8C%D0%B5-%D0%B4%D0%B5%D1%82-%D0%B2-%D1%80%D1%83%D0%BA-%D0%B2%D0%B7%D1%80%D0%BE%D1%81%D0%BB%D1%8B%D1%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08" y="2138867"/>
            <a:ext cx="3235265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s://img-fotki.yandex.ru/get/4509/fot462.14d/0_46162_5415ad82_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70435"/>
            <a:ext cx="8568951" cy="42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72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3088"/>
            <a:ext cx="9189587" cy="70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 descr="C:\Users\admin\Desktop\Фестиваль\Screenshot_20201207-202729_Gallery.jpg"/>
          <p:cNvPicPr>
            <a:picLocks noChangeAspect="1" noChangeArrowheads="1"/>
          </p:cNvPicPr>
          <p:nvPr/>
        </p:nvPicPr>
        <p:blipFill>
          <a:blip r:embed="rId3" cstate="print"/>
          <a:srcRect t="8074" b="16567"/>
          <a:stretch>
            <a:fillRect/>
          </a:stretch>
        </p:blipFill>
        <p:spPr bwMode="auto">
          <a:xfrm>
            <a:off x="571472" y="2285992"/>
            <a:ext cx="2357454" cy="3750509"/>
          </a:xfrm>
          <a:prstGeom prst="rect">
            <a:avLst/>
          </a:prstGeom>
          <a:noFill/>
        </p:spPr>
      </p:pic>
      <p:pic>
        <p:nvPicPr>
          <p:cNvPr id="40963" name="Picture 3" descr="C:\Users\admin\Desktop\Фестиваль\Screenshot_20201207-202741_Gallery.jpg"/>
          <p:cNvPicPr>
            <a:picLocks noChangeAspect="1" noChangeArrowheads="1"/>
          </p:cNvPicPr>
          <p:nvPr/>
        </p:nvPicPr>
        <p:blipFill>
          <a:blip r:embed="rId4" cstate="print"/>
          <a:srcRect t="8882" b="17105"/>
          <a:stretch>
            <a:fillRect/>
          </a:stretch>
        </p:blipFill>
        <p:spPr bwMode="auto">
          <a:xfrm>
            <a:off x="2786050" y="642918"/>
            <a:ext cx="2286016" cy="3571900"/>
          </a:xfrm>
          <a:prstGeom prst="rect">
            <a:avLst/>
          </a:prstGeom>
          <a:noFill/>
        </p:spPr>
      </p:pic>
      <p:pic>
        <p:nvPicPr>
          <p:cNvPr id="40964" name="Picture 4" descr="C:\Users\admin\Desktop\Фестиваль\Screenshot_20201207-202750_Gallery.jpg"/>
          <p:cNvPicPr>
            <a:picLocks noChangeAspect="1" noChangeArrowheads="1"/>
          </p:cNvPicPr>
          <p:nvPr/>
        </p:nvPicPr>
        <p:blipFill>
          <a:blip r:embed="rId5" cstate="print"/>
          <a:srcRect t="10766" b="18182"/>
          <a:stretch>
            <a:fillRect/>
          </a:stretch>
        </p:blipFill>
        <p:spPr bwMode="auto">
          <a:xfrm>
            <a:off x="4786314" y="3071810"/>
            <a:ext cx="2286016" cy="3429024"/>
          </a:xfrm>
          <a:prstGeom prst="rect">
            <a:avLst/>
          </a:prstGeom>
          <a:noFill/>
        </p:spPr>
      </p:pic>
      <p:pic>
        <p:nvPicPr>
          <p:cNvPr id="40965" name="Picture 5" descr="C:\Users\admin\Desktop\Фестиваль\Screenshot_20201207-202757_Gallery.jpg"/>
          <p:cNvPicPr>
            <a:picLocks noChangeAspect="1" noChangeArrowheads="1"/>
          </p:cNvPicPr>
          <p:nvPr/>
        </p:nvPicPr>
        <p:blipFill>
          <a:blip r:embed="rId6" cstate="print"/>
          <a:srcRect t="9023" b="16541"/>
          <a:stretch>
            <a:fillRect/>
          </a:stretch>
        </p:blipFill>
        <p:spPr bwMode="auto">
          <a:xfrm>
            <a:off x="6786578" y="642918"/>
            <a:ext cx="2071702" cy="325553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928794" y="0"/>
            <a:ext cx="6643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Segoe Script" pitchFamily="34" charset="0"/>
                <a:cs typeface="Times New Roman" pitchFamily="18" charset="0"/>
              </a:rPr>
              <a:t>Лучшие из лучших</a:t>
            </a:r>
            <a:endParaRPr lang="ru-RU" sz="3200" dirty="0" smtClean="0">
              <a:latin typeface="Segoe Script" pitchFamily="34" charset="0"/>
              <a:cs typeface="Arial" pitchFamily="34" charset="0"/>
            </a:endParaRPr>
          </a:p>
        </p:txBody>
      </p:sp>
      <p:grpSp>
        <p:nvGrpSpPr>
          <p:cNvPr id="40966" name="Group 88337"/>
          <p:cNvGrpSpPr>
            <a:grpSpLocks/>
          </p:cNvGrpSpPr>
          <p:nvPr/>
        </p:nvGrpSpPr>
        <p:grpSpPr bwMode="auto">
          <a:xfrm>
            <a:off x="0" y="457200"/>
            <a:ext cx="9150350" cy="9525"/>
            <a:chOff x="0" y="0"/>
            <a:chExt cx="91502" cy="97"/>
          </a:xfrm>
        </p:grpSpPr>
        <p:sp>
          <p:nvSpPr>
            <p:cNvPr id="40967" name="Shape 88336"/>
            <p:cNvSpPr>
              <a:spLocks/>
            </p:cNvSpPr>
            <p:nvPr/>
          </p:nvSpPr>
          <p:spPr bwMode="auto">
            <a:xfrm>
              <a:off x="0" y="0"/>
              <a:ext cx="91502" cy="97"/>
            </a:xfrm>
            <a:custGeom>
              <a:avLst/>
              <a:gdLst>
                <a:gd name="T0" fmla="*/ 0 w 9150279"/>
                <a:gd name="T1" fmla="*/ 4851 h 9702"/>
                <a:gd name="T2" fmla="*/ 9150279 w 9150279"/>
                <a:gd name="T3" fmla="*/ 4851 h 9702"/>
                <a:gd name="T4" fmla="*/ 0 w 9150279"/>
                <a:gd name="T5" fmla="*/ 0 h 9702"/>
                <a:gd name="T6" fmla="*/ 9150279 w 9150279"/>
                <a:gd name="T7" fmla="*/ 9702 h 9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9150279" h="9702">
                  <a:moveTo>
                    <a:pt x="0" y="4851"/>
                  </a:moveTo>
                  <a:lnTo>
                    <a:pt x="9150279" y="4851"/>
                  </a:lnTo>
                </a:path>
              </a:pathLst>
            </a:custGeom>
            <a:noFill/>
            <a:ln w="9702">
              <a:solidFill>
                <a:srgbClr val="000000"/>
              </a:solidFill>
              <a:miter lim="1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40970" name="Picture 1329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4850" y="6724650"/>
            <a:ext cx="3175" cy="3175"/>
          </a:xfrm>
          <a:prstGeom prst="rect">
            <a:avLst/>
          </a:prstGeom>
          <a:noFill/>
        </p:spPr>
      </p:pic>
      <p:pic>
        <p:nvPicPr>
          <p:cNvPr id="40969" name="Picture 1329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7550" y="6731000"/>
            <a:ext cx="3175" cy="3175"/>
          </a:xfrm>
          <a:prstGeom prst="rect">
            <a:avLst/>
          </a:prstGeom>
          <a:noFill/>
        </p:spPr>
      </p:pic>
      <p:pic>
        <p:nvPicPr>
          <p:cNvPr id="40968" name="Picture 1329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4850" y="6737350"/>
            <a:ext cx="3175" cy="3175"/>
          </a:xfrm>
          <a:prstGeom prst="rect">
            <a:avLst/>
          </a:prstGeom>
          <a:noFill/>
        </p:spPr>
      </p:pic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0" y="457200"/>
            <a:ext cx="6303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13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13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188641"/>
            <a:ext cx="8373616" cy="39604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0066"/>
                </a:solidFill>
                <a:latin typeface="Comic Sans MS" pitchFamily="66" charset="0"/>
              </a:rPr>
              <a:t>  «Учитель многое  может, и если всё, что он может сделать  для укрепления здоровья школьников, он осуществляет, дети вырастут такими,  какими мы все хотим их видеть- хорошими, умными и здоровыми»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000066"/>
                </a:solidFill>
                <a:latin typeface="Comic Sans MS" pitchFamily="66" charset="0"/>
              </a:rPr>
              <a:t>Профессор </a:t>
            </a:r>
            <a:r>
              <a:rPr lang="ru-RU" b="1" i="1" dirty="0" err="1" smtClean="0">
                <a:solidFill>
                  <a:srgbClr val="000066"/>
                </a:solidFill>
                <a:latin typeface="Comic Sans MS" pitchFamily="66" charset="0"/>
              </a:rPr>
              <a:t>С.М.Громбах</a:t>
            </a:r>
            <a:endParaRPr lang="ru-RU" b="1" i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endParaRPr lang="ru-RU" i="1" dirty="0">
              <a:solidFill>
                <a:srgbClr val="000066"/>
              </a:solidFill>
            </a:endParaRPr>
          </a:p>
        </p:txBody>
      </p:sp>
      <p:pic>
        <p:nvPicPr>
          <p:cNvPr id="7" name="Рисунок 6" descr="https://www.culture.ru/storage/images/200885bb2b5ae6940cc61ec949af61aa/078c9fd857e0f0315e5289798b24597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61048"/>
            <a:ext cx="500656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25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 rot="21287177">
            <a:off x="300892" y="379550"/>
            <a:ext cx="8420502" cy="1470025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000066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Спасибо за внимание!!!</a:t>
            </a:r>
            <a:endParaRPr lang="ru-RU" sz="5400" b="1" i="1" dirty="0">
              <a:solidFill>
                <a:srgbClr val="000066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6340" t="16871" r="6434" b="8249"/>
          <a:stretch>
            <a:fillRect/>
          </a:stretch>
        </p:blipFill>
        <p:spPr bwMode="auto">
          <a:xfrm>
            <a:off x="1331640" y="1988840"/>
            <a:ext cx="626469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Но как для ребенка стать не просто учителем, а</a:t>
            </a:r>
            <a:r>
              <a:rPr lang="ru-RU" sz="3100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/>
            </a:r>
            <a:br>
              <a:rPr lang="ru-RU" sz="3100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</a:br>
            <a:r>
              <a:rPr lang="ru-RU" sz="3100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3100" b="1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УЧИТЕЛЕМ ЗДОРОВЬЯ</a:t>
            </a:r>
            <a:r>
              <a:rPr lang="ru-RU" sz="3100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3100" b="1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?</a:t>
            </a:r>
            <a:r>
              <a:rPr lang="ru-RU" sz="3100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 rot="21092681">
            <a:off x="318602" y="1873465"/>
            <a:ext cx="3682262" cy="118461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ориентиры на здоровый образ жизни закладываются в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детстве. 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Объект 4"/>
          <p:cNvSpPr>
            <a:spLocks noGrp="1"/>
          </p:cNvSpPr>
          <p:nvPr>
            <p:ph sz="half" idx="1"/>
          </p:nvPr>
        </p:nvSpPr>
        <p:spPr>
          <a:xfrm rot="439592">
            <a:off x="5200377" y="4955621"/>
            <a:ext cx="3682262" cy="10561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занимаюсь спортом. 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 descr="F:\учитель здоровья\ФОТО\IMG_20190212_15474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754320">
            <a:off x="3693816" y="1934268"/>
            <a:ext cx="2448728" cy="18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F:\учитель здоровья\ФОТО\IMG_20190212_15475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014807">
            <a:off x="6820832" y="2068568"/>
            <a:ext cx="2407901" cy="172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F:\учитель здоровья\ФОТО\IMG_20190212_15481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220072" y="1916832"/>
            <a:ext cx="24482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:\учитель здоровья\ФОТО\IMG_20190212_15482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5587829">
            <a:off x="166349" y="4527131"/>
            <a:ext cx="2559334" cy="1820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F:\учитель здоровья\ФОТО\IMG_20190212_15483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738550">
            <a:off x="1943211" y="4424157"/>
            <a:ext cx="2448273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720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Моя семья – за здоровый образ жизни!</a:t>
            </a:r>
            <a:endParaRPr lang="ru-RU" dirty="0"/>
          </a:p>
        </p:txBody>
      </p:sp>
      <p:pic>
        <p:nvPicPr>
          <p:cNvPr id="8" name="Рисунок 7" descr="https://i.mycdn.me/image?id=868957619131&amp;t=3&amp;plc=WEB&amp;tkn=*rO3sE8-bgMt3mJuwdRdVD_uRGM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37154">
            <a:off x="337103" y="1166931"/>
            <a:ext cx="3152458" cy="424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.mycdn.me/image?id=866859425723&amp;t=3&amp;plc=WEB&amp;tkn=*JpDKakn3cxmlWruWb_42DAfJzw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484784"/>
            <a:ext cx="3068609" cy="4235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.mycdn.me/image?id=848701040571&amp;t=3&amp;plc=WEB&amp;ts=00&amp;tkn=*BqTmCk4H9VTYcROQF0AOSNW1SGY"/>
          <p:cNvPicPr/>
          <p:nvPr/>
        </p:nvPicPr>
        <p:blipFill>
          <a:blip r:embed="rId5" cstate="print"/>
          <a:srcRect l="23332" t="-102" r="18484"/>
          <a:stretch>
            <a:fillRect/>
          </a:stretch>
        </p:blipFill>
        <p:spPr bwMode="auto">
          <a:xfrm rot="363014">
            <a:off x="5938423" y="2495049"/>
            <a:ext cx="2983610" cy="3974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87" y="0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Какова наша семья, таковы наши дети, таково наше будущее.</a:t>
            </a:r>
            <a:endParaRPr lang="ru-RU" sz="3600" dirty="0"/>
          </a:p>
        </p:txBody>
      </p:sp>
      <p:pic>
        <p:nvPicPr>
          <p:cNvPr id="7" name="Рисунок 6" descr="https://i.mycdn.me/image?id=849273090235&amp;t=3&amp;plc=WEB&amp;tkn=*96r7ZVRq4xurfo6swz0du5Nb26o"/>
          <p:cNvPicPr/>
          <p:nvPr/>
        </p:nvPicPr>
        <p:blipFill>
          <a:blip r:embed="rId3" cstate="print"/>
          <a:srcRect l="21500" t="9517" r="8171" b="2354"/>
          <a:stretch>
            <a:fillRect/>
          </a:stretch>
        </p:blipFill>
        <p:spPr bwMode="auto">
          <a:xfrm>
            <a:off x="3131840" y="1628800"/>
            <a:ext cx="28803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i.mycdn.me/image?id=865695261115&amp;t=3&amp;plc=WEB&amp;tkn=*V3ElzB4FDEEaQXYCx4N9M00_yTE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0677" t="4963" r="19773"/>
          <a:stretch>
            <a:fillRect/>
          </a:stretch>
        </p:blipFill>
        <p:spPr bwMode="auto">
          <a:xfrm>
            <a:off x="6516216" y="1772816"/>
            <a:ext cx="1944216" cy="4137090"/>
          </a:xfrm>
          <a:prstGeom prst="rect">
            <a:avLst/>
          </a:prstGeom>
          <a:noFill/>
        </p:spPr>
      </p:pic>
      <p:pic>
        <p:nvPicPr>
          <p:cNvPr id="11" name="Рисунок 10" descr="https://i.mycdn.me/image?id=870436094139&amp;t=3&amp;plc=WEB&amp;tkn=*K__lj0Za2AqyyJsSHk9oTKWp790"/>
          <p:cNvPicPr/>
          <p:nvPr/>
        </p:nvPicPr>
        <p:blipFill>
          <a:blip r:embed="rId5" cstate="print"/>
          <a:srcRect l="19685" t="6498" r="26506" b="18793"/>
          <a:stretch>
            <a:fillRect/>
          </a:stretch>
        </p:blipFill>
        <p:spPr bwMode="auto">
          <a:xfrm>
            <a:off x="467544" y="1700808"/>
            <a:ext cx="2100844" cy="410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:\учитель здоровья\ФОТО\IMG_20190212_21593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725144"/>
            <a:ext cx="3433834" cy="19168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Проблема: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1600200"/>
            <a:ext cx="7560840" cy="514116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Проблемы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сохранения здоровья учащихся стали особенно актуальными в современном мире. Кризисные явления в обществе привели 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изменению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деятельности учащихся, к снижению их творческой активности, к замедлению их физического и психического  развития, к отклонениям в их социальном  поведении. </a:t>
            </a:r>
            <a:endParaRPr lang="ru-RU" alt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В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время целью каждого педагога должно быть сохранение и укрепление здоровья учащихся.  В связи с этим возникла необходимость активно использовать </a:t>
            </a:r>
            <a:r>
              <a:rPr lang="ru-RU" altLang="ru-RU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технологии, цель которых – 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 здоровья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учащихся. </a:t>
            </a:r>
            <a:endParaRPr lang="ru-RU" altLang="ru-RU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Педагог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стремиться к тому, чтобы </a:t>
            </a:r>
            <a:r>
              <a:rPr lang="ru-RU" alt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нанести вред здоровью детей.</a:t>
            </a:r>
          </a:p>
          <a:p>
            <a:endParaRPr lang="ru-RU" dirty="0"/>
          </a:p>
        </p:txBody>
      </p:sp>
      <p:pic>
        <p:nvPicPr>
          <p:cNvPr id="5" name="Рисунок 4" descr="https://melbournechapter.net/images/kid-clipart-athlete-4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1171"/>
            <a:ext cx="936104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Picture 8" descr="http://www.playcast.ru/uploads/2015/06/09/1391847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884874" cy="166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Актуальность: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 дают</a:t>
            </a:r>
          </a:p>
          <a:p>
            <a:pPr algn="ctr">
              <a:buNone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возможность:</a:t>
            </a:r>
          </a:p>
          <a:p>
            <a:pPr>
              <a:buBlip>
                <a:blip r:embed="rId3"/>
              </a:buBlip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 и укреплять физическое здоровье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>
              <a:buBlip>
                <a:blip r:embed="rId3"/>
              </a:buBlip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психическое здоровье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>
              <a:buBlip>
                <a:blip r:embed="rId3"/>
              </a:buBlip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благоприятную социально –  психологическую атмосферу в детском коллективе.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79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875592/321e4c20-fa5d-4fe1-9577-a300b13a7ac6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236"/>
            <a:ext cx="9189587" cy="6868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      Здоровье ученика в</a:t>
            </a:r>
            <a:b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</a:br>
            <a:r>
              <a:rPr lang="ru-RU" b="1" dirty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  <a:cs typeface="Times New Roman" pitchFamily="18" charset="0"/>
              </a:rPr>
              <a:t>      норме если: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80000"/>
              </a:lnSpc>
              <a:spcBef>
                <a:spcPts val="1375"/>
              </a:spcBef>
              <a:buClr>
                <a:srgbClr val="001642"/>
              </a:buClr>
              <a:buSzPct val="70000"/>
              <a:buFont typeface="Wingdings" panose="05000000000000000000" pitchFamily="2" charset="2"/>
              <a:buChar char="q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dirty="0">
                <a:solidFill>
                  <a:srgbClr val="002060"/>
                </a:solidFill>
              </a:rPr>
              <a:t> </a:t>
            </a:r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социальном плане 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 коммуникабелен,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общителен;</a:t>
            </a:r>
          </a:p>
          <a:p>
            <a:pPr>
              <a:lnSpc>
                <a:spcPct val="80000"/>
              </a:lnSpc>
              <a:spcBef>
                <a:spcPts val="1375"/>
              </a:spcBef>
              <a:buClr>
                <a:srgbClr val="001642"/>
              </a:buClr>
              <a:buSzPct val="70000"/>
              <a:buFont typeface="Wingdings" panose="05000000000000000000" pitchFamily="2" charset="2"/>
              <a:buChar char="q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физическом плане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здоровье позволяет ему справляться с учебной нагрузкой, ребенок умеет преодолевать усталость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80000"/>
              </a:lnSpc>
              <a:spcBef>
                <a:spcPts val="1375"/>
              </a:spcBef>
              <a:buClr>
                <a:srgbClr val="001642"/>
              </a:buClr>
              <a:buSzPct val="70000"/>
              <a:buFont typeface="Wingdings" panose="05000000000000000000" pitchFamily="2" charset="2"/>
              <a:buChar char="q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эмоциональном плане 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уравновешен, способен удивляться и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восхищаться;</a:t>
            </a:r>
          </a:p>
          <a:p>
            <a:pPr>
              <a:lnSpc>
                <a:spcPct val="80000"/>
              </a:lnSpc>
              <a:spcBef>
                <a:spcPts val="1375"/>
              </a:spcBef>
              <a:buClr>
                <a:srgbClr val="001642"/>
              </a:buClr>
              <a:buSzPct val="70000"/>
              <a:buFont typeface="Wingdings" panose="05000000000000000000" pitchFamily="2" charset="2"/>
              <a:buChar char="q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интеллектуальном плане 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учащийся проявляет хорошие умственные способности, наблюдательность, воображение, </a:t>
            </a:r>
            <a:r>
              <a:rPr lang="ru-RU" alt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самообучаемость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80000"/>
              </a:lnSpc>
              <a:spcBef>
                <a:spcPts val="1375"/>
              </a:spcBef>
              <a:buClr>
                <a:srgbClr val="001642"/>
              </a:buClr>
              <a:buSzPct val="70000"/>
              <a:buFont typeface="Wingdings" panose="05000000000000000000" pitchFamily="2" charset="2"/>
              <a:buChar char="q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нравственном плане 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признает основные                  общечеловеческие ценности.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pixy.org/src/10/10647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672"/>
            <a:ext cx="1800200" cy="164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5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1025</Words>
  <Application>Microsoft Office PowerPoint</Application>
  <PresentationFormat>Экран (4:3)</PresentationFormat>
  <Paragraphs>142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Arial</vt:lpstr>
      <vt:lpstr>Calibri</vt:lpstr>
      <vt:lpstr>Comic Sans MS</vt:lpstr>
      <vt:lpstr>Franklin Gothic Heavy</vt:lpstr>
      <vt:lpstr>Monotype Corsiva</vt:lpstr>
      <vt:lpstr>Segoe Script</vt:lpstr>
      <vt:lpstr>Times New Roman</vt:lpstr>
      <vt:lpstr>Wingdings</vt:lpstr>
      <vt:lpstr>Тема Office</vt:lpstr>
      <vt:lpstr> «Здоровьесберегающие технологии на уроках в начальной школе в условиях реализации ФГОС»</vt:lpstr>
      <vt:lpstr>Презентация PowerPoint</vt:lpstr>
      <vt:lpstr>Учитель не тот, кто учит,  а тот, у кого учатся.</vt:lpstr>
      <vt:lpstr>Но как для ребенка стать не просто учителем, а  УЧИТЕЛЕМ ЗДОРОВЬЯ ?  </vt:lpstr>
      <vt:lpstr>Моя семья – за здоровый образ жизни!</vt:lpstr>
      <vt:lpstr>Какова наша семья, таковы наши дети, таково наше будущее.</vt:lpstr>
      <vt:lpstr>Проблема:</vt:lpstr>
      <vt:lpstr>Актуальность:</vt:lpstr>
      <vt:lpstr>       Здоровье ученика в        норме если:</vt:lpstr>
      <vt:lpstr>Компоненты здоровья:</vt:lpstr>
      <vt:lpstr>Презентация PowerPoint</vt:lpstr>
      <vt:lpstr>Презентация PowerPoint</vt:lpstr>
      <vt:lpstr>В структуре  урока я использую следующие элементы  здоровьесберегающих технологий: </vt:lpstr>
      <vt:lpstr>На уроках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переменах</vt:lpstr>
      <vt:lpstr>Спортивный клуб «Сокол»</vt:lpstr>
      <vt:lpstr>Презентация PowerPoint</vt:lpstr>
      <vt:lpstr>Презентация PowerPoint</vt:lpstr>
      <vt:lpstr>Совместные мероприятия детей и родителей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Творческая презентация «Я – учитель здоровья»</dc:title>
  <dc:creator>Admin</dc:creator>
  <cp:lastModifiedBy>Admin</cp:lastModifiedBy>
  <cp:revision>69</cp:revision>
  <dcterms:created xsi:type="dcterms:W3CDTF">2019-02-12T06:04:47Z</dcterms:created>
  <dcterms:modified xsi:type="dcterms:W3CDTF">2021-09-07T09:30:42Z</dcterms:modified>
</cp:coreProperties>
</file>