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1" r:id="rId4"/>
    <p:sldId id="272" r:id="rId5"/>
    <p:sldId id="273" r:id="rId6"/>
    <p:sldId id="274" r:id="rId7"/>
    <p:sldId id="280" r:id="rId8"/>
    <p:sldId id="270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703"/>
    <a:srgbClr val="251B02"/>
    <a:srgbClr val="604703"/>
    <a:srgbClr val="695109"/>
    <a:srgbClr val="F9E1BD"/>
    <a:srgbClr val="EAC485"/>
    <a:srgbClr val="F2DAB7"/>
    <a:srgbClr val="E6D67B"/>
    <a:srgbClr val="FEEED3"/>
    <a:srgbClr val="FDE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6339" autoAdjust="0"/>
  </p:normalViewPr>
  <p:slideViewPr>
    <p:cSldViewPr snapToGrid="0">
      <p:cViewPr varScale="1">
        <p:scale>
          <a:sx n="52" d="100"/>
          <a:sy n="52" d="100"/>
        </p:scale>
        <p:origin x="-1138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zaycev.net/pages/23028/2302845.shtml?spa=true&amp;trackId=2302845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2701" y="4358111"/>
            <a:ext cx="38050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Презентацию подготовила  </a:t>
            </a:r>
          </a:p>
          <a:p>
            <a:pPr algn="ctr"/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учитель русского языка и литературы </a:t>
            </a:r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1 категории</a:t>
            </a:r>
            <a:endParaRPr lang="ru-RU" sz="2400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МОУ «Георгиевская гимназия</a:t>
            </a:r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algn="ctr"/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г. Егорьевска </a:t>
            </a:r>
            <a:endParaRPr lang="ru-RU" sz="2400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Жаркова Иоланта Юрьевна</a:t>
            </a:r>
            <a:endParaRPr lang="ru-RU" sz="66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6506" y="235144"/>
            <a:ext cx="2478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ln w="9525">
                  <a:solidFill>
                    <a:srgbClr val="251B02"/>
                  </a:solidFill>
                </a:ln>
                <a:blipFill>
                  <a:blip r:embed="rId2"/>
                  <a:tile tx="0" ty="0" sx="100000" sy="100000" flip="none" algn="tl"/>
                </a:blipFill>
                <a:effectLst/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Древняя</a:t>
            </a:r>
            <a:r>
              <a:rPr lang="ru-RU" sz="2800" dirty="0" smtClean="0">
                <a:ln w="9525">
                  <a:solidFill>
                    <a:srgbClr val="251B02"/>
                  </a:solidFill>
                </a:ln>
                <a:blipFill>
                  <a:blip r:embed="rId2"/>
                  <a:tile tx="0" ty="0" sx="100000" sy="100000" flip="none" algn="tl"/>
                </a:blipFill>
                <a:effectLst/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Русь</a:t>
            </a:r>
            <a:endParaRPr lang="ru-RU" sz="2800" dirty="0">
              <a:ln w="9525">
                <a:solidFill>
                  <a:srgbClr val="251B02"/>
                </a:solidFill>
              </a:ln>
              <a:blipFill>
                <a:blip r:embed="rId2"/>
                <a:tile tx="0" ty="0" sx="100000" sy="100000" flip="none" algn="tl"/>
              </a:blipFill>
              <a:effectLst/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506" y="1011431"/>
            <a:ext cx="5250426" cy="4965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600"/>
              </a:lnSpc>
            </a:pPr>
            <a:r>
              <a:rPr lang="ru-RU" sz="8000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80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лександр </a:t>
            </a:r>
            <a:r>
              <a:rPr lang="ru-RU" sz="8000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80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евский – защитник православной веры</a:t>
            </a:r>
            <a:endParaRPr lang="ru-RU" sz="80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428" y="435040"/>
            <a:ext cx="2975630" cy="392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4" y="381291"/>
            <a:ext cx="3318707" cy="61227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78826" y="381291"/>
            <a:ext cx="49333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«Ж</a:t>
            </a:r>
            <a:r>
              <a:rPr lang="ru-RU" sz="36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итие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А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лександра 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евского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»</a:t>
            </a:r>
          </a:p>
          <a:p>
            <a:pPr algn="ctr"/>
            <a:endParaRPr lang="ru-RU" sz="36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Житие </a:t>
            </a:r>
            <a:r>
              <a:rPr lang="ru-RU" sz="36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– жизнеописание людей, совершивших подвиг во имя </a:t>
            </a:r>
            <a:r>
              <a:rPr lang="ru-RU" sz="36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веры, признанных Христианской церковью святыми; жанр церковной словесности.  </a:t>
            </a:r>
            <a:endParaRPr lang="ru-RU" sz="36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38" y="1415845"/>
            <a:ext cx="7232548" cy="3484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2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35" y="1263138"/>
            <a:ext cx="6949839" cy="275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35" y="4015320"/>
            <a:ext cx="6949839" cy="177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88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187" y="412955"/>
            <a:ext cx="4273274" cy="56338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48187" y="6124442"/>
            <a:ext cx="427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28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Александр Невский</a:t>
            </a:r>
            <a:r>
              <a:rPr lang="ru-RU" sz="28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r>
              <a:rPr lang="ru-RU" sz="28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П. Корин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35973" y="1319979"/>
            <a:ext cx="4077929" cy="2514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лександр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евский: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 в силе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Бог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, но в правде».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973" y="4818313"/>
            <a:ext cx="407792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13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847" y="556855"/>
            <a:ext cx="7886700" cy="96222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Христианство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1226" y="1991033"/>
            <a:ext cx="4335949" cy="95864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4400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атолическая  </a:t>
            </a:r>
            <a:r>
              <a:rPr lang="ru-RU" sz="4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ветвь</a:t>
            </a:r>
            <a:endParaRPr lang="ru-RU" sz="44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5471" y="4997553"/>
            <a:ext cx="4276957" cy="12557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имская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империя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84904" y="2109021"/>
            <a:ext cx="4160890" cy="84065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sz="4400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44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равославная ветвь</a:t>
            </a:r>
            <a:endParaRPr lang="ru-RU" sz="44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0156" y="4968056"/>
            <a:ext cx="4411612" cy="14474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изантийская империя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607574" y="3038167"/>
            <a:ext cx="1312606" cy="160757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005050" y="3038167"/>
            <a:ext cx="1312606" cy="160757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24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6806" y="229461"/>
            <a:ext cx="7890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ревняя 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усь приняла крещение </a:t>
            </a:r>
            <a:endParaRPr lang="ru-RU" sz="44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988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году.</a:t>
            </a:r>
            <a:endParaRPr lang="ru-RU" sz="4400" b="1" dirty="0" smtClean="0">
              <a:ln w="19050">
                <a:solidFill>
                  <a:srgbClr val="251B02"/>
                </a:solidFill>
              </a:ln>
              <a:solidFill>
                <a:srgbClr val="FF0000"/>
              </a:soli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76011"/>
            <a:ext cx="6096000" cy="43967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91829" y="6193699"/>
            <a:ext cx="7160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3600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Крещение киевлян</a:t>
            </a:r>
            <a:r>
              <a:rPr lang="ru-RU" sz="36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» К.В. Лебедев</a:t>
            </a:r>
            <a:endParaRPr lang="ru-RU" sz="36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5958" y="2742636"/>
            <a:ext cx="4105582" cy="37171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рестовые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походы – религиозные  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военные походы сторонников католической веры против людей иной веры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27" y="471948"/>
            <a:ext cx="4375357" cy="393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31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813" y="1403731"/>
            <a:ext cx="8552374" cy="814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Б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иргер: «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Я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уже здесь и пленяю землю твою».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806" y="480183"/>
            <a:ext cx="7890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евская битва, 15 июля 1240 г.  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" y="3242646"/>
            <a:ext cx="315277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26807" y="2218067"/>
            <a:ext cx="7890387" cy="834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лександр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:  «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 в силе Бог, но в правде».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8" y="3250880"/>
            <a:ext cx="2367117" cy="3373141"/>
          </a:xfrm>
          <a:prstGeom prst="rect">
            <a:avLst/>
          </a:prstGeom>
        </p:spPr>
      </p:pic>
      <p:sp>
        <p:nvSpPr>
          <p:cNvPr id="8" name="Багетная рамка 7"/>
          <p:cNvSpPr/>
          <p:nvPr/>
        </p:nvSpPr>
        <p:spPr>
          <a:xfrm>
            <a:off x="6489289" y="5206182"/>
            <a:ext cx="2241755" cy="1417840"/>
          </a:xfrm>
          <a:prstGeom prst="beve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«Вставайте</a:t>
            </a:r>
            <a:r>
              <a:rPr lang="ru-RU" sz="28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, люди русские!» </a:t>
            </a:r>
            <a:endParaRPr lang="ru-RU" sz="28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0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6806" y="480183"/>
            <a:ext cx="7890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едовое побоище, 5 апреля 1242 г.  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232537"/>
            <a:ext cx="64389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679" y="1094290"/>
            <a:ext cx="87795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32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лександр решил заманить рыцарскую конницу в тяжелых металлических доспехах на тонкий весенний лед Чудского озера.</a:t>
            </a:r>
          </a:p>
        </p:txBody>
      </p:sp>
    </p:spTree>
    <p:extLst>
      <p:ext uri="{BB962C8B-B14F-4D97-AF65-F5344CB8AC3E}">
        <p14:creationId xmlns:p14="http://schemas.microsoft.com/office/powerpoint/2010/main" val="220800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377381" y="2632586"/>
            <a:ext cx="2521974" cy="218276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Русь</a:t>
            </a:r>
          </a:p>
        </p:txBody>
      </p:sp>
      <p:sp>
        <p:nvSpPr>
          <p:cNvPr id="3" name="Выноска со стрелкой вправо 2"/>
          <p:cNvSpPr/>
          <p:nvPr/>
        </p:nvSpPr>
        <p:spPr>
          <a:xfrm>
            <a:off x="302342" y="1607574"/>
            <a:ext cx="3008672" cy="4232787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Кресто-носцы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 flipH="1">
            <a:off x="5899355" y="1607573"/>
            <a:ext cx="3008672" cy="4232787"/>
          </a:xfrm>
          <a:prstGeom prst="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Монголо-татары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806" y="480183"/>
            <a:ext cx="7890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еж двух огней…  </a:t>
            </a:r>
            <a:endParaRPr lang="ru-RU" sz="4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3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78826" y="374777"/>
            <a:ext cx="49333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4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ирилл и 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r>
              <a:rPr lang="ru-RU" sz="4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ефодий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ru-RU" sz="32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создатели старославянской азбуки и церковнославянского </a:t>
            </a:r>
            <a:r>
              <a:rPr lang="ru-RU" sz="32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языка, то </a:t>
            </a:r>
            <a:r>
              <a:rPr lang="ru-RU" sz="32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есть языка богослужебных </a:t>
            </a:r>
            <a:r>
              <a:rPr lang="ru-RU" sz="32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книг;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ru-RU" sz="32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перевели </a:t>
            </a:r>
            <a:r>
              <a:rPr lang="ru-RU" sz="32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с греческого на славянский язык богослужебные книги: Евангелие, Апостол, </a:t>
            </a:r>
            <a:r>
              <a:rPr lang="ru-RU" sz="32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Псалтырь.</a:t>
            </a:r>
          </a:p>
          <a:p>
            <a:pPr marL="742950" indent="-742950" algn="ctr">
              <a:buFont typeface="+mj-lt"/>
              <a:buAutoNum type="arabicPeriod"/>
            </a:pPr>
            <a:endParaRPr lang="ru-RU" sz="32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5" y="5309420"/>
            <a:ext cx="34669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Кирилл </a:t>
            </a:r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и Мефодий.</a:t>
            </a:r>
          </a:p>
          <a:p>
            <a:pPr algn="ctr"/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Фреска собора св. Софии</a:t>
            </a:r>
          </a:p>
          <a:p>
            <a:pPr algn="ctr"/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400" b="1" dirty="0" err="1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Охриде</a:t>
            </a:r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. Македония. Ок.1045 г</a:t>
            </a:r>
            <a:r>
              <a:rPr lang="ru-RU" sz="24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4" y="522261"/>
            <a:ext cx="3466981" cy="465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78826" y="374777"/>
            <a:ext cx="49333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«П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овесть временных лет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  <a:p>
            <a:pPr algn="ctr"/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етописец 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естор </a:t>
            </a:r>
          </a:p>
          <a:p>
            <a:pPr algn="ctr"/>
            <a:endParaRPr lang="ru-RU" sz="40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solidFill>
                  <a:srgbClr val="FF0000"/>
                </a:soli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4000" b="1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етопись </a:t>
            </a:r>
            <a:r>
              <a:rPr lang="ru-RU" sz="40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– это жанр древнерусской литературы, представляющий собой хронику исторических событий.</a:t>
            </a:r>
          </a:p>
          <a:p>
            <a:pPr algn="ctr"/>
            <a:endParaRPr lang="ru-RU" sz="4000" b="1" dirty="0" smtClean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b="1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41000">
                    <a:srgbClr val="570A04"/>
                  </a:gs>
                  <a:gs pos="61000">
                    <a:srgbClr val="FFC000"/>
                  </a:gs>
                  <a:gs pos="100000">
                    <a:srgbClr val="FFFF00"/>
                  </a:gs>
                </a:gsLst>
                <a:lin ang="8100000" scaled="1"/>
                <a:tileRect/>
              </a:gradFill>
              <a:effectLst>
                <a:glow rad="101600">
                  <a:srgbClr val="F9E1BD"/>
                </a:glow>
              </a:effectLst>
              <a:latin typeface="Izhitza" panose="040208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75" y="374776"/>
            <a:ext cx="3571651" cy="50378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7175" y="5657305"/>
            <a:ext cx="3571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Нестор летописец. 1890. Мрамор</a:t>
            </a:r>
            <a:b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b="1" dirty="0" err="1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Антокольский</a:t>
            </a:r>
            <a:r>
              <a:rPr lang="ru-RU" sz="2400" b="1" dirty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41000">
                      <a:srgbClr val="570A04"/>
                    </a:gs>
                    <a:gs pos="61000">
                      <a:srgbClr val="FFC000"/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effectLst>
                  <a:glow rad="101600">
                    <a:srgbClr val="F9E1BD"/>
                  </a:glow>
                </a:effectLst>
                <a:latin typeface="Izhitza" panose="040208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  М.М.</a:t>
            </a:r>
          </a:p>
        </p:txBody>
      </p:sp>
    </p:spTree>
    <p:extLst>
      <p:ext uri="{BB962C8B-B14F-4D97-AF65-F5344CB8AC3E}">
        <p14:creationId xmlns:p14="http://schemas.microsoft.com/office/powerpoint/2010/main" val="30920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</TotalTime>
  <Words>255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Христианство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lenovo</cp:lastModifiedBy>
  <cp:revision>66</cp:revision>
  <dcterms:created xsi:type="dcterms:W3CDTF">2013-11-19T05:52:05Z</dcterms:created>
  <dcterms:modified xsi:type="dcterms:W3CDTF">2020-10-04T07:34:19Z</dcterms:modified>
</cp:coreProperties>
</file>