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58" r:id="rId5"/>
    <p:sldId id="260" r:id="rId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ru-RU"/>
  <c:roundedCorners val="1"/>
  <c:style val="2"/>
  <c:chart>
    <c:title>
      <c:overlay val="1"/>
    </c:title>
    <c:autoTitleDeleted val="0"/>
    <c:view3D>
      <c:rotX val="30"/>
      <c:rotY val="0"/>
      <c:rAngAx val="1"/>
    </c:view3D>
    <c:floor>
      <c:thickness val="0"/>
    </c:floor>
    <c:sideWall>
      <c:thickness val="0"/>
    </c:sideWall>
    <c:backWall>
      <c:thickness val="0"/>
    </c:backWall>
    <c:plotArea>
      <c:layout/>
      <c:pie3DChart>
        <c:varyColors val="1"/>
        <c:ser>
          <c:idx val="0"/>
          <c:order val="0"/>
          <c:tx>
            <c:strRef>
              <c:f>Лист1!$B$1</c:f>
              <c:strCache>
                <c:ptCount val="1"/>
                <c:pt idx="0">
                  <c:v>% de la population</c:v>
                </c:pt>
              </c:strCache>
            </c:strRef>
          </c:tx>
          <c:explosion val="25"/>
          <c:cat>
            <c:strRef>
              <c:f>Лист1!$A$2:$A$4</c:f>
              <c:strCache>
                <c:ptCount val="3"/>
                <c:pt idx="0">
                  <c:v>la population</c:v>
                </c:pt>
                <c:pt idx="1">
                  <c:v>les immigres</c:v>
                </c:pt>
                <c:pt idx="2">
                  <c:v>les sans-logis</c:v>
                </c:pt>
              </c:strCache>
            </c:strRef>
          </c:cat>
          <c:val>
            <c:numRef>
              <c:f>Лист1!$B$2:$B$4</c:f>
              <c:numCache>
                <c:formatCode>General</c:formatCode>
                <c:ptCount val="3"/>
                <c:pt idx="0">
                  <c:v>11000000</c:v>
                </c:pt>
                <c:pt idx="1">
                  <c:v>600000</c:v>
                </c:pt>
                <c:pt idx="2">
                  <c:v>900000</c:v>
                </c:pt>
              </c:numCache>
            </c:numRef>
          </c:val>
          <c:extLst>
            <c:ext xmlns:c16="http://schemas.microsoft.com/office/drawing/2014/chart" uri="{C3380CC4-5D6E-409C-BE32-E72D297353CC}">
              <c16:uniqueId val="{00000000-EF2B-4557-BBE6-EDC3BBEB5165}"/>
            </c:ext>
          </c:extLst>
        </c:ser>
        <c:dLbls>
          <c:showLegendKey val="0"/>
          <c:showVal val="0"/>
          <c:showCatName val="0"/>
          <c:showSerName val="0"/>
          <c:showPercent val="0"/>
          <c:showBubbleSize val="0"/>
          <c:showLeaderLines val="1"/>
        </c:dLbls>
      </c:pie3DChart>
    </c:plotArea>
    <c:legend>
      <c:legendPos val="r"/>
      <c:overlay val="1"/>
    </c:legend>
    <c:plotVisOnly val="1"/>
    <c:dispBlanksAs val="zero"/>
    <c:showDLblsOverMax val="1"/>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ru-RU"/>
  <c:roundedCorners val="1"/>
  <c:style val="2"/>
  <c:chart>
    <c:autoTitleDeleted val="1"/>
    <c:plotArea>
      <c:layout>
        <c:manualLayout>
          <c:layoutTarget val="inner"/>
          <c:xMode val="edge"/>
          <c:yMode val="edge"/>
          <c:x val="0.21027083333333341"/>
          <c:y val="7.4468750000000014E-2"/>
          <c:w val="0.50781463254593173"/>
          <c:h val="0.75656249999999958"/>
        </c:manualLayout>
      </c:layout>
      <c:barChart>
        <c:barDir val="col"/>
        <c:grouping val="clustered"/>
        <c:varyColors val="1"/>
        <c:ser>
          <c:idx val="0"/>
          <c:order val="0"/>
          <c:tx>
            <c:strRef>
              <c:f>Лист1!$B$1</c:f>
              <c:strCache>
                <c:ptCount val="1"/>
                <c:pt idx="0">
                  <c:v>sans-logis</c:v>
                </c:pt>
              </c:strCache>
            </c:strRef>
          </c:tx>
          <c:invertIfNegative val="1"/>
          <c:cat>
            <c:numRef>
              <c:f>Лист1!$A$2:$A$5</c:f>
              <c:numCache>
                <c:formatCode>General</c:formatCode>
                <c:ptCount val="4"/>
                <c:pt idx="0">
                  <c:v>2010</c:v>
                </c:pt>
                <c:pt idx="1">
                  <c:v>2013</c:v>
                </c:pt>
                <c:pt idx="2">
                  <c:v>2014</c:v>
                </c:pt>
                <c:pt idx="3">
                  <c:v>2015</c:v>
                </c:pt>
              </c:numCache>
            </c:numRef>
          </c:cat>
          <c:val>
            <c:numRef>
              <c:f>Лист1!$B$2:$B$5</c:f>
              <c:numCache>
                <c:formatCode>General</c:formatCode>
                <c:ptCount val="4"/>
                <c:pt idx="0">
                  <c:v>20000</c:v>
                </c:pt>
                <c:pt idx="1">
                  <c:v>21000</c:v>
                </c:pt>
                <c:pt idx="2">
                  <c:v>18000</c:v>
                </c:pt>
                <c:pt idx="3">
                  <c:v>19000</c:v>
                </c:pt>
              </c:numCache>
            </c:numRef>
          </c:val>
          <c:extLst>
            <c:ext xmlns:c16="http://schemas.microsoft.com/office/drawing/2014/chart" uri="{C3380CC4-5D6E-409C-BE32-E72D297353CC}">
              <c16:uniqueId val="{00000000-565D-4C4B-8B7A-496F5929D966}"/>
            </c:ext>
          </c:extLst>
        </c:ser>
        <c:ser>
          <c:idx val="1"/>
          <c:order val="1"/>
          <c:tx>
            <c:strRef>
              <c:f>Лист1!$C$1</c:f>
              <c:strCache>
                <c:ptCount val="1"/>
                <c:pt idx="0">
                  <c:v>toxicomanes</c:v>
                </c:pt>
              </c:strCache>
            </c:strRef>
          </c:tx>
          <c:invertIfNegative val="1"/>
          <c:cat>
            <c:numRef>
              <c:f>Лист1!$A$2:$A$5</c:f>
              <c:numCache>
                <c:formatCode>General</c:formatCode>
                <c:ptCount val="4"/>
                <c:pt idx="0">
                  <c:v>2010</c:v>
                </c:pt>
                <c:pt idx="1">
                  <c:v>2013</c:v>
                </c:pt>
                <c:pt idx="2">
                  <c:v>2014</c:v>
                </c:pt>
                <c:pt idx="3">
                  <c:v>2015</c:v>
                </c:pt>
              </c:numCache>
            </c:numRef>
          </c:cat>
          <c:val>
            <c:numRef>
              <c:f>Лист1!$C$2:$C$5</c:f>
              <c:numCache>
                <c:formatCode>General</c:formatCode>
                <c:ptCount val="4"/>
                <c:pt idx="0">
                  <c:v>15000</c:v>
                </c:pt>
                <c:pt idx="1">
                  <c:v>17000</c:v>
                </c:pt>
                <c:pt idx="2">
                  <c:v>20000</c:v>
                </c:pt>
                <c:pt idx="3">
                  <c:v>21000</c:v>
                </c:pt>
              </c:numCache>
            </c:numRef>
          </c:val>
          <c:extLst>
            <c:ext xmlns:c16="http://schemas.microsoft.com/office/drawing/2014/chart" uri="{C3380CC4-5D6E-409C-BE32-E72D297353CC}">
              <c16:uniqueId val="{00000001-565D-4C4B-8B7A-496F5929D966}"/>
            </c:ext>
          </c:extLst>
        </c:ser>
        <c:ser>
          <c:idx val="2"/>
          <c:order val="2"/>
          <c:tx>
            <c:strRef>
              <c:f>Лист1!$D$1</c:f>
              <c:strCache>
                <c:ptCount val="1"/>
                <c:pt idx="0">
                  <c:v>refugies</c:v>
                </c:pt>
              </c:strCache>
            </c:strRef>
          </c:tx>
          <c:invertIfNegative val="1"/>
          <c:cat>
            <c:numRef>
              <c:f>Лист1!$A$2:$A$5</c:f>
              <c:numCache>
                <c:formatCode>General</c:formatCode>
                <c:ptCount val="4"/>
                <c:pt idx="0">
                  <c:v>2010</c:v>
                </c:pt>
                <c:pt idx="1">
                  <c:v>2013</c:v>
                </c:pt>
                <c:pt idx="2">
                  <c:v>2014</c:v>
                </c:pt>
                <c:pt idx="3">
                  <c:v>2015</c:v>
                </c:pt>
              </c:numCache>
            </c:numRef>
          </c:cat>
          <c:val>
            <c:numRef>
              <c:f>Лист1!$D$2:$D$5</c:f>
              <c:numCache>
                <c:formatCode>General</c:formatCode>
                <c:ptCount val="4"/>
                <c:pt idx="0">
                  <c:v>10000</c:v>
                </c:pt>
                <c:pt idx="1">
                  <c:v>15000</c:v>
                </c:pt>
                <c:pt idx="2">
                  <c:v>15000</c:v>
                </c:pt>
                <c:pt idx="3">
                  <c:v>25000</c:v>
                </c:pt>
              </c:numCache>
            </c:numRef>
          </c:val>
          <c:extLst>
            <c:ext xmlns:c16="http://schemas.microsoft.com/office/drawing/2014/chart" uri="{C3380CC4-5D6E-409C-BE32-E72D297353CC}">
              <c16:uniqueId val="{00000002-565D-4C4B-8B7A-496F5929D966}"/>
            </c:ext>
          </c:extLst>
        </c:ser>
        <c:dLbls>
          <c:showLegendKey val="0"/>
          <c:showVal val="0"/>
          <c:showCatName val="0"/>
          <c:showSerName val="0"/>
          <c:showPercent val="0"/>
          <c:showBubbleSize val="0"/>
        </c:dLbls>
        <c:gapWidth val="150"/>
        <c:axId val="58803712"/>
        <c:axId val="58805248"/>
      </c:barChart>
      <c:catAx>
        <c:axId val="58803712"/>
        <c:scaling>
          <c:orientation val="minMax"/>
        </c:scaling>
        <c:delete val="1"/>
        <c:axPos val="b"/>
        <c:numFmt formatCode="General" sourceLinked="1"/>
        <c:majorTickMark val="cross"/>
        <c:minorTickMark val="cross"/>
        <c:tickLblPos val="nextTo"/>
        <c:crossAx val="58805248"/>
        <c:crosses val="autoZero"/>
        <c:auto val="1"/>
        <c:lblAlgn val="ctr"/>
        <c:lblOffset val="100"/>
        <c:noMultiLvlLbl val="1"/>
      </c:catAx>
      <c:valAx>
        <c:axId val="58805248"/>
        <c:scaling>
          <c:orientation val="minMax"/>
        </c:scaling>
        <c:delete val="1"/>
        <c:axPos val="l"/>
        <c:majorGridlines/>
        <c:numFmt formatCode="General" sourceLinked="1"/>
        <c:majorTickMark val="cross"/>
        <c:minorTickMark val="cross"/>
        <c:tickLblPos val="nextTo"/>
        <c:crossAx val="58803712"/>
        <c:crosses val="autoZero"/>
        <c:crossBetween val="between"/>
      </c:valAx>
    </c:plotArea>
    <c:legend>
      <c:legendPos val="r"/>
      <c:overlay val="1"/>
    </c:legend>
    <c:plotVisOnly val="1"/>
    <c:dispBlanksAs val="zero"/>
    <c:showDLblsOverMax val="1"/>
  </c:chart>
  <c:txPr>
    <a:bodyPr/>
    <a:lstStyle/>
    <a:p>
      <a:pPr>
        <a:defRPr sz="1800"/>
      </a:pPr>
      <a:endParaRPr lang="ru-RU"/>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17.02.2022</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17.02.2022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5B106E36-FD25-4E2D-B0AA-010F637433A0}" type="datetimeFigureOut">
              <a:rPr lang="ru-RU" smtClean="0"/>
              <a:pPr/>
              <a:t>17.02.2022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17.02.2022</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17.02.2022</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Gretsiya-09.jpg"/>
          <p:cNvPicPr>
            <a:picLocks noChangeAspect="1"/>
          </p:cNvPicPr>
          <p:nvPr/>
        </p:nvPicPr>
        <p:blipFill>
          <a:blip r:embed="rId2"/>
          <a:stretch>
            <a:fillRect/>
          </a:stretch>
        </p:blipFill>
        <p:spPr>
          <a:xfrm>
            <a:off x="1" y="0"/>
            <a:ext cx="9144000" cy="6858000"/>
          </a:xfrm>
          <a:prstGeom prst="rect">
            <a:avLst/>
          </a:prstGeom>
        </p:spPr>
      </p:pic>
      <p:sp>
        <p:nvSpPr>
          <p:cNvPr id="2" name="Заголовок 1"/>
          <p:cNvSpPr>
            <a:spLocks noGrp="1"/>
          </p:cNvSpPr>
          <p:nvPr>
            <p:ph type="ctrTitle"/>
          </p:nvPr>
        </p:nvSpPr>
        <p:spPr>
          <a:xfrm>
            <a:off x="685800" y="1752601"/>
            <a:ext cx="7772400" cy="4391043"/>
          </a:xfrm>
        </p:spPr>
        <p:txBody>
          <a:bodyPr>
            <a:normAutofit/>
          </a:bodyPr>
          <a:lstStyle/>
          <a:p>
            <a:r>
              <a:rPr lang="en-US" sz="6000" dirty="0" smtClean="0">
                <a:solidFill>
                  <a:srgbClr val="002060"/>
                </a:solidFill>
                <a:effectLst>
                  <a:outerShdw blurRad="38100" dist="38100" dir="2700000" algn="tl">
                    <a:srgbClr val="000000">
                      <a:alpha val="43137"/>
                    </a:srgbClr>
                  </a:outerShdw>
                </a:effectLst>
                <a:latin typeface="Arial Black" pitchFamily="34" charset="0"/>
              </a:rPr>
              <a:t>LA GRECE</a:t>
            </a:r>
            <a:endParaRPr lang="ru-RU" sz="6000" dirty="0">
              <a:solidFill>
                <a:srgbClr val="002060"/>
              </a:solidFill>
              <a:effectLst>
                <a:outerShdw blurRad="38100" dist="38100" dir="2700000" algn="tl">
                  <a:srgbClr val="000000">
                    <a:alpha val="43137"/>
                  </a:srgbClr>
                </a:outerShdw>
              </a:effectLst>
              <a:latin typeface="Arial Black" pitchFamily="34" charset="0"/>
            </a:endParaRPr>
          </a:p>
        </p:txBody>
      </p:sp>
      <p:sp>
        <p:nvSpPr>
          <p:cNvPr id="3" name="Подзаголовок 2"/>
          <p:cNvSpPr>
            <a:spLocks noGrp="1"/>
          </p:cNvSpPr>
          <p:nvPr>
            <p:ph type="subTitle" idx="1"/>
          </p:nvPr>
        </p:nvSpPr>
        <p:spPr/>
        <p:txBody>
          <a:bodyPr/>
          <a:lstStyle/>
          <a:p>
            <a:r>
              <a:rPr lang="en-US" dirty="0" smtClean="0"/>
              <a:t> </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7.jpg"/>
          <p:cNvPicPr>
            <a:picLocks noChangeAspect="1"/>
          </p:cNvPicPr>
          <p:nvPr/>
        </p:nvPicPr>
        <p:blipFill>
          <a:blip r:embed="rId2">
            <a:lum contrast="-20000"/>
          </a:blip>
          <a:stretch>
            <a:fillRect/>
          </a:stretch>
        </p:blipFill>
        <p:spPr>
          <a:xfrm>
            <a:off x="0" y="0"/>
            <a:ext cx="9144000" cy="6858000"/>
          </a:xfrm>
          <a:prstGeom prst="rect">
            <a:avLst/>
          </a:prstGeom>
        </p:spPr>
      </p:pic>
      <p:pic>
        <p:nvPicPr>
          <p:cNvPr id="4" name="Содержимое 3" descr="греция эмигранты.jpg"/>
          <p:cNvPicPr>
            <a:picLocks noGrp="1" noChangeAspect="1"/>
          </p:cNvPicPr>
          <p:nvPr>
            <p:ph idx="1"/>
          </p:nvPr>
        </p:nvPicPr>
        <p:blipFill>
          <a:blip r:embed="rId3"/>
          <a:stretch>
            <a:fillRect/>
          </a:stretch>
        </p:blipFill>
        <p:spPr>
          <a:xfrm>
            <a:off x="0" y="2571744"/>
            <a:ext cx="3504272" cy="2000240"/>
          </a:xfrm>
        </p:spPr>
      </p:pic>
      <p:sp>
        <p:nvSpPr>
          <p:cNvPr id="2" name="Заголовок 1"/>
          <p:cNvSpPr>
            <a:spLocks noGrp="1"/>
          </p:cNvSpPr>
          <p:nvPr>
            <p:ph type="title"/>
          </p:nvPr>
        </p:nvSpPr>
        <p:spPr>
          <a:xfrm>
            <a:off x="214282" y="142852"/>
            <a:ext cx="8786874" cy="3000396"/>
          </a:xfrm>
        </p:spPr>
        <p:txBody>
          <a:bodyPr>
            <a:normAutofit fontScale="90000"/>
          </a:bodyPr>
          <a:lstStyle/>
          <a:p>
            <a:pPr algn="ctr"/>
            <a:r>
              <a:rPr lang="ru-RU" dirty="0" smtClean="0"/>
              <a:t/>
            </a:r>
            <a:br>
              <a:rPr lang="ru-RU" dirty="0" smtClean="0"/>
            </a:br>
            <a:r>
              <a:rPr lang="en-US" sz="3100" dirty="0" smtClean="0">
                <a:latin typeface="Times New Roman" pitchFamily="18" charset="0"/>
                <a:cs typeface="Times New Roman" pitchFamily="18" charset="0"/>
              </a:rPr>
              <a:t>La situation </a:t>
            </a:r>
            <a:r>
              <a:rPr lang="ru-RU" sz="3100" dirty="0" smtClean="0">
                <a:latin typeface="Times New Roman" pitchFamily="18" charset="0"/>
                <a:cs typeface="Times New Roman" pitchFamily="18" charset="0"/>
              </a:rPr>
              <a:t>е</a:t>
            </a:r>
            <a:r>
              <a:rPr lang="en-US" sz="3100" dirty="0" err="1" smtClean="0">
                <a:latin typeface="Times New Roman" pitchFamily="18" charset="0"/>
                <a:cs typeface="Times New Roman" pitchFamily="18" charset="0"/>
              </a:rPr>
              <a:t>st</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vraiment</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épouventable</a:t>
            </a:r>
            <a:r>
              <a:rPr lang="en-US" sz="3100" dirty="0" smtClean="0">
                <a:latin typeface="Times New Roman" pitchFamily="18" charset="0"/>
                <a:cs typeface="Times New Roman" pitchFamily="18" charset="0"/>
              </a:rPr>
              <a:t>. </a:t>
            </a:r>
            <a:br>
              <a:rPr lang="en-US" sz="3100" dirty="0" smtClean="0">
                <a:latin typeface="Times New Roman" pitchFamily="18" charset="0"/>
                <a:cs typeface="Times New Roman" pitchFamily="18" charset="0"/>
              </a:rPr>
            </a:br>
            <a:r>
              <a:rPr lang="en-US" sz="3100" dirty="0" smtClean="0">
                <a:latin typeface="Times New Roman" pitchFamily="18" charset="0"/>
                <a:cs typeface="Times New Roman" pitchFamily="18" charset="0"/>
              </a:rPr>
              <a:t>Le </a:t>
            </a:r>
            <a:r>
              <a:rPr lang="en-US" sz="3100" dirty="0" err="1" smtClean="0">
                <a:latin typeface="Times New Roman" pitchFamily="18" charset="0"/>
                <a:cs typeface="Times New Roman" pitchFamily="18" charset="0"/>
              </a:rPr>
              <a:t>nombre</a:t>
            </a:r>
            <a:r>
              <a:rPr lang="en-US" sz="3100" dirty="0" smtClean="0">
                <a:latin typeface="Times New Roman" pitchFamily="18" charset="0"/>
                <a:cs typeface="Times New Roman" pitchFamily="18" charset="0"/>
              </a:rPr>
              <a:t> des </a:t>
            </a:r>
            <a:r>
              <a:rPr lang="en-US" sz="3100" dirty="0" err="1" smtClean="0">
                <a:latin typeface="Times New Roman" pitchFamily="18" charset="0"/>
                <a:cs typeface="Times New Roman" pitchFamily="18" charset="0"/>
              </a:rPr>
              <a:t>immigrés</a:t>
            </a:r>
            <a:r>
              <a:rPr lang="en-US" sz="3100" dirty="0" smtClean="0">
                <a:latin typeface="Times New Roman" pitchFamily="18" charset="0"/>
                <a:cs typeface="Times New Roman" pitchFamily="18" charset="0"/>
              </a:rPr>
              <a:t> qui </a:t>
            </a:r>
            <a:r>
              <a:rPr lang="en-US" sz="3100" dirty="0" err="1" smtClean="0">
                <a:latin typeface="Times New Roman" pitchFamily="18" charset="0"/>
                <a:cs typeface="Times New Roman" pitchFamily="18" charset="0"/>
              </a:rPr>
              <a:t>viennent</a:t>
            </a:r>
            <a:r>
              <a:rPr lang="en-US" sz="3100" dirty="0" smtClean="0">
                <a:latin typeface="Times New Roman" pitchFamily="18" charset="0"/>
                <a:cs typeface="Times New Roman" pitchFamily="18" charset="0"/>
              </a:rPr>
              <a:t> la de la </a:t>
            </a:r>
            <a:r>
              <a:rPr lang="en-US" sz="3100" dirty="0" err="1" smtClean="0">
                <a:latin typeface="Times New Roman" pitchFamily="18" charset="0"/>
                <a:cs typeface="Times New Roman" pitchFamily="18" charset="0"/>
              </a:rPr>
              <a:t>Turquie</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est</a:t>
            </a:r>
            <a:r>
              <a:rPr lang="en-US" sz="3100" dirty="0" smtClean="0">
                <a:latin typeface="Times New Roman" pitchFamily="18" charset="0"/>
                <a:cs typeface="Times New Roman" pitchFamily="18" charset="0"/>
              </a:rPr>
              <a:t>  plus de </a:t>
            </a:r>
            <a:r>
              <a:rPr lang="en-US" sz="3100" dirty="0" err="1" smtClean="0">
                <a:latin typeface="Times New Roman" pitchFamily="18" charset="0"/>
                <a:cs typeface="Times New Roman" pitchFamily="18" charset="0"/>
              </a:rPr>
              <a:t>sept</a:t>
            </a:r>
            <a:r>
              <a:rPr lang="en-US" sz="3100" dirty="0" smtClean="0">
                <a:latin typeface="Times New Roman" pitchFamily="18" charset="0"/>
                <a:cs typeface="Times New Roman" pitchFamily="18" charset="0"/>
              </a:rPr>
              <a:t> mille </a:t>
            </a:r>
            <a:r>
              <a:rPr lang="en-US" sz="3100" dirty="0" err="1" smtClean="0">
                <a:latin typeface="Times New Roman" pitchFamily="18" charset="0"/>
                <a:cs typeface="Times New Roman" pitchFamily="18" charset="0"/>
              </a:rPr>
              <a:t>aujourdhui</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Ces</a:t>
            </a:r>
            <a:r>
              <a:rPr lang="en-US" sz="3100" dirty="0" smtClean="0">
                <a:latin typeface="Times New Roman" pitchFamily="18" charset="0"/>
                <a:cs typeface="Times New Roman" pitchFamily="18" charset="0"/>
              </a:rPr>
              <a:t> gens </a:t>
            </a:r>
            <a:r>
              <a:rPr lang="en-US" sz="3100" dirty="0" err="1" smtClean="0">
                <a:latin typeface="Times New Roman" pitchFamily="18" charset="0"/>
                <a:cs typeface="Times New Roman" pitchFamily="18" charset="0"/>
              </a:rPr>
              <a:t>arrivent</a:t>
            </a:r>
            <a:r>
              <a:rPr lang="en-US" sz="3100" dirty="0" smtClean="0">
                <a:latin typeface="Times New Roman" pitchFamily="18" charset="0"/>
                <a:cs typeface="Times New Roman" pitchFamily="18" charset="0"/>
              </a:rPr>
              <a:t>  </a:t>
            </a:r>
            <a:r>
              <a:rPr lang="en-US" sz="3100" smtClean="0">
                <a:latin typeface="Times New Roman" pitchFamily="18" charset="0"/>
                <a:cs typeface="Times New Roman" pitchFamily="18" charset="0"/>
              </a:rPr>
              <a:t>illegalement</a:t>
            </a:r>
            <a:r>
              <a:rPr lang="ru-RU" sz="3100" smtClean="0">
                <a:latin typeface="Times New Roman" pitchFamily="18" charset="0"/>
                <a:cs typeface="Times New Roman" pitchFamily="18" charset="0"/>
              </a:rPr>
              <a:t>.</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Ils</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n’ont</a:t>
            </a:r>
            <a:r>
              <a:rPr lang="en-US" sz="3100" dirty="0" smtClean="0">
                <a:latin typeface="Times New Roman" pitchFamily="18" charset="0"/>
                <a:cs typeface="Times New Roman" pitchFamily="18" charset="0"/>
              </a:rPr>
              <a:t> pas de documents. On ne </a:t>
            </a:r>
            <a:r>
              <a:rPr lang="en-US" sz="3100" dirty="0" err="1" smtClean="0">
                <a:latin typeface="Times New Roman" pitchFamily="18" charset="0"/>
                <a:cs typeface="Times New Roman" pitchFamily="18" charset="0"/>
              </a:rPr>
              <a:t>peut</a:t>
            </a:r>
            <a:r>
              <a:rPr lang="en-US" sz="3100" dirty="0" smtClean="0">
                <a:latin typeface="Times New Roman" pitchFamily="18" charset="0"/>
                <a:cs typeface="Times New Roman" pitchFamily="18" charset="0"/>
              </a:rPr>
              <a:t> pas les </a:t>
            </a:r>
            <a:r>
              <a:rPr lang="en-US" sz="3100" dirty="0" err="1" smtClean="0">
                <a:latin typeface="Times New Roman" pitchFamily="18" charset="0"/>
                <a:cs typeface="Times New Roman" pitchFamily="18" charset="0"/>
              </a:rPr>
              <a:t>loger</a:t>
            </a:r>
            <a:r>
              <a:rPr lang="en-US" sz="3100" dirty="0" smtClean="0">
                <a:latin typeface="Times New Roman" pitchFamily="18" charset="0"/>
                <a:cs typeface="Times New Roman" pitchFamily="18" charset="0"/>
              </a:rPr>
              <a:t> et les </a:t>
            </a:r>
            <a:r>
              <a:rPr lang="en-US" sz="3100" dirty="0" err="1" smtClean="0">
                <a:latin typeface="Times New Roman" pitchFamily="18" charset="0"/>
                <a:cs typeface="Times New Roman" pitchFamily="18" charset="0"/>
              </a:rPr>
              <a:t>nourrir</a:t>
            </a:r>
            <a:r>
              <a:rPr lang="en-US" sz="3100" dirty="0" smtClean="0">
                <a:latin typeface="Times New Roman" pitchFamily="18" charset="0"/>
                <a:cs typeface="Times New Roman" pitchFamily="18" charset="0"/>
              </a:rPr>
              <a:t>.  La </a:t>
            </a:r>
            <a:r>
              <a:rPr lang="en-US" sz="3100" dirty="0" err="1" smtClean="0">
                <a:latin typeface="Times New Roman" pitchFamily="18" charset="0"/>
                <a:cs typeface="Times New Roman" pitchFamily="18" charset="0"/>
              </a:rPr>
              <a:t>criminalité</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est</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augmenté</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dix</a:t>
            </a:r>
            <a:r>
              <a:rPr lang="en-US" sz="3100" dirty="0" smtClean="0">
                <a:latin typeface="Times New Roman" pitchFamily="18" charset="0"/>
                <a:cs typeface="Times New Roman" pitchFamily="18" charset="0"/>
              </a:rPr>
              <a:t> </a:t>
            </a:r>
            <a:r>
              <a:rPr lang="en-US" sz="3100" dirty="0" err="1" smtClean="0">
                <a:latin typeface="Times New Roman" pitchFamily="18" charset="0"/>
                <a:cs typeface="Times New Roman" pitchFamily="18" charset="0"/>
              </a:rPr>
              <a:t>fois</a:t>
            </a:r>
            <a:r>
              <a:rPr lang="en-US" sz="3100" dirty="0" smtClean="0">
                <a:latin typeface="Times New Roman" pitchFamily="18" charset="0"/>
                <a:cs typeface="Times New Roman" pitchFamily="18" charset="0"/>
              </a:rPr>
              <a:t>.</a:t>
            </a:r>
            <a:br>
              <a:rPr lang="en-US" sz="3100" dirty="0" smtClean="0">
                <a:latin typeface="Times New Roman" pitchFamily="18" charset="0"/>
                <a:cs typeface="Times New Roman" pitchFamily="18" charset="0"/>
              </a:rPr>
            </a:br>
            <a:r>
              <a:rPr lang="ru-RU" dirty="0" smtClean="0"/>
              <a:t/>
            </a:r>
            <a:br>
              <a:rPr lang="ru-RU" dirty="0" smtClean="0"/>
            </a:br>
            <a:endParaRPr lang="ru-RU" dirty="0"/>
          </a:p>
        </p:txBody>
      </p:sp>
      <p:pic>
        <p:nvPicPr>
          <p:cNvPr id="6" name="Рисунок 5" descr="6.jpg"/>
          <p:cNvPicPr>
            <a:picLocks noChangeAspect="1"/>
          </p:cNvPicPr>
          <p:nvPr/>
        </p:nvPicPr>
        <p:blipFill>
          <a:blip r:embed="rId4" cstate="print"/>
          <a:stretch>
            <a:fillRect/>
          </a:stretch>
        </p:blipFill>
        <p:spPr>
          <a:xfrm>
            <a:off x="5643570" y="2571744"/>
            <a:ext cx="3214710" cy="2279936"/>
          </a:xfrm>
          <a:prstGeom prst="rect">
            <a:avLst/>
          </a:prstGeom>
        </p:spPr>
      </p:pic>
      <p:pic>
        <p:nvPicPr>
          <p:cNvPr id="7" name="Рисунок 6" descr="5.jpg"/>
          <p:cNvPicPr>
            <a:picLocks noChangeAspect="1"/>
          </p:cNvPicPr>
          <p:nvPr/>
        </p:nvPicPr>
        <p:blipFill>
          <a:blip r:embed="rId5" cstate="print"/>
          <a:stretch>
            <a:fillRect/>
          </a:stretch>
        </p:blipFill>
        <p:spPr>
          <a:xfrm>
            <a:off x="2786050" y="4143380"/>
            <a:ext cx="3357586" cy="22909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4.jpg"/>
          <p:cNvPicPr>
            <a:picLocks noChangeAspect="1"/>
          </p:cNvPicPr>
          <p:nvPr/>
        </p:nvPicPr>
        <p:blipFill>
          <a:blip r:embed="rId2"/>
          <a:stretch>
            <a:fillRect/>
          </a:stretch>
        </p:blipFill>
        <p:spPr>
          <a:xfrm>
            <a:off x="0" y="0"/>
            <a:ext cx="9144000" cy="6858000"/>
          </a:xfrm>
          <a:prstGeom prst="rect">
            <a:avLst/>
          </a:prstGeom>
        </p:spPr>
      </p:pic>
      <p:pic>
        <p:nvPicPr>
          <p:cNvPr id="4" name="Содержимое 3" descr="преступления.jpg"/>
          <p:cNvPicPr>
            <a:picLocks noGrp="1" noChangeAspect="1"/>
          </p:cNvPicPr>
          <p:nvPr>
            <p:ph idx="1"/>
          </p:nvPr>
        </p:nvPicPr>
        <p:blipFill>
          <a:blip r:embed="rId3"/>
          <a:stretch>
            <a:fillRect/>
          </a:stretch>
        </p:blipFill>
        <p:spPr>
          <a:xfrm>
            <a:off x="0" y="4214818"/>
            <a:ext cx="3502767" cy="2643182"/>
          </a:xfrm>
        </p:spPr>
      </p:pic>
      <p:sp>
        <p:nvSpPr>
          <p:cNvPr id="2" name="Заголовок 1"/>
          <p:cNvSpPr>
            <a:spLocks noGrp="1"/>
          </p:cNvSpPr>
          <p:nvPr>
            <p:ph type="title"/>
          </p:nvPr>
        </p:nvSpPr>
        <p:spPr>
          <a:xfrm>
            <a:off x="0" y="0"/>
            <a:ext cx="9144000" cy="2582834"/>
          </a:xfrm>
        </p:spPr>
        <p:txBody>
          <a:bodyPr>
            <a:normAutofit fontScale="90000"/>
          </a:bodyPr>
          <a:lstStyle/>
          <a:p>
            <a:pPr algn="ctr"/>
            <a:r>
              <a:rPr lang="en-US" sz="2800" dirty="0" smtClean="0">
                <a:latin typeface="Times New Roman" pitchFamily="18" charset="0"/>
                <a:cs typeface="Times New Roman" pitchFamily="18" charset="0"/>
              </a:rPr>
              <a:t>La </a:t>
            </a:r>
            <a:r>
              <a:rPr lang="en-US" sz="2800" dirty="0" err="1" smtClean="0">
                <a:latin typeface="Times New Roman" pitchFamily="18" charset="0"/>
                <a:cs typeface="Times New Roman" pitchFamily="18" charset="0"/>
              </a:rPr>
              <a:t>Grece</a:t>
            </a:r>
            <a:r>
              <a:rPr lang="en-US" sz="2800" dirty="0" smtClean="0">
                <a:latin typeface="Times New Roman" pitchFamily="18" charset="0"/>
                <a:cs typeface="Times New Roman" pitchFamily="18" charset="0"/>
              </a:rPr>
              <a:t> fait tout pour </a:t>
            </a:r>
            <a:r>
              <a:rPr lang="en-US" sz="2800" dirty="0" err="1" smtClean="0">
                <a:latin typeface="Times New Roman" pitchFamily="18" charset="0"/>
                <a:cs typeface="Times New Roman" pitchFamily="18" charset="0"/>
              </a:rPr>
              <a:t>resoudre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ses</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problemes</a:t>
            </a:r>
            <a:r>
              <a:rPr lang="en-US" sz="2800" dirty="0" smtClean="0">
                <a:latin typeface="Times New Roman" pitchFamily="18" charset="0"/>
                <a:cs typeface="Times New Roman" pitchFamily="18" charset="0"/>
              </a:rPr>
              <a:t>. Il y a beaucoup de </a:t>
            </a:r>
            <a:r>
              <a:rPr lang="en-US" sz="2800" dirty="0" err="1" smtClean="0">
                <a:latin typeface="Times New Roman" pitchFamily="18" charset="0"/>
                <a:cs typeface="Times New Roman" pitchFamily="18" charset="0"/>
              </a:rPr>
              <a:t>programmes</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sociales</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envers</a:t>
            </a:r>
            <a:r>
              <a:rPr lang="en-US" sz="2800" dirty="0" smtClean="0">
                <a:latin typeface="Times New Roman" pitchFamily="18" charset="0"/>
                <a:cs typeface="Times New Roman" pitchFamily="18" charset="0"/>
              </a:rPr>
              <a:t> les sans-</a:t>
            </a:r>
            <a:r>
              <a:rPr lang="en-US" sz="2800" dirty="0" err="1" smtClean="0">
                <a:latin typeface="Times New Roman" pitchFamily="18" charset="0"/>
                <a:cs typeface="Times New Roman" pitchFamily="18" charset="0"/>
              </a:rPr>
              <a:t>logis</a:t>
            </a:r>
            <a:r>
              <a:rPr lang="en-US" sz="2800" dirty="0" smtClean="0">
                <a:latin typeface="Times New Roman" pitchFamily="18" charset="0"/>
                <a:cs typeface="Times New Roman" pitchFamily="18" charset="0"/>
              </a:rPr>
              <a:t>, les </a:t>
            </a:r>
            <a:r>
              <a:rPr lang="en-US" sz="2800" dirty="0" err="1" smtClean="0">
                <a:latin typeface="Times New Roman" pitchFamily="18" charset="0"/>
                <a:cs typeface="Times New Roman" pitchFamily="18" charset="0"/>
              </a:rPr>
              <a:t>toxicomanes</a:t>
            </a:r>
            <a:r>
              <a:rPr lang="en-US" sz="2800" dirty="0" smtClean="0">
                <a:latin typeface="Times New Roman" pitchFamily="18" charset="0"/>
                <a:cs typeface="Times New Roman" pitchFamily="18" charset="0"/>
              </a:rPr>
              <a:t> et les </a:t>
            </a:r>
            <a:r>
              <a:rPr lang="en-US" sz="2800" dirty="0" err="1" smtClean="0">
                <a:latin typeface="Times New Roman" pitchFamily="18" charset="0"/>
                <a:cs typeface="Times New Roman" pitchFamily="18" charset="0"/>
              </a:rPr>
              <a:t>sortis</a:t>
            </a:r>
            <a:r>
              <a:rPr lang="en-US" sz="2800" dirty="0" smtClean="0">
                <a:latin typeface="Times New Roman" pitchFamily="18" charset="0"/>
                <a:cs typeface="Times New Roman" pitchFamily="18" charset="0"/>
              </a:rPr>
              <a:t> du prison. Les </a:t>
            </a:r>
            <a:r>
              <a:rPr lang="en-US" sz="2800" dirty="0" err="1" smtClean="0">
                <a:latin typeface="Times New Roman" pitchFamily="18" charset="0"/>
                <a:cs typeface="Times New Roman" pitchFamily="18" charset="0"/>
              </a:rPr>
              <a:t>immigrés</a:t>
            </a:r>
            <a:r>
              <a:rPr lang="en-US" sz="2800" dirty="0" smtClean="0">
                <a:latin typeface="Times New Roman" pitchFamily="18" charset="0"/>
                <a:cs typeface="Times New Roman" pitchFamily="18" charset="0"/>
              </a:rPr>
              <a:t> font </a:t>
            </a:r>
            <a:r>
              <a:rPr lang="en-US" sz="2800" dirty="0" err="1" smtClean="0">
                <a:latin typeface="Times New Roman" pitchFamily="18" charset="0"/>
                <a:cs typeface="Times New Roman" pitchFamily="18" charset="0"/>
              </a:rPr>
              <a:t>une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grande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partie</a:t>
            </a:r>
            <a:r>
              <a:rPr lang="en-US" sz="2800" dirty="0" smtClean="0">
                <a:latin typeface="Times New Roman" pitchFamily="18" charset="0"/>
                <a:cs typeface="Times New Roman" pitchFamily="18" charset="0"/>
              </a:rPr>
              <a:t> de </a:t>
            </a:r>
            <a:r>
              <a:rPr lang="en-US" sz="2800" dirty="0" err="1" smtClean="0">
                <a:latin typeface="Times New Roman" pitchFamily="18" charset="0"/>
                <a:cs typeface="Times New Roman" pitchFamily="18" charset="0"/>
              </a:rPr>
              <a:t>ces</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catégories</a:t>
            </a:r>
            <a:r>
              <a:rPr lang="en-US" sz="2800" dirty="0" smtClean="0">
                <a:latin typeface="Times New Roman" pitchFamily="18" charset="0"/>
                <a:cs typeface="Times New Roman" pitchFamily="18" charset="0"/>
              </a:rPr>
              <a:t> - 34%.  </a:t>
            </a:r>
            <a:r>
              <a:rPr lang="en-US" sz="2800" dirty="0" err="1" smtClean="0">
                <a:latin typeface="Times New Roman" pitchFamily="18" charset="0"/>
                <a:cs typeface="Times New Roman" pitchFamily="18" charset="0"/>
              </a:rPr>
              <a:t>Ils</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sont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puni</a:t>
            </a:r>
            <a:r>
              <a:rPr lang="en-US" sz="2800" dirty="0" smtClean="0">
                <a:latin typeface="Times New Roman" pitchFamily="18" charset="0"/>
                <a:cs typeface="Times New Roman" pitchFamily="18" charset="0"/>
              </a:rPr>
              <a:t> pour  la prostitution, le </a:t>
            </a:r>
            <a:r>
              <a:rPr lang="en-US" sz="2800" dirty="0" err="1" smtClean="0">
                <a:latin typeface="Times New Roman" pitchFamily="18" charset="0"/>
                <a:cs typeface="Times New Roman" pitchFamily="18" charset="0"/>
              </a:rPr>
              <a:t>vol</a:t>
            </a:r>
            <a:r>
              <a:rPr lang="en-US" sz="2800" dirty="0" smtClean="0">
                <a:latin typeface="Times New Roman" pitchFamily="18" charset="0"/>
                <a:cs typeface="Times New Roman" pitchFamily="18" charset="0"/>
              </a:rPr>
              <a:t>, la </a:t>
            </a:r>
            <a:r>
              <a:rPr lang="en-US" sz="2800" dirty="0" err="1" smtClean="0">
                <a:latin typeface="Times New Roman" pitchFamily="18" charset="0"/>
                <a:cs typeface="Times New Roman" pitchFamily="18" charset="0"/>
              </a:rPr>
              <a:t>présence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illégale</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dans</a:t>
            </a:r>
            <a:r>
              <a:rPr lang="en-US" sz="2800" dirty="0" smtClean="0">
                <a:latin typeface="Times New Roman" pitchFamily="18" charset="0"/>
                <a:cs typeface="Times New Roman" pitchFamily="18" charset="0"/>
              </a:rPr>
              <a:t> le pays.</a:t>
            </a:r>
            <a:br>
              <a:rPr lang="en-US" sz="2800" dirty="0" smtClean="0">
                <a:latin typeface="Times New Roman" pitchFamily="18" charset="0"/>
                <a:cs typeface="Times New Roman" pitchFamily="18" charset="0"/>
              </a:rPr>
            </a:br>
            <a:r>
              <a:rPr lang="ru-RU" sz="1300" dirty="0" smtClean="0">
                <a:latin typeface="Times New Roman" pitchFamily="18" charset="0"/>
                <a:cs typeface="Times New Roman" pitchFamily="18" charset="0"/>
              </a:rPr>
              <a:t/>
            </a:r>
            <a:br>
              <a:rPr lang="ru-RU" sz="1300" dirty="0" smtClean="0">
                <a:latin typeface="Times New Roman" pitchFamily="18" charset="0"/>
                <a:cs typeface="Times New Roman" pitchFamily="18" charset="0"/>
              </a:rPr>
            </a:br>
            <a:endParaRPr lang="ru-RU" sz="1300" dirty="0">
              <a:latin typeface="Times New Roman" pitchFamily="18" charset="0"/>
              <a:cs typeface="Times New Roman" pitchFamily="18" charset="0"/>
            </a:endParaRPr>
          </a:p>
        </p:txBody>
      </p:sp>
      <p:pic>
        <p:nvPicPr>
          <p:cNvPr id="13314" name="Picture 2" descr="http://www.qwas.ru/images/17356.jpg"/>
          <p:cNvPicPr>
            <a:picLocks noChangeAspect="1" noChangeArrowheads="1"/>
          </p:cNvPicPr>
          <p:nvPr/>
        </p:nvPicPr>
        <p:blipFill>
          <a:blip r:embed="rId4"/>
          <a:srcRect/>
          <a:stretch>
            <a:fillRect/>
          </a:stretch>
        </p:blipFill>
        <p:spPr bwMode="auto">
          <a:xfrm>
            <a:off x="5500662" y="4307663"/>
            <a:ext cx="3643338" cy="2550337"/>
          </a:xfrm>
          <a:prstGeom prst="rect">
            <a:avLst/>
          </a:prstGeom>
          <a:noFill/>
        </p:spPr>
      </p:pic>
      <p:graphicFrame>
        <p:nvGraphicFramePr>
          <p:cNvPr id="5" name="Диаграмма 4"/>
          <p:cNvGraphicFramePr/>
          <p:nvPr/>
        </p:nvGraphicFramePr>
        <p:xfrm>
          <a:off x="642910" y="2000240"/>
          <a:ext cx="6977090" cy="285752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8.jpg"/>
          <p:cNvPicPr>
            <a:picLocks noChangeAspect="1"/>
          </p:cNvPicPr>
          <p:nvPr/>
        </p:nvPicPr>
        <p:blipFill>
          <a:blip r:embed="rId2">
            <a:duotone>
              <a:schemeClr val="accent4">
                <a:shade val="45000"/>
                <a:satMod val="135000"/>
              </a:schemeClr>
              <a:prstClr val="white"/>
            </a:duotone>
          </a:blip>
          <a:stretch>
            <a:fillRect/>
          </a:stretch>
        </p:blipFill>
        <p:spPr>
          <a:xfrm>
            <a:off x="0" y="0"/>
            <a:ext cx="9144000" cy="6858000"/>
          </a:xfrm>
          <a:prstGeom prst="rect">
            <a:avLst/>
          </a:prstGeom>
        </p:spPr>
      </p:pic>
      <p:pic>
        <p:nvPicPr>
          <p:cNvPr id="4" name="Содержимое 3" descr="наркоманы.jpg"/>
          <p:cNvPicPr>
            <a:picLocks noGrp="1" noChangeAspect="1"/>
          </p:cNvPicPr>
          <p:nvPr>
            <p:ph idx="1"/>
          </p:nvPr>
        </p:nvPicPr>
        <p:blipFill>
          <a:blip r:embed="rId3"/>
          <a:stretch>
            <a:fillRect/>
          </a:stretch>
        </p:blipFill>
        <p:spPr>
          <a:xfrm>
            <a:off x="0" y="4929198"/>
            <a:ext cx="2334866" cy="1928802"/>
          </a:xfrm>
        </p:spPr>
      </p:pic>
      <p:sp>
        <p:nvSpPr>
          <p:cNvPr id="2" name="Заголовок 1"/>
          <p:cNvSpPr>
            <a:spLocks noGrp="1"/>
          </p:cNvSpPr>
          <p:nvPr>
            <p:ph type="title"/>
          </p:nvPr>
        </p:nvSpPr>
        <p:spPr>
          <a:xfrm>
            <a:off x="142844" y="274638"/>
            <a:ext cx="8858312" cy="2797172"/>
          </a:xfrm>
        </p:spPr>
        <p:txBody>
          <a:bodyPr>
            <a:normAutofit fontScale="90000"/>
          </a:bodyPr>
          <a:lstStyle/>
          <a:p>
            <a:pPr algn="ctr"/>
            <a:r>
              <a:rPr lang="en-US" sz="3600" dirty="0" smtClean="0">
                <a:solidFill>
                  <a:srgbClr val="FFFF00"/>
                </a:solidFill>
                <a:latin typeface="Times New Roman" pitchFamily="18" charset="0"/>
                <a:cs typeface="Times New Roman" pitchFamily="18" charset="0"/>
              </a:rPr>
              <a:t>Avec les </a:t>
            </a:r>
            <a:r>
              <a:rPr lang="en-US" sz="3600" dirty="0" err="1" smtClean="0">
                <a:solidFill>
                  <a:srgbClr val="FFFF00"/>
                </a:solidFill>
                <a:latin typeface="Times New Roman" pitchFamily="18" charset="0"/>
                <a:cs typeface="Times New Roman" pitchFamily="18" charset="0"/>
              </a:rPr>
              <a:t>immigrés</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dans</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notre</a:t>
            </a:r>
            <a:r>
              <a:rPr lang="en-US" sz="3600" dirty="0" smtClean="0">
                <a:solidFill>
                  <a:srgbClr val="FFFF00"/>
                </a:solidFill>
                <a:latin typeface="Times New Roman" pitchFamily="18" charset="0"/>
                <a:cs typeface="Times New Roman" pitchFamily="18" charset="0"/>
              </a:rPr>
              <a:t> pays </a:t>
            </a:r>
            <a:r>
              <a:rPr lang="en-US" sz="3600" dirty="0" err="1" smtClean="0">
                <a:solidFill>
                  <a:srgbClr val="FFFF00"/>
                </a:solidFill>
                <a:latin typeface="Times New Roman" pitchFamily="18" charset="0"/>
                <a:cs typeface="Times New Roman" pitchFamily="18" charset="0"/>
              </a:rPr>
              <a:t>viennent</a:t>
            </a:r>
            <a:r>
              <a:rPr lang="en-US" sz="3600" dirty="0" smtClean="0">
                <a:solidFill>
                  <a:srgbClr val="FFFF00"/>
                </a:solidFill>
                <a:latin typeface="Times New Roman" pitchFamily="18" charset="0"/>
                <a:cs typeface="Times New Roman" pitchFamily="18" charset="0"/>
              </a:rPr>
              <a:t> les drogues qui </a:t>
            </a:r>
            <a:r>
              <a:rPr lang="en-US" sz="3600" dirty="0" err="1" smtClean="0">
                <a:solidFill>
                  <a:srgbClr val="FFFF00"/>
                </a:solidFill>
                <a:latin typeface="Times New Roman" pitchFamily="18" charset="0"/>
                <a:cs typeface="Times New Roman" pitchFamily="18" charset="0"/>
              </a:rPr>
              <a:t>provoquent</a:t>
            </a:r>
            <a:r>
              <a:rPr lang="en-US" sz="3600" dirty="0" smtClean="0">
                <a:solidFill>
                  <a:srgbClr val="FFFF00"/>
                </a:solidFill>
                <a:latin typeface="Times New Roman" pitchFamily="18" charset="0"/>
                <a:cs typeface="Times New Roman" pitchFamily="18" charset="0"/>
              </a:rPr>
              <a:t> </a:t>
            </a:r>
            <a:r>
              <a:rPr lang="en-US" sz="3600" dirty="0" err="1" smtClean="0">
                <a:solidFill>
                  <a:srgbClr val="FFFF00"/>
                </a:solidFill>
                <a:latin typeface="Times New Roman" pitchFamily="18" charset="0"/>
                <a:cs typeface="Times New Roman" pitchFamily="18" charset="0"/>
              </a:rPr>
              <a:t>aussi</a:t>
            </a:r>
            <a:r>
              <a:rPr lang="en-US" sz="3600" dirty="0" smtClean="0">
                <a:solidFill>
                  <a:srgbClr val="FFFF00"/>
                </a:solidFill>
                <a:latin typeface="Times New Roman" pitchFamily="18" charset="0"/>
                <a:cs typeface="Times New Roman" pitchFamily="18" charset="0"/>
              </a:rPr>
              <a:t> les crimes.</a:t>
            </a:r>
            <a:r>
              <a:rPr lang="en-US" sz="2800" dirty="0" smtClean="0">
                <a:solidFill>
                  <a:srgbClr val="FFFF00"/>
                </a:solidFill>
                <a:latin typeface="Times New Roman" pitchFamily="18" charset="0"/>
                <a:cs typeface="Times New Roman" pitchFamily="18" charset="0"/>
              </a:rPr>
              <a:t/>
            </a:r>
            <a:br>
              <a:rPr lang="en-US" sz="2800" dirty="0" smtClean="0">
                <a:solidFill>
                  <a:srgbClr val="FFFF00"/>
                </a:solidFill>
                <a:latin typeface="Times New Roman" pitchFamily="18" charset="0"/>
                <a:cs typeface="Times New Roman" pitchFamily="18" charset="0"/>
              </a:rPr>
            </a:br>
            <a:r>
              <a:rPr lang="en-US" sz="2800" dirty="0" smtClean="0">
                <a:solidFill>
                  <a:srgbClr val="FF0000"/>
                </a:solidFill>
                <a:latin typeface="Times New Roman" pitchFamily="18" charset="0"/>
                <a:cs typeface="Times New Roman" pitchFamily="18" charset="0"/>
              </a:rPr>
              <a:t> La situation des 5 </a:t>
            </a:r>
            <a:r>
              <a:rPr lang="en-US" sz="2800" dirty="0" err="1" smtClean="0">
                <a:solidFill>
                  <a:srgbClr val="FF0000"/>
                </a:solidFill>
                <a:latin typeface="Times New Roman" pitchFamily="18" charset="0"/>
                <a:cs typeface="Times New Roman" pitchFamily="18" charset="0"/>
              </a:rPr>
              <a:t>ans</a:t>
            </a:r>
            <a:r>
              <a:rPr lang="en-US" sz="2200" dirty="0" smtClean="0"/>
              <a:t/>
            </a:r>
            <a:br>
              <a:rPr lang="en-US" sz="2200" dirty="0" smtClean="0"/>
            </a:br>
            <a:r>
              <a:rPr lang="en-US" sz="2200" dirty="0" smtClean="0"/>
              <a:t/>
            </a:r>
            <a:br>
              <a:rPr lang="en-US" sz="2200" dirty="0" smtClean="0"/>
            </a:br>
            <a:r>
              <a:rPr lang="ru-RU" dirty="0" smtClean="0"/>
              <a:t/>
            </a:r>
            <a:br>
              <a:rPr lang="ru-RU" dirty="0" smtClean="0"/>
            </a:br>
            <a:endParaRPr lang="ru-RU" dirty="0"/>
          </a:p>
        </p:txBody>
      </p:sp>
      <p:pic>
        <p:nvPicPr>
          <p:cNvPr id="14338" name="Picture 2" descr="http://images.huffingtonpost.com/gadgets/slideshows/273017/slide_273017_1946432_free.jpg"/>
          <p:cNvPicPr>
            <a:picLocks noChangeAspect="1" noChangeArrowheads="1"/>
          </p:cNvPicPr>
          <p:nvPr/>
        </p:nvPicPr>
        <p:blipFill>
          <a:blip r:embed="rId4"/>
          <a:srcRect/>
          <a:stretch>
            <a:fillRect/>
          </a:stretch>
        </p:blipFill>
        <p:spPr bwMode="auto">
          <a:xfrm>
            <a:off x="5214942" y="4193133"/>
            <a:ext cx="3929058" cy="2664866"/>
          </a:xfrm>
          <a:prstGeom prst="rect">
            <a:avLst/>
          </a:prstGeom>
          <a:noFill/>
        </p:spPr>
      </p:pic>
      <p:graphicFrame>
        <p:nvGraphicFramePr>
          <p:cNvPr id="5" name="Диаграмма 4"/>
          <p:cNvGraphicFramePr/>
          <p:nvPr/>
        </p:nvGraphicFramePr>
        <p:xfrm>
          <a:off x="0" y="1357298"/>
          <a:ext cx="8143900" cy="35719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571472" y="714356"/>
            <a:ext cx="8143932" cy="5909310"/>
          </a:xfrm>
          <a:prstGeom prst="rect">
            <a:avLst/>
          </a:prstGeom>
          <a:noFill/>
        </p:spPr>
        <p:txBody>
          <a:bodyPr wrap="square" rtlCol="0">
            <a:spAutoFit/>
          </a:bodyPr>
          <a:lstStyle/>
          <a:p>
            <a:pPr algn="ctr"/>
            <a:r>
              <a:rPr lang="en-US" sz="5400" b="1" dirty="0" err="1" smtClean="0">
                <a:solidFill>
                  <a:srgbClr val="002060"/>
                </a:solidFill>
                <a:latin typeface="Times New Roman" pitchFamily="18" charset="0"/>
                <a:cs typeface="Times New Roman" pitchFamily="18" charset="0"/>
              </a:rPr>
              <a:t>Aujourd’hui</a:t>
            </a:r>
            <a:r>
              <a:rPr lang="en-US" sz="5400" b="1" dirty="0" smtClean="0">
                <a:solidFill>
                  <a:srgbClr val="002060"/>
                </a:solidFill>
                <a:latin typeface="Times New Roman" pitchFamily="18" charset="0"/>
                <a:cs typeface="Times New Roman" pitchFamily="18" charset="0"/>
              </a:rPr>
              <a:t> la </a:t>
            </a:r>
            <a:r>
              <a:rPr lang="en-US" sz="5400" b="1" dirty="0" err="1" smtClean="0">
                <a:solidFill>
                  <a:srgbClr val="002060"/>
                </a:solidFill>
                <a:latin typeface="Times New Roman" pitchFamily="18" charset="0"/>
                <a:cs typeface="Times New Roman" pitchFamily="18" charset="0"/>
              </a:rPr>
              <a:t>Grece</a:t>
            </a:r>
            <a:r>
              <a:rPr lang="en-US" sz="5400" b="1" dirty="0" smtClean="0">
                <a:solidFill>
                  <a:srgbClr val="002060"/>
                </a:solidFill>
                <a:latin typeface="Times New Roman" pitchFamily="18" charset="0"/>
                <a:cs typeface="Times New Roman" pitchFamily="18" charset="0"/>
              </a:rPr>
              <a:t> a </a:t>
            </a:r>
            <a:r>
              <a:rPr lang="en-US" sz="5400" b="1" dirty="0" err="1" smtClean="0">
                <a:solidFill>
                  <a:srgbClr val="002060"/>
                </a:solidFill>
                <a:latin typeface="Times New Roman" pitchFamily="18" charset="0"/>
                <a:cs typeface="Times New Roman" pitchFamily="18" charset="0"/>
              </a:rPr>
              <a:t>besoin</a:t>
            </a:r>
            <a:r>
              <a:rPr lang="en-US" sz="5400" b="1" dirty="0" smtClean="0">
                <a:solidFill>
                  <a:srgbClr val="002060"/>
                </a:solidFill>
                <a:latin typeface="Times New Roman" pitchFamily="18" charset="0"/>
                <a:cs typeface="Times New Roman" pitchFamily="18" charset="0"/>
              </a:rPr>
              <a:t> de </a:t>
            </a:r>
            <a:r>
              <a:rPr lang="en-US" sz="5400" b="1" dirty="0" err="1" smtClean="0">
                <a:solidFill>
                  <a:srgbClr val="002060"/>
                </a:solidFill>
                <a:latin typeface="Times New Roman" pitchFamily="18" charset="0"/>
                <a:cs typeface="Times New Roman" pitchFamily="18" charset="0"/>
              </a:rPr>
              <a:t>l’aide</a:t>
            </a:r>
            <a:r>
              <a:rPr lang="en-US" sz="5400" b="1" dirty="0" smtClean="0">
                <a:solidFill>
                  <a:srgbClr val="002060"/>
                </a:solidFill>
                <a:latin typeface="Times New Roman" pitchFamily="18" charset="0"/>
                <a:cs typeface="Times New Roman" pitchFamily="18" charset="0"/>
              </a:rPr>
              <a:t> des pays </a:t>
            </a:r>
            <a:r>
              <a:rPr lang="en-US" sz="5400" b="1" dirty="0" err="1" smtClean="0">
                <a:solidFill>
                  <a:srgbClr val="002060"/>
                </a:solidFill>
                <a:latin typeface="Times New Roman" pitchFamily="18" charset="0"/>
                <a:cs typeface="Times New Roman" pitchFamily="18" charset="0"/>
              </a:rPr>
              <a:t>européenes</a:t>
            </a:r>
            <a:r>
              <a:rPr lang="en-US" sz="5400" b="1" dirty="0" smtClean="0">
                <a:solidFill>
                  <a:srgbClr val="002060"/>
                </a:solidFill>
                <a:latin typeface="Times New Roman" pitchFamily="18" charset="0"/>
                <a:cs typeface="Times New Roman" pitchFamily="18" charset="0"/>
              </a:rPr>
              <a:t>. </a:t>
            </a:r>
          </a:p>
          <a:p>
            <a:pPr algn="ctr"/>
            <a:r>
              <a:rPr lang="en-US" sz="5400" b="1" dirty="0" err="1" smtClean="0">
                <a:solidFill>
                  <a:srgbClr val="002060"/>
                </a:solidFill>
                <a:latin typeface="Times New Roman" pitchFamily="18" charset="0"/>
                <a:cs typeface="Times New Roman" pitchFamily="18" charset="0"/>
              </a:rPr>
              <a:t>Aidez</a:t>
            </a:r>
            <a:r>
              <a:rPr lang="en-US" sz="5400" b="1" dirty="0" smtClean="0">
                <a:solidFill>
                  <a:srgbClr val="002060"/>
                </a:solidFill>
                <a:latin typeface="Times New Roman" pitchFamily="18" charset="0"/>
                <a:cs typeface="Times New Roman" pitchFamily="18" charset="0"/>
              </a:rPr>
              <a:t> – nous à </a:t>
            </a:r>
            <a:r>
              <a:rPr lang="en-US" sz="5400" b="1" dirty="0" err="1" smtClean="0">
                <a:solidFill>
                  <a:srgbClr val="002060"/>
                </a:solidFill>
                <a:latin typeface="Times New Roman" pitchFamily="18" charset="0"/>
                <a:cs typeface="Times New Roman" pitchFamily="18" charset="0"/>
              </a:rPr>
              <a:t>résoudre</a:t>
            </a:r>
            <a:r>
              <a:rPr lang="en-US" sz="5400" b="1" dirty="0" smtClean="0">
                <a:solidFill>
                  <a:srgbClr val="002060"/>
                </a:solidFill>
                <a:latin typeface="Times New Roman" pitchFamily="18" charset="0"/>
                <a:cs typeface="Times New Roman" pitchFamily="18" charset="0"/>
              </a:rPr>
              <a:t> le </a:t>
            </a:r>
            <a:r>
              <a:rPr lang="en-US" sz="5400" b="1" dirty="0" err="1" smtClean="0">
                <a:solidFill>
                  <a:srgbClr val="002060"/>
                </a:solidFill>
                <a:latin typeface="Times New Roman" pitchFamily="18" charset="0"/>
                <a:cs typeface="Times New Roman" pitchFamily="18" charset="0"/>
              </a:rPr>
              <a:t>problème</a:t>
            </a:r>
            <a:r>
              <a:rPr lang="en-US" sz="5400" b="1" dirty="0" smtClean="0">
                <a:solidFill>
                  <a:srgbClr val="002060"/>
                </a:solidFill>
                <a:latin typeface="Times New Roman" pitchFamily="18" charset="0"/>
                <a:cs typeface="Times New Roman" pitchFamily="18" charset="0"/>
              </a:rPr>
              <a:t> avec les </a:t>
            </a:r>
            <a:r>
              <a:rPr lang="en-US" sz="5400" b="1" dirty="0" err="1" smtClean="0">
                <a:solidFill>
                  <a:srgbClr val="002060"/>
                </a:solidFill>
                <a:latin typeface="Times New Roman" pitchFamily="18" charset="0"/>
                <a:cs typeface="Times New Roman" pitchFamily="18" charset="0"/>
              </a:rPr>
              <a:t>refugiés</a:t>
            </a:r>
            <a:r>
              <a:rPr lang="en-US" sz="5400" b="1" dirty="0" smtClean="0">
                <a:solidFill>
                  <a:srgbClr val="002060"/>
                </a:solidFill>
                <a:latin typeface="Times New Roman" pitchFamily="18" charset="0"/>
                <a:cs typeface="Times New Roman" pitchFamily="18" charset="0"/>
              </a:rPr>
              <a:t>. Si non -  </a:t>
            </a:r>
            <a:r>
              <a:rPr lang="en-US" sz="5400" b="1" dirty="0" err="1" smtClean="0">
                <a:solidFill>
                  <a:srgbClr val="002060"/>
                </a:solidFill>
                <a:latin typeface="Times New Roman" pitchFamily="18" charset="0"/>
                <a:cs typeface="Times New Roman" pitchFamily="18" charset="0"/>
              </a:rPr>
              <a:t>ça</a:t>
            </a:r>
            <a:r>
              <a:rPr lang="en-US" sz="5400" b="1" dirty="0" smtClean="0">
                <a:solidFill>
                  <a:srgbClr val="002060"/>
                </a:solidFill>
                <a:latin typeface="Times New Roman" pitchFamily="18" charset="0"/>
                <a:cs typeface="Times New Roman" pitchFamily="18" charset="0"/>
              </a:rPr>
              <a:t> sera </a:t>
            </a:r>
            <a:r>
              <a:rPr lang="en-US" sz="5400" b="1" dirty="0" err="1" smtClean="0">
                <a:solidFill>
                  <a:srgbClr val="002060"/>
                </a:solidFill>
                <a:latin typeface="Times New Roman" pitchFamily="18" charset="0"/>
                <a:cs typeface="Times New Roman" pitchFamily="18" charset="0"/>
              </a:rPr>
              <a:t>votre</a:t>
            </a:r>
            <a:r>
              <a:rPr lang="en-US" sz="5400" b="1" dirty="0" smtClean="0">
                <a:solidFill>
                  <a:srgbClr val="002060"/>
                </a:solidFill>
                <a:latin typeface="Times New Roman" pitchFamily="18" charset="0"/>
                <a:cs typeface="Times New Roman" pitchFamily="18" charset="0"/>
              </a:rPr>
              <a:t> </a:t>
            </a:r>
            <a:r>
              <a:rPr lang="en-US" sz="5400" b="1" dirty="0" err="1" smtClean="0">
                <a:solidFill>
                  <a:srgbClr val="002060"/>
                </a:solidFill>
                <a:latin typeface="Times New Roman" pitchFamily="18" charset="0"/>
                <a:cs typeface="Times New Roman" pitchFamily="18" charset="0"/>
              </a:rPr>
              <a:t>problème</a:t>
            </a:r>
            <a:r>
              <a:rPr lang="en-US" sz="5400" b="1" dirty="0" smtClean="0">
                <a:solidFill>
                  <a:srgbClr val="002060"/>
                </a:solidFill>
                <a:latin typeface="Times New Roman" pitchFamily="18" charset="0"/>
                <a:cs typeface="Times New Roman" pitchFamily="18" charset="0"/>
              </a:rPr>
              <a:t>!  </a:t>
            </a:r>
            <a:endParaRPr lang="ru-RU" sz="5400" b="1" dirty="0">
              <a:solidFill>
                <a:srgbClr val="002060"/>
              </a:solidFill>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163</TotalTime>
  <Words>107</Words>
  <Application>Microsoft Office PowerPoint</Application>
  <PresentationFormat>Экран (4:3)</PresentationFormat>
  <Paragraphs>8</Paragraphs>
  <Slides>5</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5</vt:i4>
      </vt:variant>
    </vt:vector>
  </HeadingPairs>
  <TitlesOfParts>
    <vt:vector size="12" baseType="lpstr">
      <vt:lpstr>Arial Black</vt:lpstr>
      <vt:lpstr>Lucida Sans Unicode</vt:lpstr>
      <vt:lpstr>Times New Roman</vt:lpstr>
      <vt:lpstr>Verdana</vt:lpstr>
      <vt:lpstr>Wingdings 2</vt:lpstr>
      <vt:lpstr>Wingdings 3</vt:lpstr>
      <vt:lpstr>Открытая</vt:lpstr>
      <vt:lpstr>LA GRECE</vt:lpstr>
      <vt:lpstr> La situation еst  vraiment épouventable.  Le nombre des immigrés qui viennent la de la Turquie  est  plus de sept mille aujourdhui. Ces gens arrivent  illegalement.  Ils n’ont pas de documents. On ne peut pas les loger et les nourrir.  La criminalité est augmenté dix fois.  </vt:lpstr>
      <vt:lpstr>La Grece fait tout pour resoudre ses problemes. Il y a beaucoup de programmes sociales envers les sans-logis, les toxicomanes et les sortis du prison. Les immigrés font une grande partie de ces catégories - 34%.  Ils sont  puni pour  la prostitution, le vol, la présence illégale dans le pays.  </vt:lpstr>
      <vt:lpstr>Avec les immigrés  dans notre pays viennent les drogues qui provoquent aussi les crimes.  La situation des 5 ans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GRECE</dc:title>
  <dc:creator>User</dc:creator>
  <cp:lastModifiedBy>Оксана</cp:lastModifiedBy>
  <cp:revision>22</cp:revision>
  <dcterms:modified xsi:type="dcterms:W3CDTF">2022-02-17T07:24:45Z</dcterms:modified>
</cp:coreProperties>
</file>