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4" r:id="rId2"/>
    <p:sldId id="266" r:id="rId3"/>
    <p:sldId id="265" r:id="rId4"/>
    <p:sldId id="267" r:id="rId5"/>
    <p:sldId id="272" r:id="rId6"/>
    <p:sldId id="268" r:id="rId7"/>
    <p:sldId id="269" r:id="rId8"/>
    <p:sldId id="270" r:id="rId9"/>
    <p:sldId id="271" r:id="rId10"/>
    <p:sldId id="262" r:id="rId11"/>
    <p:sldId id="276" r:id="rId12"/>
    <p:sldId id="274" r:id="rId13"/>
    <p:sldId id="27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 autoAdjust="0"/>
  </p:normalViewPr>
  <p:slideViewPr>
    <p:cSldViewPr snapToGrid="0">
      <p:cViewPr varScale="1">
        <p:scale>
          <a:sx n="57" d="100"/>
          <a:sy n="57" d="100"/>
        </p:scale>
        <p:origin x="-106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52CFD7-226A-4FD5-A377-7261A4738AE9}" type="datetimeFigureOut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B88A3-892C-4A95-809B-683403835F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23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610B-9754-4F42-9E16-B07A474DE41D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 userDrawn="1"/>
        </p:nvSpPr>
        <p:spPr>
          <a:xfrm>
            <a:off x="602876" y="568820"/>
            <a:ext cx="10986248" cy="5997388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15" y="244101"/>
            <a:ext cx="5824885" cy="53015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448" y="0"/>
            <a:ext cx="3243025" cy="3243025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838200" y="1021340"/>
            <a:ext cx="9005047" cy="47397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ru-RU" sz="72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11500" b="1" i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Новый,</a:t>
            </a:r>
            <a:r>
              <a:rPr lang="ru-RU" sz="11500" b="1" i="1" cap="none" spc="0" baseline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 новый,</a:t>
            </a:r>
          </a:p>
          <a:p>
            <a:pPr algn="ctr"/>
            <a:r>
              <a:rPr lang="ru-RU" sz="11500" b="1" i="1" cap="none" spc="0" baseline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</a:rPr>
              <a:t> новый  год!!!!</a:t>
            </a:r>
            <a:endParaRPr lang="ru-RU" sz="11500" b="1" i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2" name="Рисунок 11" descr="8321fd48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94379" y="3246011"/>
            <a:ext cx="3197621" cy="3352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030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6C3EF-3FBB-4D73-A1D5-751CB747F7D9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849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1742-9D6A-4D53-B7AB-B60BBD01C0E5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942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0B85D-49BB-4BC4-BD14-B38FF36B1A4D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151633"/>
            <a:ext cx="4114800" cy="365125"/>
          </a:xfrm>
        </p:spPr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918" y="2489843"/>
            <a:ext cx="3010571" cy="4449120"/>
          </a:xfrm>
          <a:prstGeom prst="rect">
            <a:avLst/>
          </a:prstGeom>
        </p:spPr>
      </p:pic>
      <p:pic>
        <p:nvPicPr>
          <p:cNvPr id="11" name="Рисунок 10" descr="1247377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37230" y="3002200"/>
            <a:ext cx="2634018" cy="337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926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5A7EC-326E-49BC-83C8-B487584A944D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178929"/>
            <a:ext cx="4114800" cy="365125"/>
          </a:xfrm>
        </p:spPr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1918" y="2489843"/>
            <a:ext cx="3010571" cy="4449120"/>
          </a:xfrm>
          <a:prstGeom prst="rect">
            <a:avLst/>
          </a:prstGeom>
        </p:spPr>
      </p:pic>
      <p:pic>
        <p:nvPicPr>
          <p:cNvPr id="9" name="Рисунок 8" descr="11347596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flipH="1">
            <a:off x="266306" y="1392071"/>
            <a:ext cx="3494114" cy="519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7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FF4F6-1E77-44B7-BFAA-CED54A10A90F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749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1CEE2-D6C9-4CBA-AB90-3036D7461DB3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73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0C1DA-FF73-45A8-96CE-3FFB37578B88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301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C56C1-E4BC-4311-AE5D-01948764F0A0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155141"/>
            <a:ext cx="4114800" cy="341194"/>
          </a:xfrm>
        </p:spPr>
        <p:txBody>
          <a:bodyPr/>
          <a:lstStyle/>
          <a:p>
            <a:r>
              <a:rPr lang="en-US" dirty="0" smtClean="0"/>
              <a:t>http://panowavalentina.ucoz.net/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9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46682-ED49-48C5-8FE9-40643BDB7F26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698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E992B-BA60-4BAD-BD0F-EEB08D221441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205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06B73-55AA-4B07-943F-77EDEFB3D681}" type="datetime1">
              <a:rPr lang="ru-RU" smtClean="0"/>
              <a:pPr/>
              <a:t>22.08.2022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http://panowavalentina.ucoz.net/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B9046-3B0F-4D92-A6D6-273DB2F789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602876" y="541524"/>
            <a:ext cx="10986248" cy="5997388"/>
          </a:xfrm>
          <a:prstGeom prst="round2DiagRect">
            <a:avLst>
              <a:gd name="adj1" fmla="val 50000"/>
              <a:gd name="adj2" fmla="val 0"/>
            </a:avLst>
          </a:prstGeom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815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gif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0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Видеоролик НОВЫЙ ГОД К НАМ ИДЁТ! (online-video-cutter.com)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21424" y="827875"/>
            <a:ext cx="6521824" cy="488712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704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елочка\mc_POP-UP_GLITTER_PINE_180_0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23659" y="260649"/>
            <a:ext cx="6624736" cy="6383579"/>
          </a:xfrm>
          <a:prstGeom prst="rect">
            <a:avLst/>
          </a:prstGeom>
          <a:noFill/>
        </p:spPr>
      </p:pic>
      <p:pic>
        <p:nvPicPr>
          <p:cNvPr id="3" name="Picture 7" descr="C:\Users\User\Desktop\елочка\0935df36ec9f3a2a455a890704f29dc0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52118" y="4725144"/>
            <a:ext cx="1056117" cy="868742"/>
          </a:xfrm>
          <a:prstGeom prst="rect">
            <a:avLst/>
          </a:prstGeom>
          <a:noFill/>
        </p:spPr>
      </p:pic>
      <p:pic>
        <p:nvPicPr>
          <p:cNvPr id="4" name="Picture 3" descr="C:\Users\User\Desktop\елочка\6803045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999990" y="4005065"/>
            <a:ext cx="768085" cy="680983"/>
          </a:xfrm>
          <a:prstGeom prst="rect">
            <a:avLst/>
          </a:prstGeom>
          <a:noFill/>
        </p:spPr>
      </p:pic>
      <p:pic>
        <p:nvPicPr>
          <p:cNvPr id="5" name="Picture 2" descr="C:\Users\User\Desktop\елочка\28_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3926" y="908721"/>
            <a:ext cx="768085" cy="863135"/>
          </a:xfrm>
          <a:prstGeom prst="rect">
            <a:avLst/>
          </a:prstGeom>
          <a:noFill/>
        </p:spPr>
      </p:pic>
      <p:pic>
        <p:nvPicPr>
          <p:cNvPr id="6" name="Picture 4" descr="C:\Users\User\Desktop\елочка\6857096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367809" y="4797152"/>
            <a:ext cx="781188" cy="720080"/>
          </a:xfrm>
          <a:prstGeom prst="rect">
            <a:avLst/>
          </a:prstGeom>
          <a:noFill/>
        </p:spPr>
      </p:pic>
      <p:pic>
        <p:nvPicPr>
          <p:cNvPr id="7" name="Picture 8" descr="C:\Users\User\Desktop\елочка\0c34d4106694be2d96ea3206934cee7e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999989" y="1556792"/>
            <a:ext cx="1152128" cy="999862"/>
          </a:xfrm>
          <a:prstGeom prst="rect">
            <a:avLst/>
          </a:prstGeom>
          <a:noFill/>
        </p:spPr>
      </p:pic>
      <p:pic>
        <p:nvPicPr>
          <p:cNvPr id="8" name="Picture 5" descr="C:\Users\User\Desktop\елочка\6918192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463819" y="3068961"/>
            <a:ext cx="1152128" cy="1293557"/>
          </a:xfrm>
          <a:prstGeom prst="rect">
            <a:avLst/>
          </a:prstGeom>
          <a:noFill/>
        </p:spPr>
      </p:pic>
      <p:pic>
        <p:nvPicPr>
          <p:cNvPr id="9" name="Picture 4" descr="C:\Users\User\Desktop\елочка\34_photo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672065" y="3284984"/>
            <a:ext cx="1063543" cy="849164"/>
          </a:xfrm>
          <a:prstGeom prst="rect">
            <a:avLst/>
          </a:prstGeom>
          <a:noFill/>
        </p:spPr>
      </p:pic>
      <p:pic>
        <p:nvPicPr>
          <p:cNvPr id="10" name="Picture 5" descr="C:\Users\User\Desktop\елочка\0_6c66a_adb01df9_XL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4847861" y="2492896"/>
            <a:ext cx="2880320" cy="10795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399922" y="75234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1500см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=…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68581" y="1783041"/>
            <a:ext cx="2688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25м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=…дм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4970" y="2764307"/>
            <a:ext cx="2688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3см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=….мм</a:t>
            </a:r>
            <a:r>
              <a:rPr lang="ru-RU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11424" y="4293096"/>
            <a:ext cx="1824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784299" y="692696"/>
            <a:ext cx="1632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245056" y="3936883"/>
            <a:ext cx="24962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56 </a:t>
            </a:r>
            <a:r>
              <a:rPr lang="ru-RU" sz="2400" dirty="0" err="1" smtClean="0"/>
              <a:t>га=</a:t>
            </a:r>
            <a:r>
              <a:rPr lang="ru-RU" sz="2400" dirty="0" smtClean="0"/>
              <a:t>…м</a:t>
            </a:r>
            <a:r>
              <a:rPr lang="ru-RU" sz="2400" baseline="30000" dirty="0" smtClean="0"/>
              <a:t>2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847861" y="414908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7920203" y="692697"/>
            <a:ext cx="307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18 </a:t>
            </a:r>
            <a:r>
              <a:rPr lang="ru-RU" sz="2400" dirty="0" err="1" smtClean="0"/>
              <a:t>а=</a:t>
            </a:r>
            <a:r>
              <a:rPr lang="ru-RU" sz="2400" dirty="0" smtClean="0"/>
              <a:t>…м</a:t>
            </a:r>
            <a:r>
              <a:rPr lang="ru-RU" sz="2400" baseline="30000" dirty="0" smtClean="0"/>
              <a:t>2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8112224" y="1772817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720000 м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=….га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8592277" y="2852937"/>
            <a:ext cx="297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 га 4а=…м</a:t>
            </a:r>
            <a:r>
              <a:rPr lang="ru-RU" sz="2400" baseline="30000" dirty="0" smtClean="0"/>
              <a:t>2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8976321" y="4149081"/>
            <a:ext cx="2957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8 км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=…м</a:t>
            </a:r>
            <a:r>
              <a:rPr lang="ru-RU" sz="2400" baseline="30000" dirty="0" smtClean="0"/>
              <a:t>2</a:t>
            </a:r>
            <a:endParaRPr lang="ru-RU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2263999" y="768530"/>
            <a:ext cx="35523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1500см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=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15 дм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880938" y="1751931"/>
            <a:ext cx="307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25м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=2500 дм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19197" y="2766001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3см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=300 мм</a:t>
            </a:r>
            <a:r>
              <a:rPr lang="ru-RU" sz="2400" baseline="30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12138" y="3998229"/>
            <a:ext cx="3648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56 </a:t>
            </a:r>
            <a:r>
              <a:rPr lang="ru-RU" sz="2400" dirty="0" err="1" smtClean="0"/>
              <a:t>га=</a:t>
            </a:r>
            <a:r>
              <a:rPr lang="ru-RU" sz="2400" dirty="0" smtClean="0"/>
              <a:t> 560000 м</a:t>
            </a:r>
            <a:r>
              <a:rPr lang="ru-RU" sz="2400" baseline="30000" dirty="0" smtClean="0"/>
              <a:t>2</a:t>
            </a:r>
            <a:endParaRPr lang="ru-RU" sz="2400" dirty="0" smtClean="0"/>
          </a:p>
        </p:txBody>
      </p:sp>
      <p:sp>
        <p:nvSpPr>
          <p:cNvPr id="40" name="TextBox 39"/>
          <p:cNvSpPr txBox="1"/>
          <p:nvPr/>
        </p:nvSpPr>
        <p:spPr>
          <a:xfrm>
            <a:off x="7917360" y="721237"/>
            <a:ext cx="3360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18 а=1800 м</a:t>
            </a:r>
            <a:r>
              <a:rPr lang="ru-RU" sz="2400" baseline="30000" dirty="0" smtClean="0"/>
              <a:t>2</a:t>
            </a:r>
            <a:endParaRPr lang="ru-RU" sz="2400" dirty="0"/>
          </a:p>
        </p:txBody>
      </p:sp>
      <p:sp>
        <p:nvSpPr>
          <p:cNvPr id="41" name="TextBox 40"/>
          <p:cNvSpPr txBox="1"/>
          <p:nvPr/>
        </p:nvSpPr>
        <p:spPr>
          <a:xfrm>
            <a:off x="8112224" y="1754063"/>
            <a:ext cx="4079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720000 м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=72 га</a:t>
            </a:r>
            <a:endParaRPr lang="ru-RU" sz="2400" dirty="0"/>
          </a:p>
        </p:txBody>
      </p:sp>
      <p:sp>
        <p:nvSpPr>
          <p:cNvPr id="42" name="TextBox 41"/>
          <p:cNvSpPr txBox="1"/>
          <p:nvPr/>
        </p:nvSpPr>
        <p:spPr>
          <a:xfrm>
            <a:off x="8459196" y="2893834"/>
            <a:ext cx="3503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 га 4а= 30400м</a:t>
            </a:r>
            <a:r>
              <a:rPr lang="ru-RU" sz="2400" baseline="30000" dirty="0" smtClean="0"/>
              <a:t>2</a:t>
            </a:r>
            <a:endParaRPr lang="ru-RU" sz="2400" dirty="0"/>
          </a:p>
        </p:txBody>
      </p:sp>
      <p:sp>
        <p:nvSpPr>
          <p:cNvPr id="43" name="TextBox 42"/>
          <p:cNvSpPr txBox="1"/>
          <p:nvPr/>
        </p:nvSpPr>
        <p:spPr>
          <a:xfrm>
            <a:off x="8713002" y="4165264"/>
            <a:ext cx="436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8 км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=8000000 м</a:t>
            </a:r>
            <a:r>
              <a:rPr lang="ru-RU" sz="2400" baseline="30000" dirty="0" smtClean="0"/>
              <a:t>2</a:t>
            </a:r>
            <a:endParaRPr lang="ru-RU" sz="2400" dirty="0"/>
          </a:p>
        </p:txBody>
      </p:sp>
      <p:pic>
        <p:nvPicPr>
          <p:cNvPr id="44" name="Picture 8" descr="C:\Users\User\Desktop\елочка\csilivili47.gif"/>
          <p:cNvPicPr>
            <a:picLocks noChangeAspect="1" noChangeArrowheads="1" noCrop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572187" y="3978876"/>
            <a:ext cx="3224927" cy="2597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  <p:bldP spid="28" grpId="0"/>
      <p:bldP spid="31" grpId="0"/>
      <p:bldP spid="38" grpId="0"/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pic>
        <p:nvPicPr>
          <p:cNvPr id="5" name="Рисунок 4" descr="merry-christmas-decoration-as-creative-inspirations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327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23286" y="1865870"/>
            <a:ext cx="967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Заботясь о счастье других, мы находим свое собственное. </a:t>
            </a:r>
          </a:p>
          <a:p>
            <a:r>
              <a:rPr lang="ru-RU" sz="2000" b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                                                                                                                        </a:t>
            </a:r>
            <a:r>
              <a:rPr lang="ru-RU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Платон</a:t>
            </a:r>
            <a:endParaRPr lang="ru-RU" sz="20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2822" y="914400"/>
            <a:ext cx="57953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Как украсить спортивный зал  гирляндой  длиной  60 м?</a:t>
            </a:r>
            <a:endParaRPr lang="ru-RU" sz="3200" b="1" dirty="0"/>
          </a:p>
        </p:txBody>
      </p:sp>
      <p:pic>
        <p:nvPicPr>
          <p:cNvPr id="1026" name="Picture 2" descr="F:\DCIM\140___12\IMG_5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827" y="2125362"/>
            <a:ext cx="5449329" cy="38429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17492" y="2508422"/>
            <a:ext cx="33981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Размеры зала:</a:t>
            </a:r>
          </a:p>
          <a:p>
            <a:r>
              <a:rPr lang="ru-RU" sz="3200" b="1" dirty="0" smtClean="0"/>
              <a:t>длина -  27м,</a:t>
            </a:r>
          </a:p>
          <a:p>
            <a:r>
              <a:rPr lang="ru-RU" sz="3200" b="1" dirty="0" smtClean="0"/>
              <a:t>ширина   -14 м,</a:t>
            </a:r>
          </a:p>
          <a:p>
            <a:r>
              <a:rPr lang="ru-RU" sz="3200" b="1" dirty="0" smtClean="0"/>
              <a:t>высота-11м.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8318" y="1580426"/>
            <a:ext cx="55486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Какие навыки вы приобрели?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54691" y="2599757"/>
            <a:ext cx="7439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Какие  вопросы математики закрепили?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56055" y="3739009"/>
            <a:ext cx="59624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Какая мудрость вам открылась?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http://panowavalentina.ucoz.net/</a:t>
            </a:r>
            <a:endParaRPr lang="ru-RU"/>
          </a:p>
        </p:txBody>
      </p:sp>
      <p:pic>
        <p:nvPicPr>
          <p:cNvPr id="5" name="Рисунок 4" descr="merry-christmas-decoration-as-creative-inspirations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32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merry-christmas-decoration-as-creative-inspirations-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16873"/>
          </a:xfrm>
        </p:spPr>
      </p:pic>
      <p:sp>
        <p:nvSpPr>
          <p:cNvPr id="6" name="Прямоугольник 5"/>
          <p:cNvSpPr/>
          <p:nvPr/>
        </p:nvSpPr>
        <p:spPr>
          <a:xfrm>
            <a:off x="2834641" y="1186934"/>
            <a:ext cx="89763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Прямоугольный</a:t>
            </a:r>
          </a:p>
          <a:p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параллелепипед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3" descr="C:\Users\User\Desktop\елочка\6803045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701542" y="2886222"/>
            <a:ext cx="2470096" cy="2189983"/>
          </a:xfrm>
          <a:prstGeom prst="rect">
            <a:avLst/>
          </a:prstGeom>
          <a:noFill/>
        </p:spPr>
      </p:pic>
      <p:sp>
        <p:nvSpPr>
          <p:cNvPr id="20487" name="TextBox 16"/>
          <p:cNvSpPr txBox="1">
            <a:spLocks noChangeArrowheads="1"/>
          </p:cNvSpPr>
          <p:nvPr/>
        </p:nvSpPr>
        <p:spPr bwMode="auto">
          <a:xfrm>
            <a:off x="2510793" y="6097908"/>
            <a:ext cx="80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Franklin Gothic Book" pitchFamily="34" charset="0"/>
              </a:rPr>
              <a:t>2</a:t>
            </a:r>
            <a:r>
              <a:rPr lang="ru-RU" b="1" dirty="0" smtClean="0">
                <a:latin typeface="Franklin Gothic Book" pitchFamily="34" charset="0"/>
              </a:rPr>
              <a:t>0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8" name="TextBox 17"/>
          <p:cNvSpPr txBox="1">
            <a:spLocks noChangeArrowheads="1"/>
          </p:cNvSpPr>
          <p:nvPr/>
        </p:nvSpPr>
        <p:spPr bwMode="auto">
          <a:xfrm>
            <a:off x="5729213" y="5633219"/>
            <a:ext cx="6767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5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9" name="TextBox 18"/>
          <p:cNvSpPr txBox="1">
            <a:spLocks noChangeArrowheads="1"/>
          </p:cNvSpPr>
          <p:nvPr/>
        </p:nvSpPr>
        <p:spPr bwMode="auto">
          <a:xfrm>
            <a:off x="5303523" y="3831912"/>
            <a:ext cx="7409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10см</a:t>
            </a:r>
            <a:endParaRPr lang="ru-RU" b="1" dirty="0">
              <a:latin typeface="Franklin Gothic Book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-537708" y="4545675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928613" y="6010409"/>
            <a:ext cx="4344429" cy="246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3798073" y="4530435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928613" y="3081470"/>
            <a:ext cx="4283469" cy="122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928612" y="2509970"/>
            <a:ext cx="857251" cy="57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785864" y="2509970"/>
            <a:ext cx="4188218" cy="463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5329162" y="2414720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5390122" y="5343658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980670" y="2508422"/>
            <a:ext cx="61784" cy="29779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1748795" y="5436972"/>
            <a:ext cx="4293659" cy="14295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928612" y="5438908"/>
            <a:ext cx="857251" cy="57150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319541" y="3974175"/>
            <a:ext cx="2930525" cy="2117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834640" y="807720"/>
            <a:ext cx="8564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Найдите сумму длин ребер, принадлежащих верхней грани прямоугольного параллелепипеда</a:t>
            </a:r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96220" y="5910590"/>
            <a:ext cx="452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А</a:t>
            </a:r>
            <a:r>
              <a:rPr lang="ru-RU" sz="2800" dirty="0" smtClean="0"/>
              <a:t> 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874520" y="5090160"/>
            <a:ext cx="32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152017" y="5132173"/>
            <a:ext cx="396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242560" y="5974080"/>
            <a:ext cx="426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44187" y="2811847"/>
            <a:ext cx="474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r>
              <a:rPr lang="ru-RU" sz="2400" b="1" baseline="-25000" dirty="0" smtClean="0"/>
              <a:t>1</a:t>
            </a:r>
            <a:endParaRPr lang="ru-RU" sz="2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389256" y="2107512"/>
            <a:ext cx="461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039403" y="2268150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C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224193" y="2960128"/>
            <a:ext cx="482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D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8452020" y="3546391"/>
            <a:ext cx="1680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50</a:t>
            </a:r>
            <a:r>
              <a:rPr lang="en-US" sz="3600" b="1" dirty="0" smtClean="0"/>
              <a:t> c</a:t>
            </a:r>
            <a:r>
              <a:rPr lang="ru-RU" sz="3600" b="1" dirty="0" smtClean="0"/>
              <a:t>м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3" descr="C:\Users\User\Desktop\елочка\6803045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779363" y="2866767"/>
            <a:ext cx="2470096" cy="2189983"/>
          </a:xfrm>
          <a:prstGeom prst="rect">
            <a:avLst/>
          </a:prstGeom>
          <a:noFill/>
        </p:spPr>
      </p:pic>
      <p:sp>
        <p:nvSpPr>
          <p:cNvPr id="20487" name="TextBox 16"/>
          <p:cNvSpPr txBox="1">
            <a:spLocks noChangeArrowheads="1"/>
          </p:cNvSpPr>
          <p:nvPr/>
        </p:nvSpPr>
        <p:spPr bwMode="auto">
          <a:xfrm>
            <a:off x="3211184" y="6117364"/>
            <a:ext cx="80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Franklin Gothic Book" pitchFamily="34" charset="0"/>
              </a:rPr>
              <a:t>2</a:t>
            </a:r>
            <a:r>
              <a:rPr lang="ru-RU" b="1" dirty="0" smtClean="0">
                <a:latin typeface="Franklin Gothic Book" pitchFamily="34" charset="0"/>
              </a:rPr>
              <a:t>0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8" name="TextBox 17"/>
          <p:cNvSpPr txBox="1">
            <a:spLocks noChangeArrowheads="1"/>
          </p:cNvSpPr>
          <p:nvPr/>
        </p:nvSpPr>
        <p:spPr bwMode="auto">
          <a:xfrm>
            <a:off x="6429604" y="5711039"/>
            <a:ext cx="6767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5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9" name="TextBox 18"/>
          <p:cNvSpPr txBox="1">
            <a:spLocks noChangeArrowheads="1"/>
          </p:cNvSpPr>
          <p:nvPr/>
        </p:nvSpPr>
        <p:spPr bwMode="auto">
          <a:xfrm>
            <a:off x="5245157" y="4298841"/>
            <a:ext cx="7409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10см</a:t>
            </a:r>
            <a:endParaRPr lang="ru-RU" b="1" dirty="0">
              <a:latin typeface="Franklin Gothic Book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162683" y="4565131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629004" y="6029865"/>
            <a:ext cx="4344429" cy="246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4498464" y="4549891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629004" y="3100926"/>
            <a:ext cx="4283469" cy="122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1629003" y="2529426"/>
            <a:ext cx="857251" cy="57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486255" y="2529426"/>
            <a:ext cx="4188218" cy="463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6029553" y="2434176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6090513" y="5363114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681061" y="2527878"/>
            <a:ext cx="61784" cy="29779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2449186" y="5456428"/>
            <a:ext cx="4293659" cy="14295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1629003" y="5458364"/>
            <a:ext cx="857251" cy="57150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1019932" y="3993631"/>
            <a:ext cx="2930525" cy="2117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396611" y="5930046"/>
            <a:ext cx="452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А</a:t>
            </a:r>
            <a:r>
              <a:rPr lang="ru-RU" sz="2800" dirty="0" smtClean="0"/>
              <a:t> 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2574911" y="5109616"/>
            <a:ext cx="32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794042" y="5190539"/>
            <a:ext cx="396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942951" y="5993536"/>
            <a:ext cx="426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108391" y="2831303"/>
            <a:ext cx="474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r>
              <a:rPr lang="ru-RU" sz="2400" b="1" baseline="-25000" dirty="0" smtClean="0"/>
              <a:t>1</a:t>
            </a:r>
            <a:endParaRPr lang="ru-RU" sz="2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2089647" y="2126968"/>
            <a:ext cx="461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700884" y="2365427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C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924584" y="2979584"/>
            <a:ext cx="482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D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8452020" y="3546391"/>
            <a:ext cx="1680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140 </a:t>
            </a:r>
            <a:r>
              <a:rPr lang="en-US" sz="3600" b="1" dirty="0" smtClean="0"/>
              <a:t>c</a:t>
            </a:r>
            <a:r>
              <a:rPr lang="ru-RU" sz="3600" b="1" dirty="0" smtClean="0"/>
              <a:t>м</a:t>
            </a:r>
            <a:endParaRPr lang="ru-RU" sz="36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840477" y="700392"/>
            <a:ext cx="76848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Найдите сумму длин  всех ребер прямоугольного параллелепипеда. Запишите соответствующую формулу.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3" descr="C:\Users\User\Desktop\елочка\6803045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315200" y="2455241"/>
            <a:ext cx="2934259" cy="2972793"/>
          </a:xfrm>
          <a:prstGeom prst="rect">
            <a:avLst/>
          </a:prstGeom>
          <a:noFill/>
        </p:spPr>
      </p:pic>
      <p:sp>
        <p:nvSpPr>
          <p:cNvPr id="20487" name="TextBox 16"/>
          <p:cNvSpPr txBox="1">
            <a:spLocks noChangeArrowheads="1"/>
          </p:cNvSpPr>
          <p:nvPr/>
        </p:nvSpPr>
        <p:spPr bwMode="auto">
          <a:xfrm>
            <a:off x="2977721" y="6039542"/>
            <a:ext cx="80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Franklin Gothic Book" pitchFamily="34" charset="0"/>
              </a:rPr>
              <a:t>2</a:t>
            </a:r>
            <a:r>
              <a:rPr lang="ru-RU" b="1" dirty="0" smtClean="0">
                <a:latin typeface="Franklin Gothic Book" pitchFamily="34" charset="0"/>
              </a:rPr>
              <a:t>0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8" name="TextBox 17"/>
          <p:cNvSpPr txBox="1">
            <a:spLocks noChangeArrowheads="1"/>
          </p:cNvSpPr>
          <p:nvPr/>
        </p:nvSpPr>
        <p:spPr bwMode="auto">
          <a:xfrm>
            <a:off x="6196141" y="5574853"/>
            <a:ext cx="6767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5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9" name="TextBox 18"/>
          <p:cNvSpPr txBox="1">
            <a:spLocks noChangeArrowheads="1"/>
          </p:cNvSpPr>
          <p:nvPr/>
        </p:nvSpPr>
        <p:spPr bwMode="auto">
          <a:xfrm>
            <a:off x="4933872" y="4143197"/>
            <a:ext cx="7409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10см</a:t>
            </a:r>
            <a:endParaRPr lang="ru-RU" b="1" dirty="0">
              <a:latin typeface="Franklin Gothic Book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-70780" y="4487309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395541" y="5952043"/>
            <a:ext cx="4344429" cy="246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4265001" y="4472069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395541" y="3023104"/>
            <a:ext cx="4283469" cy="122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1395540" y="2451604"/>
            <a:ext cx="857251" cy="57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252792" y="2451604"/>
            <a:ext cx="4188218" cy="463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5796090" y="2356354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5857050" y="5285292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447598" y="2450056"/>
            <a:ext cx="61784" cy="29779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2215723" y="5378606"/>
            <a:ext cx="4293659" cy="14295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1395540" y="5380542"/>
            <a:ext cx="857251" cy="57150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786469" y="3915809"/>
            <a:ext cx="2930525" cy="2117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873551" y="1041184"/>
            <a:ext cx="8564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/>
              <a:t>Найдите площадь самой большой грани. Назовите равную ей грань.</a:t>
            </a:r>
            <a:endParaRPr lang="ru-RU" sz="32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1163148" y="5852224"/>
            <a:ext cx="452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А</a:t>
            </a:r>
            <a:r>
              <a:rPr lang="ru-RU" sz="2800" dirty="0" smtClean="0"/>
              <a:t> 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2341448" y="5031794"/>
            <a:ext cx="32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618945" y="5073807"/>
            <a:ext cx="396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709488" y="5915714"/>
            <a:ext cx="426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011115" y="2753481"/>
            <a:ext cx="474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r>
              <a:rPr lang="ru-RU" sz="2400" b="1" baseline="-25000" dirty="0" smtClean="0"/>
              <a:t>1</a:t>
            </a:r>
            <a:endParaRPr lang="ru-RU" sz="2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856184" y="2049146"/>
            <a:ext cx="461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506331" y="2209784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C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691121" y="2901762"/>
            <a:ext cx="482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D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8249055" y="3560323"/>
            <a:ext cx="1883485" cy="64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200</a:t>
            </a:r>
            <a:r>
              <a:rPr lang="en-US" sz="3600" b="1" dirty="0" smtClean="0"/>
              <a:t> </a:t>
            </a:r>
            <a:r>
              <a:rPr lang="ru-RU" sz="3600" b="1" i="1" dirty="0" smtClean="0"/>
              <a:t>см</a:t>
            </a:r>
            <a:r>
              <a:rPr lang="ru-RU" sz="3600" b="1" i="1" baseline="30000" dirty="0" smtClean="0">
                <a:cs typeface="Times New Roman" pitchFamily="18" charset="0"/>
              </a:rPr>
              <a:t>2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3" descr="C:\Users\User\Desktop\елочка\6803045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442496" y="2412460"/>
            <a:ext cx="2965101" cy="2918297"/>
          </a:xfrm>
          <a:prstGeom prst="rect">
            <a:avLst/>
          </a:prstGeom>
          <a:noFill/>
        </p:spPr>
      </p:pic>
      <p:sp>
        <p:nvSpPr>
          <p:cNvPr id="20487" name="TextBox 16"/>
          <p:cNvSpPr txBox="1">
            <a:spLocks noChangeArrowheads="1"/>
          </p:cNvSpPr>
          <p:nvPr/>
        </p:nvSpPr>
        <p:spPr bwMode="auto">
          <a:xfrm>
            <a:off x="3036086" y="6156274"/>
            <a:ext cx="80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Franklin Gothic Book" pitchFamily="34" charset="0"/>
              </a:rPr>
              <a:t>2</a:t>
            </a:r>
            <a:r>
              <a:rPr lang="ru-RU" b="1" dirty="0" smtClean="0">
                <a:latin typeface="Franklin Gothic Book" pitchFamily="34" charset="0"/>
              </a:rPr>
              <a:t>0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8" name="TextBox 17"/>
          <p:cNvSpPr txBox="1">
            <a:spLocks noChangeArrowheads="1"/>
          </p:cNvSpPr>
          <p:nvPr/>
        </p:nvSpPr>
        <p:spPr bwMode="auto">
          <a:xfrm>
            <a:off x="6254506" y="5691585"/>
            <a:ext cx="6767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5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9" name="TextBox 18"/>
          <p:cNvSpPr txBox="1">
            <a:spLocks noChangeArrowheads="1"/>
          </p:cNvSpPr>
          <p:nvPr/>
        </p:nvSpPr>
        <p:spPr bwMode="auto">
          <a:xfrm>
            <a:off x="5108970" y="4045920"/>
            <a:ext cx="7409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10см</a:t>
            </a:r>
            <a:endParaRPr lang="ru-RU" b="1" dirty="0">
              <a:latin typeface="Franklin Gothic Book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-12415" y="4604041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453906" y="6068775"/>
            <a:ext cx="4344429" cy="246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4323366" y="4588801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453906" y="3139836"/>
            <a:ext cx="4283469" cy="122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1453905" y="2568336"/>
            <a:ext cx="857251" cy="57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311157" y="2568336"/>
            <a:ext cx="4188218" cy="463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5854455" y="2473086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5915415" y="5402024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505963" y="2566788"/>
            <a:ext cx="61784" cy="29779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2274088" y="5495338"/>
            <a:ext cx="4293659" cy="14295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1453905" y="5497274"/>
            <a:ext cx="857251" cy="57150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844834" y="4032541"/>
            <a:ext cx="2930525" cy="2117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221513" y="5968956"/>
            <a:ext cx="452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А</a:t>
            </a:r>
            <a:r>
              <a:rPr lang="ru-RU" sz="2800" dirty="0" smtClean="0"/>
              <a:t> 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2399813" y="5148526"/>
            <a:ext cx="32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677310" y="5190539"/>
            <a:ext cx="396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767853" y="6032446"/>
            <a:ext cx="426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069480" y="2870213"/>
            <a:ext cx="474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r>
              <a:rPr lang="ru-RU" sz="2400" b="1" baseline="-25000" dirty="0" smtClean="0"/>
              <a:t>1</a:t>
            </a:r>
            <a:endParaRPr lang="ru-RU" sz="2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914549" y="2165878"/>
            <a:ext cx="461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564696" y="2326516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C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749486" y="3018494"/>
            <a:ext cx="482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D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8452020" y="3546391"/>
            <a:ext cx="1680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762656" y="680936"/>
            <a:ext cx="87938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/>
              <a:t>Найдите площадь поверхности прямоугольного параллелепипеда. Запишите соответствующую формулу.</a:t>
            </a:r>
            <a:endParaRPr lang="ru-RU" sz="32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8307421" y="3521412"/>
            <a:ext cx="3015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700 см</a:t>
            </a:r>
            <a:r>
              <a:rPr lang="ru-RU" sz="3200" b="1" baseline="30000" dirty="0" smtClean="0">
                <a:cs typeface="Times New Roman" pitchFamily="18" charset="0"/>
              </a:rPr>
              <a:t>2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3" descr="C:\Users\User\Desktop\елочка\6803045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779363" y="2866767"/>
            <a:ext cx="2470096" cy="2189983"/>
          </a:xfrm>
          <a:prstGeom prst="rect">
            <a:avLst/>
          </a:prstGeom>
          <a:noFill/>
        </p:spPr>
      </p:pic>
      <p:sp>
        <p:nvSpPr>
          <p:cNvPr id="20487" name="TextBox 16"/>
          <p:cNvSpPr txBox="1">
            <a:spLocks noChangeArrowheads="1"/>
          </p:cNvSpPr>
          <p:nvPr/>
        </p:nvSpPr>
        <p:spPr bwMode="auto">
          <a:xfrm>
            <a:off x="3094452" y="6117364"/>
            <a:ext cx="80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Franklin Gothic Book" pitchFamily="34" charset="0"/>
              </a:rPr>
              <a:t>2</a:t>
            </a:r>
            <a:r>
              <a:rPr lang="ru-RU" b="1" dirty="0" smtClean="0">
                <a:latin typeface="Franklin Gothic Book" pitchFamily="34" charset="0"/>
              </a:rPr>
              <a:t>0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8" name="TextBox 17"/>
          <p:cNvSpPr txBox="1">
            <a:spLocks noChangeArrowheads="1"/>
          </p:cNvSpPr>
          <p:nvPr/>
        </p:nvSpPr>
        <p:spPr bwMode="auto">
          <a:xfrm>
            <a:off x="6312872" y="5652675"/>
            <a:ext cx="6767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5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9" name="TextBox 18"/>
          <p:cNvSpPr txBox="1">
            <a:spLocks noChangeArrowheads="1"/>
          </p:cNvSpPr>
          <p:nvPr/>
        </p:nvSpPr>
        <p:spPr bwMode="auto">
          <a:xfrm>
            <a:off x="5031148" y="4240475"/>
            <a:ext cx="7409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10см</a:t>
            </a:r>
            <a:endParaRPr lang="ru-RU" b="1" dirty="0">
              <a:latin typeface="Franklin Gothic Book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45951" y="4565131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512272" y="6029865"/>
            <a:ext cx="4344429" cy="246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4381732" y="4549891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512272" y="3100926"/>
            <a:ext cx="4283469" cy="122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1512271" y="2529426"/>
            <a:ext cx="857251" cy="57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369523" y="2529426"/>
            <a:ext cx="4188218" cy="463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5912821" y="2434176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5973781" y="5363114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564329" y="2527878"/>
            <a:ext cx="61784" cy="29779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2332454" y="5456428"/>
            <a:ext cx="4293659" cy="14295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1512271" y="5458364"/>
            <a:ext cx="857251" cy="57150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903200" y="3993631"/>
            <a:ext cx="2930525" cy="2117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279879" y="5930046"/>
            <a:ext cx="452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А</a:t>
            </a:r>
            <a:r>
              <a:rPr lang="ru-RU" sz="2800" dirty="0" smtClean="0"/>
              <a:t> 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2458179" y="5109616"/>
            <a:ext cx="32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735676" y="5151629"/>
            <a:ext cx="396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826219" y="5993536"/>
            <a:ext cx="426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127846" y="2831303"/>
            <a:ext cx="474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r>
              <a:rPr lang="ru-RU" sz="2400" b="1" baseline="-25000" dirty="0" smtClean="0"/>
              <a:t>1</a:t>
            </a:r>
            <a:endParaRPr lang="ru-RU" sz="2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972915" y="2126968"/>
            <a:ext cx="461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623062" y="2287606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C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807852" y="2979584"/>
            <a:ext cx="482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D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346315" y="1031132"/>
            <a:ext cx="68093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Хватит ли листа оберточной бумаги площадью 300 см</a:t>
            </a:r>
            <a:r>
              <a:rPr lang="ru-RU" sz="3200" b="1" baseline="30000" dirty="0" smtClean="0"/>
              <a:t>2</a:t>
            </a:r>
            <a:r>
              <a:rPr lang="ru-RU" sz="3200" b="1" dirty="0" smtClean="0"/>
              <a:t> ?</a:t>
            </a:r>
            <a:endParaRPr lang="ru-RU" sz="32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8793804" y="3521413"/>
            <a:ext cx="1031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нет</a:t>
            </a:r>
            <a:endParaRPr lang="ru-RU" sz="32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7256834" y="1459150"/>
            <a:ext cx="1653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1м</a:t>
            </a:r>
            <a:r>
              <a:rPr lang="ru-RU" sz="3200" b="1" baseline="30000" dirty="0" smtClean="0"/>
              <a:t>2 </a:t>
            </a:r>
            <a:r>
              <a:rPr lang="ru-RU" sz="3200" b="1" dirty="0" smtClean="0"/>
              <a:t> ?</a:t>
            </a:r>
            <a:endParaRPr lang="ru-RU" sz="32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8832715" y="3677054"/>
            <a:ext cx="856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да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" descr="C:\Users\User\Desktop\елочка\6803045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086032" y="2416701"/>
            <a:ext cx="2706885" cy="2543674"/>
          </a:xfrm>
          <a:prstGeom prst="rect">
            <a:avLst/>
          </a:prstGeom>
          <a:noFill/>
        </p:spPr>
      </p:pic>
      <p:sp>
        <p:nvSpPr>
          <p:cNvPr id="20487" name="TextBox 16"/>
          <p:cNvSpPr txBox="1">
            <a:spLocks noChangeArrowheads="1"/>
          </p:cNvSpPr>
          <p:nvPr/>
        </p:nvSpPr>
        <p:spPr bwMode="auto">
          <a:xfrm>
            <a:off x="2977721" y="6058997"/>
            <a:ext cx="80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latin typeface="Franklin Gothic Book" pitchFamily="34" charset="0"/>
              </a:rPr>
              <a:t>2</a:t>
            </a:r>
            <a:r>
              <a:rPr lang="ru-RU" b="1" dirty="0" smtClean="0">
                <a:latin typeface="Franklin Gothic Book" pitchFamily="34" charset="0"/>
              </a:rPr>
              <a:t>0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8" name="TextBox 17"/>
          <p:cNvSpPr txBox="1">
            <a:spLocks noChangeArrowheads="1"/>
          </p:cNvSpPr>
          <p:nvPr/>
        </p:nvSpPr>
        <p:spPr bwMode="auto">
          <a:xfrm>
            <a:off x="6196141" y="5594308"/>
            <a:ext cx="6767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5 </a:t>
            </a:r>
            <a:r>
              <a:rPr lang="ru-RU" b="1" dirty="0">
                <a:latin typeface="Franklin Gothic Book" pitchFamily="34" charset="0"/>
              </a:rPr>
              <a:t>см</a:t>
            </a:r>
          </a:p>
        </p:txBody>
      </p:sp>
      <p:sp>
        <p:nvSpPr>
          <p:cNvPr id="20489" name="TextBox 18"/>
          <p:cNvSpPr txBox="1">
            <a:spLocks noChangeArrowheads="1"/>
          </p:cNvSpPr>
          <p:nvPr/>
        </p:nvSpPr>
        <p:spPr bwMode="auto">
          <a:xfrm>
            <a:off x="4933872" y="4026465"/>
            <a:ext cx="7409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Franklin Gothic Book" pitchFamily="34" charset="0"/>
              </a:rPr>
              <a:t>10см</a:t>
            </a:r>
            <a:endParaRPr lang="ru-RU" b="1" dirty="0">
              <a:latin typeface="Franklin Gothic Book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-70780" y="4506764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395541" y="5971498"/>
            <a:ext cx="4344429" cy="2463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4265001" y="4491524"/>
            <a:ext cx="2930525" cy="21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395541" y="3042559"/>
            <a:ext cx="4283469" cy="1225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1395540" y="2471059"/>
            <a:ext cx="857251" cy="5715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252792" y="2471059"/>
            <a:ext cx="4188218" cy="463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5796090" y="2375809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5857050" y="5304747"/>
            <a:ext cx="571500" cy="762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447598" y="2469511"/>
            <a:ext cx="61784" cy="297797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2215723" y="5398061"/>
            <a:ext cx="4293659" cy="14295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1395540" y="5399997"/>
            <a:ext cx="857251" cy="57150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786469" y="3935264"/>
            <a:ext cx="2930525" cy="2117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163148" y="5871679"/>
            <a:ext cx="452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А</a:t>
            </a:r>
            <a:r>
              <a:rPr lang="ru-RU" sz="2800" dirty="0" smtClean="0"/>
              <a:t> 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2341448" y="5051249"/>
            <a:ext cx="32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618945" y="5093262"/>
            <a:ext cx="396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709488" y="5935169"/>
            <a:ext cx="426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894383" y="2772936"/>
            <a:ext cx="474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r>
              <a:rPr lang="ru-RU" sz="2400" b="1" baseline="-25000" dirty="0" smtClean="0"/>
              <a:t>1</a:t>
            </a:r>
            <a:endParaRPr lang="ru-RU" sz="2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856184" y="2068601"/>
            <a:ext cx="461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B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506331" y="2229239"/>
            <a:ext cx="45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C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691121" y="2921217"/>
            <a:ext cx="482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D</a:t>
            </a:r>
            <a:r>
              <a:rPr lang="ru-RU" sz="2400" b="1" baseline="-25000" dirty="0" smtClean="0"/>
              <a:t>1</a:t>
            </a:r>
            <a:endParaRPr lang="ru-RU" sz="24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8210146" y="3115721"/>
            <a:ext cx="2743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Уме</a:t>
            </a:r>
            <a:r>
              <a:rPr lang="ru-RU" sz="3600" b="1" dirty="0" smtClean="0">
                <a:solidFill>
                  <a:srgbClr val="00B050"/>
                </a:solidFill>
              </a:rPr>
              <a:t>ньши</a:t>
            </a:r>
            <a:r>
              <a:rPr lang="ru-RU" sz="3600" b="1" dirty="0" smtClean="0">
                <a:solidFill>
                  <a:srgbClr val="92D050"/>
                </a:solidFill>
              </a:rPr>
              <a:t>тся</a:t>
            </a: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на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100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см</a:t>
            </a:r>
            <a:r>
              <a:rPr lang="ru-RU" sz="3600" b="1" baseline="30000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2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23745" y="758758"/>
            <a:ext cx="88327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Как изменится площадь поверхности, если наш прямоугольный параллелепипед- это коробок без крышки?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CC3E5"/>
      </a:accent1>
      <a:accent2>
        <a:srgbClr val="ED7D31"/>
      </a:accent2>
      <a:accent3>
        <a:srgbClr val="A5A5A5"/>
      </a:accent3>
      <a:accent4>
        <a:srgbClr val="FFC000"/>
      </a:accent4>
      <a:accent5>
        <a:srgbClr val="0070C0"/>
      </a:accent5>
      <a:accent6>
        <a:srgbClr val="70AD47"/>
      </a:accent6>
      <a:hlink>
        <a:srgbClr val="00B050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299</Words>
  <Application>Microsoft Office PowerPoint</Application>
  <PresentationFormat>Произвольный</PresentationFormat>
  <Paragraphs>110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Панова Валентина</dc:creator>
  <cp:lastModifiedBy>1</cp:lastModifiedBy>
  <cp:revision>49</cp:revision>
  <dcterms:created xsi:type="dcterms:W3CDTF">2015-11-26T20:05:11Z</dcterms:created>
  <dcterms:modified xsi:type="dcterms:W3CDTF">2022-08-22T21:04:00Z</dcterms:modified>
</cp:coreProperties>
</file>