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1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1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1" r:id="rId3"/>
    <p:sldMasterId id="2147483652" r:id="rId4"/>
    <p:sldMasterId id="2147483654" r:id="rId5"/>
    <p:sldMasterId id="2147483655" r:id="rId6"/>
    <p:sldMasterId id="2147483657" r:id="rId7"/>
    <p:sldMasterId id="2147483658" r:id="rId8"/>
    <p:sldMasterId id="2147483659" r:id="rId9"/>
    <p:sldMasterId id="2147483660" r:id="rId10"/>
    <p:sldMasterId id="2147483661" r:id="rId11"/>
  </p:sldMasterIdLst>
  <p:notesMasterIdLst>
    <p:notesMasterId r:id="rId51"/>
  </p:notesMasterIdLst>
  <p:sldIdLst>
    <p:sldId id="256" r:id="rId12"/>
    <p:sldId id="257" r:id="rId13"/>
    <p:sldId id="258" r:id="rId14"/>
    <p:sldId id="260" r:id="rId15"/>
    <p:sldId id="259" r:id="rId16"/>
    <p:sldId id="261" r:id="rId17"/>
    <p:sldId id="262" r:id="rId18"/>
    <p:sldId id="264" r:id="rId19"/>
    <p:sldId id="265" r:id="rId20"/>
    <p:sldId id="266" r:id="rId21"/>
    <p:sldId id="267" r:id="rId22"/>
    <p:sldId id="287" r:id="rId23"/>
    <p:sldId id="268" r:id="rId24"/>
    <p:sldId id="269" r:id="rId25"/>
    <p:sldId id="286" r:id="rId26"/>
    <p:sldId id="270" r:id="rId27"/>
    <p:sldId id="271" r:id="rId28"/>
    <p:sldId id="290" r:id="rId29"/>
    <p:sldId id="274" r:id="rId30"/>
    <p:sldId id="272" r:id="rId31"/>
    <p:sldId id="277" r:id="rId32"/>
    <p:sldId id="273" r:id="rId33"/>
    <p:sldId id="288" r:id="rId34"/>
    <p:sldId id="275" r:id="rId35"/>
    <p:sldId id="291" r:id="rId36"/>
    <p:sldId id="279" r:id="rId37"/>
    <p:sldId id="284" r:id="rId38"/>
    <p:sldId id="293" r:id="rId39"/>
    <p:sldId id="281" r:id="rId40"/>
    <p:sldId id="282" r:id="rId41"/>
    <p:sldId id="283" r:id="rId42"/>
    <p:sldId id="292" r:id="rId43"/>
    <p:sldId id="280" r:id="rId44"/>
    <p:sldId id="289" r:id="rId45"/>
    <p:sldId id="294" r:id="rId46"/>
    <p:sldId id="276" r:id="rId47"/>
    <p:sldId id="296" r:id="rId48"/>
    <p:sldId id="295" r:id="rId49"/>
    <p:sldId id="297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1CCA"/>
    <a:srgbClr val="E664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94660"/>
  </p:normalViewPr>
  <p:slideViewPr>
    <p:cSldViewPr>
      <p:cViewPr varScale="1">
        <p:scale>
          <a:sx n="81" d="100"/>
          <a:sy n="81" d="100"/>
        </p:scale>
        <p:origin x="117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5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5640" y="812880"/>
            <a:ext cx="7126200" cy="40068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move the slide</a:t>
            </a: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755280" y="5078160"/>
            <a:ext cx="6046920" cy="4809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Click to edit the notes format</a:t>
            </a:r>
          </a:p>
        </p:txBody>
      </p:sp>
      <p:sp>
        <p:nvSpPr>
          <p:cNvPr id="5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79600" cy="53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dt" idx="34"/>
          </p:nvPr>
        </p:nvSpPr>
        <p:spPr>
          <a:xfrm>
            <a:off x="4277880" y="0"/>
            <a:ext cx="3279960" cy="53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ftr" idx="35"/>
          </p:nvPr>
        </p:nvSpPr>
        <p:spPr>
          <a:xfrm>
            <a:off x="0" y="10156680"/>
            <a:ext cx="3279600" cy="53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60" name="PlaceHolder 6"/>
          <p:cNvSpPr>
            <a:spLocks noGrp="1"/>
          </p:cNvSpPr>
          <p:nvPr>
            <p:ph type="sldNum" idx="36"/>
          </p:nvPr>
        </p:nvSpPr>
        <p:spPr>
          <a:xfrm>
            <a:off x="427788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marL="216000" indent="0"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marL="216000" indent="0"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2D7D53F-6049-42C9-A910-3801E713272C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marL="216000" indent="0"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  <p:extLst>
      <p:ext uri="{BB962C8B-B14F-4D97-AF65-F5344CB8AC3E}">
        <p14:creationId xmlns:p14="http://schemas.microsoft.com/office/powerpoint/2010/main" val="3495354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5CEAB7EC-9297-4A49-BA27-C12BC3646E1D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9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Text Box 3"/>
          <p:cNvSpPr/>
          <p:nvPr/>
        </p:nvSpPr>
        <p:spPr>
          <a:xfrm>
            <a:off x="3884760" y="8685360"/>
            <a:ext cx="2971800" cy="45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BE5C5F2E-DB1D-4AAF-AAAC-77E5E9BE7431}" type="slidenum">
              <a:rPr lang="ru-RU" sz="1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pPr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  <p:extLst>
      <p:ext uri="{BB962C8B-B14F-4D97-AF65-F5344CB8AC3E}">
        <p14:creationId xmlns:p14="http://schemas.microsoft.com/office/powerpoint/2010/main" val="2419547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BB8A046-F1AA-46A9-8536-6391BF4AB2D1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10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2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72600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2FAF5CC1-15D2-4650-ADC9-233000FB45D4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11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1672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12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35028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A1ACF3B-0433-4507-B85A-575F2AF44A83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13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2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77070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588F5ABB-3DCB-40E1-9AAA-386B4CB727F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14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3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86553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15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689846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899A34B7-9849-4C9F-84CA-43A43B9B714B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16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3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488972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13368E7-C099-4D83-A790-A356B1DF0D3F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17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3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7103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18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01373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020A4C2-936F-4118-B464-0287AE0E5590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19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4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70550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82C3CEE-1491-4DB5-8C5F-289FADE6B5FF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9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prstGeom prst="rect">
            <a:avLst/>
          </a:prstGeom>
          <a:ln w="0">
            <a:noFill/>
          </a:ln>
        </p:spPr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16329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C7A9469-A182-4A43-8E3D-12CA49E4E8B8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20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4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320548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Rectangle 10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EF589A7-A8F4-4F08-8C75-12A0E03083FD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21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875409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CECDB14D-36B2-4C05-B8CD-A91CFBD8618F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22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47827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23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63875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5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AB24139-E931-4A7B-9087-E127C3DCA24E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24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4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13029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25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581985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26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60420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2FAF5CC1-15D2-4650-ADC9-233000FB45D4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27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71244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28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041888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29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00934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D314B250-4695-4B3F-B2F4-512B5471B620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9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98622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30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267892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31</a:t>
            </a:fld>
            <a:endParaRPr lang="ru-RU" sz="1400" b="0" u="none" strike="noStrike" dirty="0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45640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32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86735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33</a:t>
            </a:fld>
            <a:endParaRPr lang="ru-RU" sz="1400" b="0" u="none" strike="noStrike" dirty="0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823680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34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192197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35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95306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36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94248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37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955828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38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3272074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9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FC679CA-469D-41DA-9802-9B488266DCC7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39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6957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B0991943-2F26-46FC-A4EC-F1C91FA3978A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4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0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15176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562402D6-73D0-4085-AF1D-F7EC96A35DCD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5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0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77567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524765E-AEB2-4FD9-9B5D-1E5A9BA616A1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6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0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4267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CB5F116F-B60B-4DA7-AE77-20901BEABC48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7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1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253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5CBC20D-6EFD-4C48-826C-429D44249791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8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1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358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6"/>
          <p:cNvSpPr/>
          <p:nvPr/>
        </p:nvSpPr>
        <p:spPr>
          <a:xfrm>
            <a:off x="4278240" y="10156680"/>
            <a:ext cx="3279960" cy="533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6FC3115-F198-4B2A-9CF2-3248BC080F72}" type="slidenum">
              <a: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pPr algn="r">
                <a:lnSpc>
                  <a:spcPct val="93000"/>
                </a:lnSpc>
                <a:spcBef>
                  <a:spcPts val="11"/>
                </a:spcBef>
                <a:spcAft>
                  <a:spcPts val="11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9</a:t>
            </a:fld>
            <a:endParaRPr lang="ru-RU" sz="14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1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755280" y="5078520"/>
            <a:ext cx="6048360" cy="4811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spcBef>
                <a:spcPts val="451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27885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sp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4037040" cy="4524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/>
          <a:p>
            <a:pPr indent="0" algn="ctr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D30FCAB-EE8C-44D8-B2C9-64211226BA8F}" type="slidenum">
              <a:rPr/>
              <a:pPr/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глави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991DA1D-E040-42B3-92D0-86EECFE31C4B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глави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8"/>
          </p:nvPr>
        </p:nvSpPr>
        <p:spPr/>
        <p:txBody>
          <a:bodyPr/>
          <a:lstStyle/>
          <a:p>
            <a:fld id="{91520C17-2FD6-43FA-BCAD-ED42EC7194DA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120"/>
            <a:ext cx="7770960" cy="14684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C941075-CAC3-43D6-98A8-0D008C0E8EC6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880"/>
            <a:ext cx="8228160" cy="3975120"/>
          </a:xfrm>
          <a:prstGeom prst="rect">
            <a:avLst/>
          </a:prstGeom>
          <a:noFill/>
          <a:ln w="0">
            <a:noFill/>
          </a:ln>
        </p:spPr>
        <p:txBody>
          <a:bodyPr lIns="0" tIns="69120" rIns="0" bIns="0" anchor="t">
            <a:normAutofit/>
          </a:bodyPr>
          <a:lstStyle/>
          <a:p>
            <a:pPr marL="343080" indent="-343080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outline text format</a:t>
            </a:r>
          </a:p>
          <a:p>
            <a:pPr marL="743040" lvl="1" indent="-285840">
              <a:lnSpc>
                <a:spcPct val="83000"/>
              </a:lnSpc>
              <a:spcBef>
                <a:spcPts val="1137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Second Outline Level</a:t>
            </a:r>
          </a:p>
          <a:p>
            <a:pPr marL="1143000" lvl="2" indent="-228600">
              <a:lnSpc>
                <a:spcPct val="83000"/>
              </a:lnSpc>
              <a:spcBef>
                <a:spcPts val="862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Third Outline Level</a:t>
            </a:r>
          </a:p>
          <a:p>
            <a:pPr marL="1600200" lvl="3" indent="-228600">
              <a:lnSpc>
                <a:spcPct val="83000"/>
              </a:lnSpc>
              <a:spcBef>
                <a:spcPts val="575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Fourth Outline Level</a:t>
            </a:r>
          </a:p>
          <a:p>
            <a:pPr marL="2057400" lvl="4" indent="-228600">
              <a:lnSpc>
                <a:spcPct val="83000"/>
              </a:lnSpc>
              <a:spcBef>
                <a:spcPts val="286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6720" cy="11606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3574800" y="272520"/>
            <a:ext cx="5110200" cy="58518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marL="343080" indent="-343080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outline text format</a:t>
            </a:r>
          </a:p>
          <a:p>
            <a:pPr marL="743040" lvl="1" indent="-285840">
              <a:lnSpc>
                <a:spcPct val="83000"/>
              </a:lnSpc>
              <a:spcBef>
                <a:spcPts val="1137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Second Outline Level</a:t>
            </a:r>
          </a:p>
          <a:p>
            <a:pPr marL="1143000" lvl="2" indent="-228600">
              <a:lnSpc>
                <a:spcPct val="83000"/>
              </a:lnSpc>
              <a:spcBef>
                <a:spcPts val="862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Third Outline Level</a:t>
            </a:r>
          </a:p>
          <a:p>
            <a:pPr marL="1600200" lvl="3" indent="-228600">
              <a:lnSpc>
                <a:spcPct val="83000"/>
              </a:lnSpc>
              <a:spcBef>
                <a:spcPts val="575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Fourth Outline Level</a:t>
            </a:r>
          </a:p>
          <a:p>
            <a:pPr marL="2057400" lvl="4" indent="-228600">
              <a:lnSpc>
                <a:spcPct val="83000"/>
              </a:lnSpc>
              <a:spcBef>
                <a:spcPts val="286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Seventh Outline Level</a:t>
            </a:r>
          </a:p>
        </p:txBody>
      </p:sp>
      <p:sp>
        <p:nvSpPr>
          <p:cNvPr id="46" name="PlaceHolder 3"/>
          <p:cNvSpPr>
            <a:spLocks noGrp="1"/>
          </p:cNvSpPr>
          <p:nvPr>
            <p:ph type="dt" idx="28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ftr" idx="29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sldNum" idx="30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54A4111-FD97-4764-975F-72D6D87A7DDB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/>
    <p:bodyStyle/>
    <p:otherStyle/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1792080" y="4800600"/>
            <a:ext cx="5484600" cy="565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1792080" y="612720"/>
            <a:ext cx="5484600" cy="4113360"/>
          </a:xfrm>
          <a:prstGeom prst="rect">
            <a:avLst/>
          </a:prstGeom>
          <a:noFill/>
          <a:ln w="0">
            <a:noFill/>
          </a:ln>
        </p:spPr>
        <p:txBody>
          <a:bodyPr lIns="0" tIns="69120" rIns="0" bIns="0" anchor="t">
            <a:normAutofit/>
          </a:bodyPr>
          <a:lstStyle/>
          <a:p>
            <a:pPr marL="343080" indent="-343080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outline text format</a:t>
            </a:r>
          </a:p>
          <a:p>
            <a:pPr marL="743040" lvl="1" indent="-285840">
              <a:lnSpc>
                <a:spcPct val="83000"/>
              </a:lnSpc>
              <a:spcBef>
                <a:spcPts val="1137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Second Outline Level</a:t>
            </a:r>
          </a:p>
          <a:p>
            <a:pPr marL="1143000" lvl="2" indent="-228600">
              <a:lnSpc>
                <a:spcPct val="83000"/>
              </a:lnSpc>
              <a:spcBef>
                <a:spcPts val="862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Third Outline Level</a:t>
            </a:r>
          </a:p>
          <a:p>
            <a:pPr marL="1600200" lvl="3" indent="-228600">
              <a:lnSpc>
                <a:spcPct val="83000"/>
              </a:lnSpc>
              <a:spcBef>
                <a:spcPts val="575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Fourth Outline Level</a:t>
            </a:r>
          </a:p>
          <a:p>
            <a:pPr marL="2057400" lvl="4" indent="-228600">
              <a:lnSpc>
                <a:spcPct val="83000"/>
              </a:lnSpc>
              <a:spcBef>
                <a:spcPts val="286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Seventh Outline Level</a:t>
            </a:r>
          </a:p>
        </p:txBody>
      </p:sp>
      <p:sp>
        <p:nvSpPr>
          <p:cNvPr id="51" name="PlaceHolder 3"/>
          <p:cNvSpPr>
            <a:spLocks noGrp="1"/>
          </p:cNvSpPr>
          <p:nvPr>
            <p:ph type="dt" idx="31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ftr" idx="32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53" name="PlaceHolder 5"/>
          <p:cNvSpPr>
            <a:spLocks noGrp="1"/>
          </p:cNvSpPr>
          <p:nvPr>
            <p:ph type="sldNum" idx="33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3FCAA26-5B11-4A34-80F4-CB35AB79F5AB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 w="0">
            <a:noFill/>
          </a:ln>
        </p:spPr>
        <p:txBody>
          <a:bodyPr lIns="45720" tIns="91440" rIns="45720" bIns="91440" anchor="t" anchorCtr="1">
            <a:normAutofit/>
          </a:bodyPr>
          <a:lstStyle/>
          <a:p>
            <a:pPr marL="343080" indent="-343080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outline text format</a:t>
            </a:r>
          </a:p>
          <a:p>
            <a:pPr marL="743040" lvl="1" indent="-285840">
              <a:lnSpc>
                <a:spcPct val="83000"/>
              </a:lnSpc>
              <a:spcBef>
                <a:spcPts val="1137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Second Outline Level</a:t>
            </a:r>
          </a:p>
          <a:p>
            <a:pPr marL="1143000" lvl="2" indent="-228600">
              <a:lnSpc>
                <a:spcPct val="83000"/>
              </a:lnSpc>
              <a:spcBef>
                <a:spcPts val="862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Third Outline Level</a:t>
            </a:r>
          </a:p>
          <a:p>
            <a:pPr marL="1600200" lvl="3" indent="-228600">
              <a:lnSpc>
                <a:spcPct val="83000"/>
              </a:lnSpc>
              <a:spcBef>
                <a:spcPts val="575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Fourth Outline Level</a:t>
            </a:r>
          </a:p>
          <a:p>
            <a:pPr marL="2057400" lvl="4" indent="-228600">
              <a:lnSpc>
                <a:spcPct val="83000"/>
              </a:lnSpc>
              <a:spcBef>
                <a:spcPts val="286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Seventh Outline Level</a:t>
            </a: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389A20B-6EFA-4449-9EA0-49D83678A0F5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629040" y="274680"/>
            <a:ext cx="2055960" cy="5850000"/>
          </a:xfrm>
          <a:prstGeom prst="rect">
            <a:avLst/>
          </a:prstGeom>
          <a:noFill/>
          <a:ln w="0">
            <a:noFill/>
          </a:ln>
        </p:spPr>
        <p:txBody>
          <a:bodyPr lIns="45720" tIns="91440" rIns="45720" bIns="91440" anchor="ctr" anchorCtr="1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6840" y="274680"/>
            <a:ext cx="6018120" cy="5850000"/>
          </a:xfrm>
          <a:prstGeom prst="rect">
            <a:avLst/>
          </a:prstGeom>
          <a:noFill/>
          <a:ln w="0">
            <a:noFill/>
          </a:ln>
        </p:spPr>
        <p:txBody>
          <a:bodyPr lIns="45720" tIns="91440" rIns="45720" bIns="91440" anchor="t" anchorCtr="1">
            <a:normAutofit/>
          </a:bodyPr>
          <a:lstStyle/>
          <a:p>
            <a:pPr marL="343080" indent="-343080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outline text format</a:t>
            </a:r>
          </a:p>
          <a:p>
            <a:pPr marL="743040" lvl="1" indent="-285840">
              <a:lnSpc>
                <a:spcPct val="83000"/>
              </a:lnSpc>
              <a:spcBef>
                <a:spcPts val="1137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Second Outline Level</a:t>
            </a:r>
          </a:p>
          <a:p>
            <a:pPr marL="1143000" lvl="2" indent="-228600">
              <a:lnSpc>
                <a:spcPct val="83000"/>
              </a:lnSpc>
              <a:spcBef>
                <a:spcPts val="862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Third Outline Level</a:t>
            </a:r>
          </a:p>
          <a:p>
            <a:pPr marL="1600200" lvl="3" indent="-228600">
              <a:lnSpc>
                <a:spcPct val="83000"/>
              </a:lnSpc>
              <a:spcBef>
                <a:spcPts val="575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Fourth Outline Level</a:t>
            </a:r>
          </a:p>
          <a:p>
            <a:pPr marL="2057400" lvl="4" indent="-228600">
              <a:lnSpc>
                <a:spcPct val="83000"/>
              </a:lnSpc>
              <a:spcBef>
                <a:spcPts val="286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Seventh Outline Level</a:t>
            </a: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23CAC5C-F469-4128-97C9-11C5AD725E9A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/>
          </a:bodyPr>
          <a:lstStyle/>
          <a:p>
            <a:pPr marL="343080" indent="-343080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outline text format</a:t>
            </a:r>
          </a:p>
          <a:p>
            <a:pPr marL="743040" lvl="1" indent="-285840">
              <a:lnSpc>
                <a:spcPct val="83000"/>
              </a:lnSpc>
              <a:spcBef>
                <a:spcPts val="1137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Second Outline Level</a:t>
            </a:r>
          </a:p>
          <a:p>
            <a:pPr marL="1143000" lvl="2" indent="-228600">
              <a:lnSpc>
                <a:spcPct val="83000"/>
              </a:lnSpc>
              <a:spcBef>
                <a:spcPts val="862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Third Outline Level</a:t>
            </a:r>
          </a:p>
          <a:p>
            <a:pPr marL="1600200" lvl="3" indent="-228600">
              <a:lnSpc>
                <a:spcPct val="83000"/>
              </a:lnSpc>
              <a:spcBef>
                <a:spcPts val="575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Fourth Outline Level</a:t>
            </a:r>
          </a:p>
          <a:p>
            <a:pPr marL="2057400" lvl="4" indent="-228600">
              <a:lnSpc>
                <a:spcPct val="83000"/>
              </a:lnSpc>
              <a:spcBef>
                <a:spcPts val="286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Seventh Outline Level</a:t>
            </a: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2D57FCA-1719-4864-9C3B-7915D2DE1F6C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0960" cy="13608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722160" y="2906280"/>
            <a:ext cx="7770960" cy="149868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rmAutofit fontScale="55000" lnSpcReduction="19999"/>
          </a:bodyPr>
          <a:lstStyle/>
          <a:p>
            <a:pPr marL="343080" indent="-343080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outline text format</a:t>
            </a:r>
          </a:p>
          <a:p>
            <a:pPr marL="743040" lvl="1" indent="-285840">
              <a:lnSpc>
                <a:spcPct val="83000"/>
              </a:lnSpc>
              <a:spcBef>
                <a:spcPts val="1137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Second Outline Level</a:t>
            </a:r>
          </a:p>
          <a:p>
            <a:pPr marL="1143000" lvl="2" indent="-228600">
              <a:lnSpc>
                <a:spcPct val="83000"/>
              </a:lnSpc>
              <a:spcBef>
                <a:spcPts val="862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Third Outline Level</a:t>
            </a:r>
          </a:p>
          <a:p>
            <a:pPr marL="1600200" lvl="3" indent="-228600">
              <a:lnSpc>
                <a:spcPct val="83000"/>
              </a:lnSpc>
              <a:spcBef>
                <a:spcPts val="575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Fourth Outline Level</a:t>
            </a:r>
          </a:p>
          <a:p>
            <a:pPr marL="2057400" lvl="4" indent="-228600">
              <a:lnSpc>
                <a:spcPct val="83000"/>
              </a:lnSpc>
              <a:spcBef>
                <a:spcPts val="286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Seventh Outline Level</a:t>
            </a:r>
          </a:p>
        </p:txBody>
      </p:sp>
      <p:sp>
        <p:nvSpPr>
          <p:cNvPr id="24" name="PlaceHolder 3"/>
          <p:cNvSpPr>
            <a:spLocks noGrp="1"/>
          </p:cNvSpPr>
          <p:nvPr>
            <p:ph type="dt" idx="13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ftr" idx="14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26" name="PlaceHolder 5"/>
          <p:cNvSpPr>
            <a:spLocks noGrp="1"/>
          </p:cNvSpPr>
          <p:nvPr>
            <p:ph type="sldNum" idx="15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C9881C70-29FD-43C0-B7B6-778D69CBD02F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/>
    <p:bodyStyle/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7040" cy="452448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rmAutofit fontScale="62500" lnSpcReduction="19999"/>
          </a:bodyPr>
          <a:lstStyle/>
          <a:p>
            <a:pPr marL="343080" indent="-343080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outline text format</a:t>
            </a:r>
          </a:p>
          <a:p>
            <a:pPr marL="743040" lvl="1" indent="-285840">
              <a:lnSpc>
                <a:spcPct val="83000"/>
              </a:lnSpc>
              <a:spcBef>
                <a:spcPts val="1137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Second Outline Level</a:t>
            </a:r>
          </a:p>
          <a:p>
            <a:pPr marL="1143000" lvl="2" indent="-228600">
              <a:lnSpc>
                <a:spcPct val="83000"/>
              </a:lnSpc>
              <a:spcBef>
                <a:spcPts val="862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Third Outline Level</a:t>
            </a:r>
          </a:p>
          <a:p>
            <a:pPr marL="1600200" lvl="3" indent="-228600">
              <a:lnSpc>
                <a:spcPct val="83000"/>
              </a:lnSpc>
              <a:spcBef>
                <a:spcPts val="575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Fourth Outline Level</a:t>
            </a:r>
          </a:p>
          <a:p>
            <a:pPr marL="2057400" lvl="4" indent="-228600">
              <a:lnSpc>
                <a:spcPct val="83000"/>
              </a:lnSpc>
              <a:spcBef>
                <a:spcPts val="286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Seventh Outline Level</a:t>
            </a:r>
          </a:p>
        </p:txBody>
      </p:sp>
      <p:sp>
        <p:nvSpPr>
          <p:cNvPr id="29" name="PlaceHolder 3"/>
          <p:cNvSpPr>
            <a:spLocks noGrp="1"/>
          </p:cNvSpPr>
          <p:nvPr>
            <p:ph type="dt" idx="16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ftr" idx="17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sldNum" idx="18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50A7F5F-8919-48EE-9BD4-6590F4416856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/>
    <p:bodyStyle/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534680"/>
            <a:ext cx="4038480" cy="63828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b">
            <a:normAutofit fontScale="25000" lnSpcReduction="19999"/>
          </a:bodyPr>
          <a:lstStyle/>
          <a:p>
            <a:pPr marL="343080" indent="-343080">
              <a:lnSpc>
                <a:spcPct val="83000"/>
              </a:lnSpc>
              <a:spcBef>
                <a:spcPts val="1426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outline text format</a:t>
            </a:r>
          </a:p>
          <a:p>
            <a:pPr marL="743040" lvl="1" indent="-285840">
              <a:lnSpc>
                <a:spcPct val="83000"/>
              </a:lnSpc>
              <a:spcBef>
                <a:spcPts val="1137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Second Outline Level</a:t>
            </a:r>
          </a:p>
          <a:p>
            <a:pPr marL="1143000" lvl="2" indent="-228600">
              <a:lnSpc>
                <a:spcPct val="83000"/>
              </a:lnSpc>
              <a:spcBef>
                <a:spcPts val="862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•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Third Outline Level</a:t>
            </a:r>
          </a:p>
          <a:p>
            <a:pPr marL="1600200" lvl="3" indent="-228600">
              <a:lnSpc>
                <a:spcPct val="83000"/>
              </a:lnSpc>
              <a:spcBef>
                <a:spcPts val="575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–"/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Fourth Outline Level</a:t>
            </a:r>
          </a:p>
          <a:p>
            <a:pPr marL="2057400" lvl="4" indent="-228600">
              <a:lnSpc>
                <a:spcPct val="83000"/>
              </a:lnSpc>
              <a:spcBef>
                <a:spcPts val="286"/>
              </a:spcBef>
              <a:spcAft>
                <a:spcPts val="11"/>
              </a:spcAft>
              <a:buClr>
                <a:srgbClr val="000000"/>
              </a:buClr>
              <a:buFont typeface="Times New Roman"/>
              <a:buChar char="»"/>
              <a:tabLst>
                <a:tab pos="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499"/>
              </a:spcBef>
              <a:buClr>
                <a:srgbClr val="000000"/>
              </a:buClr>
              <a:buFont typeface="Times New Roman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Seventh Outline Level</a:t>
            </a:r>
          </a:p>
        </p:txBody>
      </p:sp>
      <p:sp>
        <p:nvSpPr>
          <p:cNvPr id="34" name="PlaceHolder 3"/>
          <p:cNvSpPr>
            <a:spLocks noGrp="1"/>
          </p:cNvSpPr>
          <p:nvPr>
            <p:ph type="dt" idx="19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ftr" idx="20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sldNum" idx="21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B66589D2-C71A-4531-B8B5-D60C2EDCF3E2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/>
    <p:bodyStyle/>
    <p:otherStyle/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8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Click to edit the title text format</a:t>
            </a:r>
          </a:p>
        </p:txBody>
      </p:sp>
      <p:sp>
        <p:nvSpPr>
          <p:cNvPr id="38" name="PlaceHolder 2"/>
          <p:cNvSpPr>
            <a:spLocks noGrp="1"/>
          </p:cNvSpPr>
          <p:nvPr>
            <p:ph type="dt" idx="22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ftr" idx="23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sldNum" idx="24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767658F-D7B9-4482-9977-43F85F439D14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/>
    <p:bodyStyle/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dt" idx="25"/>
          </p:nvPr>
        </p:nvSpPr>
        <p:spPr>
          <a:xfrm>
            <a:off x="457200" y="6356160"/>
            <a:ext cx="213192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ftr" idx="26"/>
          </p:nvPr>
        </p:nvSpPr>
        <p:spPr>
          <a:xfrm>
            <a:off x="3123720" y="6356160"/>
            <a:ext cx="289404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/>
          <a:p>
            <a:pPr indent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sldNum" idx="27"/>
          </p:nvPr>
        </p:nvSpPr>
        <p:spPr>
          <a:xfrm>
            <a:off x="6552720" y="6356160"/>
            <a:ext cx="21322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ctr">
            <a:noAutofit/>
          </a:bodyPr>
          <a:lstStyle>
            <a:lvl1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defRPr>
            </a:lvl1pPr>
          </a:lstStyle>
          <a:p>
            <a:pPr marL="216000" indent="0" algn="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55BD1C76-7258-4DC5-8FCB-BE65914A2E03}" type="slidenum">
              <a:rPr lang="ru-RU" sz="1200" b="0" u="none" strike="noStrike">
                <a:solidFill>
                  <a:srgbClr val="8B8B8B"/>
                </a:solidFill>
                <a:effectLst/>
                <a:uFillTx/>
                <a:latin typeface="Calibri"/>
              </a:rPr>
              <a:pPr marL="216000" indent="0" algn="r">
                <a:lnSpc>
                  <a:spcPct val="100000"/>
                </a:lnSpc>
                <a:spcBef>
                  <a:spcPts val="11"/>
                </a:spcBef>
                <a:spcAft>
                  <a:spcPts val="11"/>
                </a:spcAft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‹#›</a:t>
            </a:fld>
            <a:endParaRPr lang="ru-RU" sz="1200" b="0" u="none" strike="noStrike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1"/>
          <p:cNvSpPr/>
          <p:nvPr/>
        </p:nvSpPr>
        <p:spPr>
          <a:xfrm>
            <a:off x="251520" y="476672"/>
            <a:ext cx="8712968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u="none" strike="noStrike" dirty="0">
                <a:solidFill>
                  <a:srgbClr val="7030A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МАОУ "Лицей №14 имени Заслуженного учителя Российской Федерации А.М. Кузьмина"</a:t>
            </a:r>
            <a:endParaRPr lang="ru-RU" sz="2000" b="0" u="none" strike="noStrike" dirty="0">
              <a:solidFill>
                <a:srgbClr val="7030A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 b="0" u="none" strike="noStrike" dirty="0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62" name="Rectangle 2"/>
          <p:cNvSpPr/>
          <p:nvPr/>
        </p:nvSpPr>
        <p:spPr>
          <a:xfrm>
            <a:off x="826920" y="1517931"/>
            <a:ext cx="7417080" cy="193753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«Исследование влияния глицеринового эфира канифоли на свойства </a:t>
            </a:r>
            <a:r>
              <a:rPr lang="ru-RU" sz="40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лакокрасочных </a:t>
            </a:r>
            <a:r>
              <a:rPr lang="ru-RU" sz="40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материалов»</a:t>
            </a:r>
            <a:endParaRPr lang="ru-RU" sz="40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</p:txBody>
      </p:sp>
      <p:sp>
        <p:nvSpPr>
          <p:cNvPr id="63" name="Rectangle 3"/>
          <p:cNvSpPr/>
          <p:nvPr/>
        </p:nvSpPr>
        <p:spPr>
          <a:xfrm>
            <a:off x="3347864" y="6237312"/>
            <a:ext cx="184279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u="none" strike="noStrike" dirty="0">
                <a:solidFill>
                  <a:srgbClr val="7030A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Тамбов </a:t>
            </a:r>
            <a:r>
              <a:rPr lang="ru-RU" sz="2400" b="0" u="none" strike="noStrike" dirty="0" smtClean="0">
                <a:solidFill>
                  <a:srgbClr val="7030A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endParaRPr lang="ru-RU" sz="2400" b="0" u="none" strike="noStrike" dirty="0">
              <a:solidFill>
                <a:srgbClr val="7030A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Rectangle 4"/>
          <p:cNvSpPr/>
          <p:nvPr/>
        </p:nvSpPr>
        <p:spPr>
          <a:xfrm>
            <a:off x="4716016" y="3861048"/>
            <a:ext cx="4211960" cy="230687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i="1" u="none" strike="noStrike" dirty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Выполнил: </a:t>
            </a:r>
            <a:endParaRPr lang="ru-RU" sz="2400" b="0" i="1" u="none" strike="noStrike" dirty="0" smtClean="0">
              <a:solidFill>
                <a:srgbClr val="7030A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i="1" u="none" strike="noStrike" dirty="0" smtClean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Черняков Максим Дмитриевич,</a:t>
            </a:r>
            <a:endParaRPr lang="ru-RU" sz="2400" b="0" i="1" u="none" strike="noStrike" dirty="0" smtClean="0">
              <a:solidFill>
                <a:srgbClr val="7030A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i="1" u="none" strike="noStrike" dirty="0" smtClean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ученик 10Ж класса</a:t>
            </a:r>
            <a:endParaRPr lang="ru-RU" sz="2400" b="0" u="none" strike="noStrike" dirty="0">
              <a:solidFill>
                <a:srgbClr val="7030A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i="1" u="none" strike="noStrike" dirty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Научный руководитель</a:t>
            </a:r>
            <a:r>
              <a:rPr lang="ru-RU" sz="2400" b="0" i="1" u="none" strike="noStrike" dirty="0" smtClean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:</a:t>
            </a: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i="1" dirty="0">
                <a:solidFill>
                  <a:srgbClr val="7030A0"/>
                </a:solidFill>
                <a:latin typeface="Monotype Corsiva" panose="03010101010201010101" pitchFamily="66" charset="0"/>
              </a:rPr>
              <a:t>у</a:t>
            </a:r>
            <a:r>
              <a:rPr lang="ru-RU" sz="24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читель химии</a:t>
            </a:r>
            <a:r>
              <a:rPr lang="ru-RU" sz="2400" b="0" i="1" u="none" strike="noStrike" dirty="0" smtClean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0" i="1" u="none" strike="noStrike" dirty="0" smtClean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Попова Светлана Ивановна</a:t>
            </a:r>
            <a:endParaRPr lang="ru-RU" sz="2400" b="0" u="none" strike="noStrike" dirty="0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 descr="https://kolba24.ru/wp-content/uploads/2025/05/shkala-standartnyh-rastvorov-iod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kolba24.ru/wp-content/uploads/2025/05/shkala-standartnyh-rastvorov-iod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 descr="https://kolba24.ru/wp-content/uploads/2025/05/shkala-standartnyh-rastvorov-iod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 descr="https://equlab.ru/wp-content/uploads/2023/01/%D0%A8%D0%BA%D0%B0%D0%BB%D0%B0-%D1%81%D1%82%D0%B0%D0%BD%D0%B4%D0%B0%D1%80%D1%82%D0%BD%D1%8B%D1%85-%D1%80%D0%B0%D1%81%D1%82%D0%B2%D0%BE%D1%80%D0%BE%D0%B2-%D0%B9%D0%BE%D0%B4%D0%B0.pn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0" name="Picture 10" descr="Шкала цветности (2,5,10,15,20,25,30,35,40,50,60,70,75,80,85)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356992"/>
            <a:ext cx="4211960" cy="350100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5536" y="188640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1.Определение цветности по йодометрической шкале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052736"/>
            <a:ext cx="7992888" cy="1932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1.Поместили образцы </a:t>
            </a:r>
            <a:r>
              <a:rPr lang="ru-RU" sz="3200" dirty="0">
                <a:solidFill>
                  <a:srgbClr val="002060"/>
                </a:solidFill>
                <a:latin typeface="Monotype Corsiva" panose="03010101010201010101" pitchFamily="66" charset="0"/>
              </a:rPr>
              <a:t>в </a:t>
            </a:r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пробирки</a:t>
            </a:r>
            <a:endParaRPr lang="ru-RU" sz="3200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lvl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2.Визуально сравнили </a:t>
            </a:r>
            <a:r>
              <a:rPr lang="ru-RU" sz="3200" dirty="0">
                <a:solidFill>
                  <a:srgbClr val="002060"/>
                </a:solidFill>
                <a:latin typeface="Monotype Corsiva" panose="03010101010201010101" pitchFamily="66" charset="0"/>
              </a:rPr>
              <a:t>цвет с веществами пробирок </a:t>
            </a:r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 йодометрической шкале</a:t>
            </a:r>
            <a:endParaRPr lang="ru-RU" sz="3200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lvl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3.Определили цветность</a:t>
            </a:r>
            <a:endParaRPr lang="ru-RU" sz="32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772816"/>
          <a:ext cx="7560840" cy="295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/>
                <a:gridCol w="3780420"/>
              </a:tblGrid>
              <a:tr h="59046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Процент</a:t>
                      </a:r>
                      <a:r>
                        <a:rPr lang="ru-RU" i="1" baseline="0" dirty="0" smtClean="0"/>
                        <a:t> ГЭК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Цветность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7584" y="692696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Зависимость цветности от% содержания ГЭК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7" name="Picture 5" descr="C:\Users\mma25\OneDrive\Рабочий стол\Снимок экрана (3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8490618" cy="40759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2"/>
          <p:cNvSpPr/>
          <p:nvPr/>
        </p:nvSpPr>
        <p:spPr>
          <a:xfrm>
            <a:off x="323528" y="764704"/>
            <a:ext cx="8136904" cy="181806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 anchor="t">
            <a:spAutoFit/>
          </a:bodyPr>
          <a:lstStyle/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1.Довели </a:t>
            </a:r>
            <a:r>
              <a:rPr lang="ru-RU" sz="28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образец до температуры </a:t>
            </a:r>
            <a:r>
              <a:rPr lang="ru-RU" sz="28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20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°С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2.Перелили </a:t>
            </a:r>
            <a:r>
              <a:rPr lang="ru-RU" sz="28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в вискозиметр ВЗ-246 с диаметром сопла 4 </a:t>
            </a:r>
            <a:r>
              <a:rPr lang="ru-RU" sz="28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мм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3.По </a:t>
            </a:r>
            <a:r>
              <a:rPr lang="ru-RU" sz="28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секундомеру </a:t>
            </a:r>
            <a:r>
              <a:rPr lang="ru-RU" sz="28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зафиксировали </a:t>
            </a:r>
            <a:r>
              <a:rPr lang="ru-RU" sz="28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время, за которое вытечет весь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образец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</p:txBody>
      </p:sp>
      <p:pic>
        <p:nvPicPr>
          <p:cNvPr id="2662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140968"/>
            <a:ext cx="4536504" cy="302505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971600" y="260648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2.Определение вязкости лака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772816"/>
          <a:ext cx="7560840" cy="295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/>
                <a:gridCol w="3780420"/>
              </a:tblGrid>
              <a:tr h="59046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Процент ГЭК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Условная вязкость, сек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188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131</a:t>
                      </a:r>
                      <a:endParaRPr lang="ru-RU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103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7624" y="692696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Зависимость условной вязкости лака от % содержания ГЭК</a:t>
            </a:r>
            <a:endParaRPr lang="ru-RU" sz="24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mma25\OneDrive\Рабочий стол\ув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0768"/>
            <a:ext cx="8676077" cy="4037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196752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Навеску продукта массой 1,5-2 г выдержали в сушильном шкафу при температуре 140+-2°С в течение 1 часа.</a:t>
            </a:r>
          </a:p>
        </p:txBody>
      </p:sp>
      <p:pic>
        <p:nvPicPr>
          <p:cNvPr id="2867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3144" y="3329608"/>
            <a:ext cx="6220856" cy="352839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971600" y="332656"/>
            <a:ext cx="6552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3.Определение массовой доли нелетучих веществ</a:t>
            </a:r>
            <a:endParaRPr lang="ru-RU" sz="2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772816"/>
          <a:ext cx="7560840" cy="3009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/>
                <a:gridCol w="3780420"/>
              </a:tblGrid>
              <a:tr h="648072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Процент ГЭК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Массовая доля нелетучих </a:t>
                      </a:r>
                      <a:r>
                        <a:rPr lang="ru-RU" i="1" dirty="0" err="1" smtClean="0"/>
                        <a:t>в-в</a:t>
                      </a:r>
                      <a:r>
                        <a:rPr lang="ru-RU" i="1" dirty="0" smtClean="0"/>
                        <a:t>, </a:t>
                      </a:r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53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53,5</a:t>
                      </a:r>
                      <a:endParaRPr lang="ru-RU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54,2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55,2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71600" y="620688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Зависимость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массовой доли нелетучих веществ  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от % содержания ГЭК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mma25\OneDrive\Рабочий стол\мд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8316875" cy="4013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980728"/>
            <a:ext cx="82809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61CCA"/>
                </a:solidFill>
                <a:latin typeface="Monotype Corsiva" panose="03010101010201010101" pitchFamily="66" charset="0"/>
              </a:rPr>
              <a:t>Время высыхания и твердость лака нужно определять только в растворе, разбавленном до рабочей вязкости!</a:t>
            </a:r>
          </a:p>
          <a:p>
            <a:endParaRPr lang="ru-RU" sz="2800" dirty="0" smtClean="0"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Для этого добавляли сиккатив НФ-1, пока не получили нужную вязкость(25-30 сек)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1"/>
          <p:cNvSpPr/>
          <p:nvPr/>
        </p:nvSpPr>
        <p:spPr>
          <a:xfrm>
            <a:off x="3851920" y="1196752"/>
            <a:ext cx="1371186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u="none" strike="noStrike" dirty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Цель:</a:t>
            </a:r>
          </a:p>
        </p:txBody>
      </p:sp>
      <p:sp>
        <p:nvSpPr>
          <p:cNvPr id="66" name="Rectangle 2"/>
          <p:cNvSpPr/>
          <p:nvPr/>
        </p:nvSpPr>
        <p:spPr>
          <a:xfrm>
            <a:off x="611560" y="2276872"/>
            <a:ext cx="8064720" cy="193753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uFillTx/>
                <a:latin typeface="Calibri"/>
              </a:rPr>
              <a:t> </a:t>
            </a:r>
            <a:r>
              <a:rPr lang="ru-RU" sz="40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Исследовать влияние глицеринового эфира канифоли на свойства </a:t>
            </a:r>
            <a:r>
              <a:rPr lang="ru-RU" sz="40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лакокрасочных </a:t>
            </a:r>
            <a:r>
              <a:rPr lang="ru-RU" sz="40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материалов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7966" y="116632"/>
            <a:ext cx="61125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4.Определение  твердости лака</a:t>
            </a:r>
            <a:endParaRPr lang="ru-RU" sz="40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6386" name="AutoShape 2" descr="blob:https://web.telegram.org/57b018ad-3f91-48e3-9e18-1335de3b928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blob:https://web.telegram.org/57b018ad-3f91-48e3-9e18-1335de3b928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blob:https://web.telegram.org/57b018ad-3f91-48e3-9e18-1335de3b928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C:\Users\mma25\Downloads\52829040318922786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052736"/>
            <a:ext cx="2941702" cy="392226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5536" y="692696"/>
            <a:ext cx="51125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А)Подготовка образцов</a:t>
            </a:r>
          </a:p>
          <a:p>
            <a:endParaRPr lang="ru-RU" sz="2800" dirty="0" smtClean="0"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-Подписали 8 стеклянных пластин пластину для нанесения растворов ПФ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-Нанесли растворы,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четыре раствора высушили при температуре 80°С,оставшиеся четыре при 20°С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mma25\Downloads\5282904031892278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764704"/>
            <a:ext cx="3723878" cy="41490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332656"/>
            <a:ext cx="468052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Б) Проведение измерений</a:t>
            </a:r>
          </a:p>
          <a:p>
            <a:pPr>
              <a:buFont typeface="Arial" pitchFamily="34" charset="0"/>
              <a:buChar char="•"/>
            </a:pPr>
            <a:endParaRPr lang="ru-RU" i="1" dirty="0" smtClean="0"/>
          </a:p>
          <a:p>
            <a:r>
              <a:rPr lang="ru-RU" dirty="0" smtClean="0">
                <a:solidFill>
                  <a:srgbClr val="002060"/>
                </a:solidFill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Поместили в твердомер контрольную стеклянную пластинку и установим эталонное число колебаний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-Установили число колебаний с  восемью подготовленными образцами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-Установили твердость каждого, как частное эталонного числа и числа колебаний с образцом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3568" y="1628800"/>
          <a:ext cx="7560840" cy="3024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816424"/>
              </a:tblGrid>
              <a:tr h="604868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Процент ГЭК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Твердость при (20+-2)°С, ч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04868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0.14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04868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0.18</a:t>
                      </a:r>
                      <a:endParaRPr lang="ru-RU" dirty="0"/>
                    </a:p>
                  </a:txBody>
                  <a:tcPr/>
                </a:tc>
              </a:tr>
              <a:tr h="604868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0.20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04868"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0.25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3608" y="4766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Зависимость твердости  от % содержания ГЭК при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20°С</a:t>
            </a:r>
            <a:endParaRPr lang="ru-RU" sz="24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Users\mma25\OneDrive\Рабочий стол\тв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8081123" cy="57375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3568" y="1556792"/>
          <a:ext cx="7560840" cy="309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816424"/>
              </a:tblGrid>
              <a:tr h="576064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Процент ГЭК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Твердость при (80+-2)°С, ч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0.25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51497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0.31</a:t>
                      </a:r>
                      <a:endParaRPr lang="ru-RU" dirty="0"/>
                    </a:p>
                  </a:txBody>
                  <a:tcPr/>
                </a:tc>
              </a:tr>
              <a:tr h="582914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0.32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09805"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0.35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15616" y="548680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Зависимость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твердости  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от % содержания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ГЭК при 80°С</a:t>
            </a:r>
            <a:endParaRPr lang="ru-RU" sz="24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Users\mma25\OneDrive\Рабочий стол\тв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390329" cy="62664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3568" y="188640"/>
            <a:ext cx="69092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5.Определение времени высыхания образцов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764704"/>
            <a:ext cx="835292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Определили время, в течение которого образцы достигнут степени высыхания </a:t>
            </a:r>
            <a:r>
              <a:rPr lang="en-US" sz="28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III</a:t>
            </a:r>
            <a:r>
              <a:rPr lang="ru-RU" sz="28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, для этого:</a:t>
            </a:r>
            <a:endParaRPr lang="ru-RU" sz="2800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r>
              <a:rPr lang="en-US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-</a:t>
            </a:r>
            <a:r>
              <a:rPr lang="ru-RU" sz="2800" i="1" dirty="0">
                <a:solidFill>
                  <a:srgbClr val="7030A0"/>
                </a:solidFill>
                <a:latin typeface="Monotype Corsiva" panose="03010101010201010101" pitchFamily="66" charset="0"/>
              </a:rPr>
              <a:t>н</a:t>
            </a:r>
            <a:r>
              <a:rPr lang="ru-RU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анесли образцы на пластину из жести;</a:t>
            </a:r>
          </a:p>
          <a:p>
            <a:r>
              <a:rPr lang="en-US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-</a:t>
            </a:r>
            <a:r>
              <a:rPr lang="ru-RU" sz="2800" i="1" dirty="0">
                <a:solidFill>
                  <a:srgbClr val="7030A0"/>
                </a:solidFill>
                <a:latin typeface="Monotype Corsiva" panose="03010101010201010101" pitchFamily="66" charset="0"/>
              </a:rPr>
              <a:t>н</a:t>
            </a:r>
            <a:r>
              <a:rPr lang="ru-RU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акрыли листом бумаги;</a:t>
            </a:r>
          </a:p>
          <a:p>
            <a:r>
              <a:rPr lang="en-US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-</a:t>
            </a:r>
            <a:r>
              <a:rPr lang="ru-RU" sz="2800" i="1" dirty="0">
                <a:solidFill>
                  <a:srgbClr val="7030A0"/>
                </a:solidFill>
                <a:latin typeface="Monotype Corsiva" panose="03010101010201010101" pitchFamily="66" charset="0"/>
              </a:rPr>
              <a:t>н</a:t>
            </a:r>
            <a:r>
              <a:rPr lang="ru-RU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а середину листа поместили гирю массой 200г;</a:t>
            </a:r>
          </a:p>
          <a:p>
            <a:r>
              <a:rPr lang="en-US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-</a:t>
            </a:r>
            <a:r>
              <a:rPr lang="ru-RU" sz="2800" i="1" dirty="0">
                <a:solidFill>
                  <a:srgbClr val="7030A0"/>
                </a:solidFill>
                <a:latin typeface="Monotype Corsiva" panose="03010101010201010101" pitchFamily="66" charset="0"/>
              </a:rPr>
              <a:t>з</a:t>
            </a:r>
            <a:r>
              <a:rPr lang="ru-RU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асекли время, через которое бумага перестала прилипать к образцу(т.е. образец достиг степени высыхания </a:t>
            </a:r>
            <a:r>
              <a:rPr lang="en-US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III</a:t>
            </a:r>
            <a:r>
              <a:rPr lang="ru-RU" sz="2800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)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789040"/>
            <a:ext cx="3581136" cy="3068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772816"/>
          <a:ext cx="7560840" cy="295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/>
                <a:gridCol w="3780420"/>
              </a:tblGrid>
              <a:tr h="59046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Процент</a:t>
                      </a:r>
                      <a:r>
                        <a:rPr lang="ru-RU" i="1" baseline="0" dirty="0" smtClean="0"/>
                        <a:t> ГЭК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Время</a:t>
                      </a:r>
                      <a:r>
                        <a:rPr lang="ru-RU" i="1" baseline="0" dirty="0" smtClean="0"/>
                        <a:t> высыхания, ч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71600" y="548680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Зависимость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времени высыхания лака   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от % содержания ГЭК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ma25\OneDrive\Рабочий стол\вв (9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849" y="1328738"/>
            <a:ext cx="8098683" cy="3756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116632"/>
            <a:ext cx="68018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6.Получение эмали для следующих опытов</a:t>
            </a:r>
            <a:endParaRPr lang="ru-RU" sz="2400" i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836712"/>
            <a:ext cx="496855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 бисерной мельнице в соотношениях согласно рецептуре АО «Пигмент» замесили:</a:t>
            </a:r>
            <a:endParaRPr lang="ru-RU" sz="32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-Образец ПФ-060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-Наполнитель(</a:t>
            </a:r>
            <a:r>
              <a:rPr lang="ru-RU" sz="3200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микрокальцит</a:t>
            </a:r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)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-Сиккатив(НФ-1)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-Пигмент(двуокись титана)</a:t>
            </a:r>
          </a:p>
        </p:txBody>
      </p:sp>
      <p:pic>
        <p:nvPicPr>
          <p:cNvPr id="1026" name="Picture 2" descr="C:\Users\mma25\Downloads\52829040318922786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44824"/>
            <a:ext cx="3327834" cy="4437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1"/>
          <p:cNvSpPr/>
          <p:nvPr/>
        </p:nvSpPr>
        <p:spPr>
          <a:xfrm>
            <a:off x="3499200" y="260280"/>
            <a:ext cx="1678963" cy="76798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u="none" strike="noStrike" dirty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Задачи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15616" y="1124744"/>
            <a:ext cx="71287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1.Посетить химическое предприятие </a:t>
            </a:r>
            <a:r>
              <a:rPr lang="ru-RU" sz="3600" dirty="0">
                <a:solidFill>
                  <a:srgbClr val="002060"/>
                </a:solidFill>
                <a:latin typeface="Monotype Corsiva" panose="03010101010201010101" pitchFamily="66" charset="0"/>
              </a:rPr>
              <a:t>АО «Пигмент»</a:t>
            </a:r>
          </a:p>
          <a:p>
            <a:pPr lvl="0"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dirty="0">
                <a:solidFill>
                  <a:srgbClr val="002060"/>
                </a:solidFill>
                <a:latin typeface="Monotype Corsiva" panose="03010101010201010101" pitchFamily="66" charset="0"/>
              </a:rPr>
              <a:t>2.Выбрать  тему исследования</a:t>
            </a:r>
          </a:p>
          <a:p>
            <a:pPr lvl="0"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dirty="0">
                <a:solidFill>
                  <a:srgbClr val="002060"/>
                </a:solidFill>
                <a:latin typeface="Monotype Corsiva" panose="03010101010201010101" pitchFamily="66" charset="0"/>
              </a:rPr>
              <a:t>3.Изучить научную литературу по выбранной теме</a:t>
            </a:r>
          </a:p>
          <a:p>
            <a:pPr lvl="0"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dirty="0">
                <a:solidFill>
                  <a:srgbClr val="002060"/>
                </a:solidFill>
                <a:latin typeface="Monotype Corsiva" panose="03010101010201010101" pitchFamily="66" charset="0"/>
              </a:rPr>
              <a:t>4.Провести </a:t>
            </a:r>
            <a:r>
              <a:rPr lang="ru-RU" sz="3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эксперименты на базе научной лаборатории АО «Пигмент»</a:t>
            </a:r>
            <a:endParaRPr lang="ru-RU" sz="3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lvl="0"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dirty="0">
                <a:solidFill>
                  <a:srgbClr val="002060"/>
                </a:solidFill>
                <a:latin typeface="Monotype Corsiva" panose="03010101010201010101" pitchFamily="66" charset="0"/>
              </a:rPr>
              <a:t>5.Сделать выводы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88640"/>
            <a:ext cx="5285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7.Определение  блеска эмали. </a:t>
            </a:r>
            <a:endParaRPr lang="ru-RU" sz="36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836712"/>
            <a:ext cx="792088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-Нанесли образцы эмали на чистые стеклянные пластины, предварительно подписав их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-Откалибровали </a:t>
            </a:r>
            <a:r>
              <a:rPr lang="ru-RU" sz="2800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блескомер</a:t>
            </a:r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-С помощью прибора определили блеск образцов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780928"/>
            <a:ext cx="3667125" cy="3905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1772816"/>
          <a:ext cx="7560840" cy="295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/>
                <a:gridCol w="3780420"/>
              </a:tblGrid>
              <a:tr h="59046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Процент</a:t>
                      </a:r>
                      <a:r>
                        <a:rPr lang="ru-RU" i="1" baseline="0" dirty="0" smtClean="0"/>
                        <a:t> ГЭК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Блеск,</a:t>
                      </a:r>
                      <a:r>
                        <a:rPr lang="ru-RU" i="1" baseline="0" dirty="0" smtClean="0"/>
                        <a:t>%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</a:t>
                      </a:r>
                      <a:endParaRPr lang="ru-RU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3608" y="620688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Зависимость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блеска лака   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от % содержания ГЭК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:\Users\mma25\OneDrive\Рабочий стол\бл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185997" cy="39393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764704"/>
            <a:ext cx="799288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1.Время высыхания эмали определяли аналогично лаку:</a:t>
            </a:r>
          </a:p>
          <a:p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2.Нанесли образцы на пластину из жести</a:t>
            </a:r>
          </a:p>
          <a:p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3.Накрыли листом бумаги</a:t>
            </a:r>
          </a:p>
          <a:p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4.На середину листа поместили гирю массой 200г</a:t>
            </a:r>
          </a:p>
          <a:p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5.Засекли время, через которое бумага перестала прилипать к образцу(т.е. образец достиг степени высыхания 3)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43608" y="260648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Определение времени высыхания эмали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772816"/>
          <a:ext cx="7560840" cy="295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/>
                <a:gridCol w="3780420"/>
              </a:tblGrid>
              <a:tr h="59046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Процент</a:t>
                      </a:r>
                      <a:r>
                        <a:rPr lang="ru-RU" i="1" baseline="0" dirty="0" smtClean="0"/>
                        <a:t> ГЭК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Время</a:t>
                      </a:r>
                      <a:r>
                        <a:rPr lang="ru-RU" i="1" baseline="0" dirty="0" smtClean="0"/>
                        <a:t> высыхания, ч</a:t>
                      </a:r>
                      <a:endParaRPr lang="ru-RU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55576" y="692696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Зависимость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времени высыхания эмали   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от % содержания ГЭК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C:\Users\mma25\OneDrive\Рабочий стол\вв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8054694" cy="37688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9" y="836712"/>
            <a:ext cx="871296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ГЭК изменяет на характеристики ПФ-060, влияя на его качество.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 добавлением ГЭК:</a:t>
            </a:r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Возрастает цветность(оттенок лака становится ближе к бурому/коричневому)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Уменьшается условная вязкость, лак становится более текучим.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Незначительно увеличивается массовая доля нелетучих веществ, свойства лака почти не изменяются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Твердость лака значительно увеличивается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Эмаль улучшает блеск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Время высыхания лака и эмали почти неизменно 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187624" y="11663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Выводы на основе экспериментов: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764704"/>
            <a:ext cx="43924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Положительные эффекты ГЭК:</a:t>
            </a:r>
          </a:p>
          <a:p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Значительное повышение твердости покрытия</a:t>
            </a:r>
          </a:p>
          <a:p>
            <a:pPr>
              <a:buFont typeface="Arial" pitchFamily="34" charset="0"/>
              <a:buChar char="•"/>
            </a:pPr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Возможность регулировать условную вязкость лака</a:t>
            </a:r>
          </a:p>
          <a:p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Улучшает блеск покрытия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6016" y="764704"/>
            <a:ext cx="40324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</a:t>
            </a:r>
            <a:r>
              <a:rPr lang="ru-RU" sz="2800" u="sng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Отрицательные эффекты ГЭК:</a:t>
            </a:r>
          </a:p>
          <a:p>
            <a:endParaRPr lang="ru-RU" sz="2800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Повышается риск возникновения пузырей, кратеров и неровностей при нанесении при низкой условной вязкости</a:t>
            </a:r>
          </a:p>
          <a:p>
            <a:pPr>
              <a:buFont typeface="Arial" pitchFamily="34" charset="0"/>
              <a:buChar char="•"/>
            </a:pPr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Теряется изначальный цвет лака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196752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ГЭК является очень ценным компонентом в лакокрасочной промышленности, ведь он комплексно улучшает характеристики покрытия, однако слишком большое количество добавки может испортить лак. </a:t>
            </a:r>
            <a:endParaRPr lang="ru-RU" sz="32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7042" name="Picture 2" descr="Структурная формула: Канифоль эфир с 1,2,3-пропантриол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933056"/>
            <a:ext cx="5773380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2564904"/>
            <a:ext cx="47596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Спасибо за внимание!</a:t>
            </a:r>
            <a:endParaRPr lang="ru-RU" sz="44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1"/>
          <p:cNvSpPr/>
          <p:nvPr/>
        </p:nvSpPr>
        <p:spPr>
          <a:xfrm>
            <a:off x="3498840" y="260280"/>
            <a:ext cx="2464434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Актуальность</a:t>
            </a:r>
            <a:endParaRPr lang="ru-RU" sz="3200" u="none" strike="noStrike" dirty="0">
              <a:solidFill>
                <a:srgbClr val="7030A0"/>
              </a:solidFill>
              <a:effectLst/>
              <a:uFillTx/>
              <a:latin typeface="Monotype Corsiva" panose="03010101010201010101" pitchFamily="66" charset="0"/>
            </a:endParaRPr>
          </a:p>
        </p:txBody>
      </p:sp>
      <p:sp>
        <p:nvSpPr>
          <p:cNvPr id="72" name="Rectangle 2"/>
          <p:cNvSpPr/>
          <p:nvPr/>
        </p:nvSpPr>
        <p:spPr>
          <a:xfrm>
            <a:off x="251520" y="1268760"/>
            <a:ext cx="9036496" cy="424586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1.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Соответствие </a:t>
            </a:r>
            <a:r>
              <a:rPr lang="ru-RU" sz="28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глобальным трендам «зеленой» химии и устойчивого развития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.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2.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Потребность </a:t>
            </a:r>
            <a:r>
              <a:rPr lang="ru-RU" sz="28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в </a:t>
            </a:r>
            <a:r>
              <a:rPr lang="ru-RU" sz="2800" b="0" i="1" u="none" strike="noStrike" dirty="0" err="1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импортозамещении</a:t>
            </a:r>
            <a:r>
              <a:rPr lang="ru-RU" sz="28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 и развитии отечественной сырьевой базы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.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3.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Расширение </a:t>
            </a:r>
            <a:r>
              <a:rPr lang="ru-RU" sz="28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функциональности и модификация свойств ЛКМ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.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4.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Потенциал </a:t>
            </a:r>
            <a:r>
              <a:rPr lang="ru-RU" sz="28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для создания материалов специального назначения: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-а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нтимикробных </a:t>
            </a:r>
            <a:r>
              <a:rPr lang="ru-RU" sz="28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покрытий 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-б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ыстросохнущих </a:t>
            </a:r>
            <a:r>
              <a:rPr lang="ru-RU" sz="28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композиций.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-</a:t>
            </a:r>
            <a:r>
              <a:rPr lang="ru-RU" sz="2800" i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э</a:t>
            </a:r>
            <a:r>
              <a:rPr lang="ru-RU" sz="2800" b="0" i="1" u="none" strike="noStrike" dirty="0" err="1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кологичных</a:t>
            </a:r>
            <a:r>
              <a:rPr lang="ru-RU" sz="2800" b="0" i="1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 </a:t>
            </a:r>
            <a:r>
              <a:rPr lang="ru-RU" sz="28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грунтовок и </a:t>
            </a:r>
            <a:r>
              <a:rPr lang="ru-RU" sz="2800" b="0" i="1" u="none" strike="noStrike" dirty="0" err="1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праймеров</a:t>
            </a:r>
            <a:r>
              <a:rPr lang="ru-RU" sz="2800" b="0" i="1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 с высокой адгезией.</a:t>
            </a:r>
            <a:endParaRPr lang="ru-RU" sz="28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100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 dirty="0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3"/>
          <p:cNvSpPr/>
          <p:nvPr/>
        </p:nvSpPr>
        <p:spPr>
          <a:xfrm>
            <a:off x="3351960" y="333360"/>
            <a:ext cx="2464434" cy="56105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t">
            <a:spAutoFit/>
          </a:bodyPr>
          <a:lstStyle/>
          <a:p>
            <a:pPr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u="none" strike="noStrike" dirty="0">
                <a:solidFill>
                  <a:srgbClr val="7030A0"/>
                </a:solidFill>
                <a:effectLst/>
                <a:uFillTx/>
                <a:latin typeface="Monotype Corsiva" panose="03010101010201010101" pitchFamily="66" charset="0"/>
              </a:rPr>
              <a:t>Актуальность</a:t>
            </a:r>
          </a:p>
        </p:txBody>
      </p:sp>
      <p:pic>
        <p:nvPicPr>
          <p:cNvPr id="450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193704"/>
            <a:ext cx="5547406" cy="2664296"/>
          </a:xfrm>
          <a:prstGeom prst="rect">
            <a:avLst/>
          </a:prstGeom>
          <a:noFill/>
        </p:spPr>
      </p:pic>
      <p:pic>
        <p:nvPicPr>
          <p:cNvPr id="45060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196752"/>
            <a:ext cx="4010572" cy="2376264"/>
          </a:xfrm>
          <a:prstGeom prst="rect">
            <a:avLst/>
          </a:prstGeom>
          <a:noFill/>
        </p:spPr>
      </p:pic>
      <p:pic>
        <p:nvPicPr>
          <p:cNvPr id="45062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916832"/>
            <a:ext cx="3888431" cy="21872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60648"/>
            <a:ext cx="5472608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>
                <a:solidFill>
                  <a:srgbClr val="7030A0"/>
                </a:solidFill>
                <a:latin typeface="Monotype Corsiva" panose="03010101010201010101" pitchFamily="66" charset="0"/>
              </a:rPr>
              <a:t>Термины и сокращения</a:t>
            </a:r>
            <a:endParaRPr lang="ru-RU" sz="36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340768"/>
            <a:ext cx="7560840" cy="450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u="sng" dirty="0">
                <a:solidFill>
                  <a:srgbClr val="002060"/>
                </a:solidFill>
                <a:latin typeface="Monotype Corsiva" panose="03010101010201010101" pitchFamily="66" charset="0"/>
              </a:rPr>
              <a:t>ЛКМ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(лакокрасочные материалы)-смеси, используемые для покрытия поверхностей с целью защиты, декорации и улучшения эксплуатационных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свойств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;</a:t>
            </a:r>
          </a:p>
          <a:p>
            <a:pPr lvl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u="sng" dirty="0">
                <a:solidFill>
                  <a:srgbClr val="002060"/>
                </a:solidFill>
                <a:latin typeface="Monotype Corsiva" panose="03010101010201010101" pitchFamily="66" charset="0"/>
              </a:rPr>
              <a:t>ПФ-060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(пентафталиевый-060)-тип синтетической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смолы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;</a:t>
            </a:r>
          </a:p>
          <a:p>
            <a:pPr lvl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u="sng" dirty="0">
                <a:solidFill>
                  <a:srgbClr val="002060"/>
                </a:solidFill>
                <a:latin typeface="Monotype Corsiva" panose="03010101010201010101" pitchFamily="66" charset="0"/>
              </a:rPr>
              <a:t>ГЭК(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глицериновый эфир канифоли)-важный компонент в производстве ЛКМ, используется в качестве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добавки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;</a:t>
            </a:r>
          </a:p>
          <a:p>
            <a:pPr lvl="0"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u="sng" dirty="0">
                <a:solidFill>
                  <a:srgbClr val="002060"/>
                </a:solidFill>
                <a:latin typeface="Monotype Corsiva" panose="03010101010201010101" pitchFamily="66" charset="0"/>
              </a:rPr>
              <a:t>НФ-1(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 нафтенат свинцово-марганцевый)-сиккатив, ускоряющий высыхание лакокрасочных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материалов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556792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Экспериментальная часть</a:t>
            </a:r>
            <a:endParaRPr lang="ru-RU" sz="40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96752"/>
            <a:ext cx="84969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1.Подготовить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4 образца ПФ-060: без </a:t>
            </a:r>
            <a:r>
              <a:rPr lang="ru-RU" sz="28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ГЭКа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, с 5% </a:t>
            </a:r>
            <a:r>
              <a:rPr lang="ru-RU" sz="28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ГЭКа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, 10% </a:t>
            </a:r>
            <a:r>
              <a:rPr lang="ru-RU" sz="28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ГЭКа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 и 15% </a:t>
            </a:r>
            <a:r>
              <a:rPr lang="ru-RU" sz="2800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ГЭКа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2.Провести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анализ 5 основных свойств каждого лака: цветность по йодометрической шкале, условную вязкость, массовую долю нелетучих веществ, время высыхания и твердость пленки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3.Проверить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блеск и время высыхания лака в </a:t>
            </a:r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эмали</a:t>
            </a:r>
            <a:endParaRPr lang="ru-RU" sz="2800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4.Подвести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итог и сделать вывод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47664" y="404664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План работы</a:t>
            </a:r>
            <a:endParaRPr lang="ru-RU" sz="2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EEEEE"/>
            </a:gs>
            <a:gs pos="100000">
              <a:srgbClr val="729FCF"/>
            </a:gs>
          </a:gsLst>
          <a:lin ang="14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2"/>
          <p:cNvSpPr/>
          <p:nvPr/>
        </p:nvSpPr>
        <p:spPr>
          <a:xfrm>
            <a:off x="323528" y="1124744"/>
            <a:ext cx="8424935" cy="370101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 anchor="t">
            <a:spAutoFit/>
          </a:bodyPr>
          <a:lstStyle/>
          <a:p>
            <a:pPr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1.Взяли </a:t>
            </a:r>
            <a:r>
              <a:rPr lang="ru-RU" sz="36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4 чистых </a:t>
            </a:r>
            <a:r>
              <a:rPr lang="ru-RU" sz="36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склянки</a:t>
            </a:r>
            <a:r>
              <a:rPr lang="ru-RU" sz="36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 </a:t>
            </a:r>
            <a:r>
              <a:rPr lang="ru-RU" sz="36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и </a:t>
            </a:r>
            <a:r>
              <a:rPr lang="ru-RU" sz="36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подписали </a:t>
            </a:r>
            <a:r>
              <a:rPr lang="ru-RU" sz="36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их </a:t>
            </a:r>
            <a:r>
              <a:rPr lang="ru-RU" sz="36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соответственно добавленному </a:t>
            </a:r>
            <a:r>
              <a:rPr lang="ru-RU" sz="36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количеству </a:t>
            </a:r>
            <a:r>
              <a:rPr lang="ru-RU" sz="3600" b="0" u="none" strike="noStrike" dirty="0" err="1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ГЭКа</a:t>
            </a:r>
            <a:r>
              <a:rPr lang="ru-RU" sz="36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.</a:t>
            </a:r>
            <a:endParaRPr lang="ru-RU" sz="36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2.Добавили </a:t>
            </a:r>
            <a:r>
              <a:rPr lang="ru-RU" sz="36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ГЭК в подписанные </a:t>
            </a:r>
            <a:r>
              <a:rPr lang="ru-RU" sz="36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склянки:0г</a:t>
            </a:r>
            <a:r>
              <a:rPr lang="ru-RU" sz="36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, 10г, 20г и 30г</a:t>
            </a:r>
            <a:r>
              <a:rPr lang="ru-RU" sz="36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.</a:t>
            </a:r>
            <a:endParaRPr lang="ru-RU" sz="3600" b="0" u="none" strike="noStrike" dirty="0">
              <a:solidFill>
                <a:srgbClr val="002060"/>
              </a:solidFill>
              <a:effectLst/>
              <a:uFillTx/>
              <a:latin typeface="Monotype Corsiva" panose="03010101010201010101" pitchFamily="66" charset="0"/>
            </a:endParaRPr>
          </a:p>
          <a:p>
            <a:pPr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0" u="none" strike="noStrike" dirty="0" smtClean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3.Перемешали </a:t>
            </a:r>
            <a:r>
              <a:rPr lang="ru-RU" sz="3600" b="0" u="none" strike="noStrike" dirty="0">
                <a:solidFill>
                  <a:srgbClr val="002060"/>
                </a:solidFill>
                <a:effectLst/>
                <a:uFillTx/>
                <a:latin typeface="Monotype Corsiva" panose="03010101010201010101" pitchFamily="66" charset="0"/>
              </a:rPr>
              <a:t>до образования однородной смеси</a:t>
            </a:r>
          </a:p>
          <a:p>
            <a:pPr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i="1" u="none" strike="noStrike" dirty="0">
              <a:solidFill>
                <a:srgbClr val="000000"/>
              </a:solidFill>
              <a:effectLst/>
              <a:uFillTx/>
              <a:latin typeface="XO Oriel"/>
            </a:endParaRPr>
          </a:p>
          <a:p>
            <a:pPr>
              <a:lnSpc>
                <a:spcPct val="93000"/>
              </a:lnSpc>
              <a:spcBef>
                <a:spcPts val="11"/>
              </a:spcBef>
              <a:spcAft>
                <a:spcPts val="11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800" b="0" u="none" strike="noStrike" dirty="0">
              <a:solidFill>
                <a:srgbClr val="000000"/>
              </a:solidFill>
              <a:effectLst/>
              <a:uFillTx/>
              <a:latin typeface="XO Orie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7624" y="260648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Подготовка образцов </a:t>
            </a:r>
            <a:r>
              <a:rPr lang="ru-RU" sz="3600" dirty="0">
                <a:solidFill>
                  <a:srgbClr val="7030A0"/>
                </a:solidFill>
                <a:latin typeface="Monotype Corsiva" panose="03010101010201010101" pitchFamily="66" charset="0"/>
              </a:rPr>
              <a:t>ПФ-060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1383</TotalTime>
  <Words>946</Words>
  <Application>Microsoft Office PowerPoint</Application>
  <PresentationFormat>Экран (4:3)</PresentationFormat>
  <Paragraphs>243</Paragraphs>
  <Slides>39</Slides>
  <Notes>39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39</vt:i4>
      </vt:variant>
    </vt:vector>
  </HeadingPairs>
  <TitlesOfParts>
    <vt:vector size="56" baseType="lpstr">
      <vt:lpstr>Arial</vt:lpstr>
      <vt:lpstr>Calibri</vt:lpstr>
      <vt:lpstr>DejaVu Sans</vt:lpstr>
      <vt:lpstr>Monotype Corsiva</vt:lpstr>
      <vt:lpstr>Times New Roman</vt:lpstr>
      <vt:lpstr>XO Oriel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Мария Чернякова</dc:creator>
  <cp:lastModifiedBy>user</cp:lastModifiedBy>
  <cp:revision>126</cp:revision>
  <dcterms:modified xsi:type="dcterms:W3CDTF">2026-03-15T18:23:06Z</dcterms:modified>
</cp:coreProperties>
</file>

<file path=docProps/core1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Мария Чернякова</dc:creator>
  <dc:description/>
  <dc:language>en-US</dc:language>
  <cp:lastModifiedBy/>
  <dcterms:modified xsi:type="dcterms:W3CDTF">2025-11-29T10:50:58Z</dcterms:modified>
  <cp:revision>13</cp:revision>
  <dc:subject/>
  <dc:title>Слайд 1</dc:title>
</cp:coreProperties>
</file>