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78" r:id="rId3"/>
    <p:sldId id="279" r:id="rId4"/>
    <p:sldId id="280" r:id="rId5"/>
    <p:sldId id="293" r:id="rId6"/>
    <p:sldId id="281" r:id="rId7"/>
    <p:sldId id="282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83" r:id="rId22"/>
    <p:sldId id="271" r:id="rId23"/>
    <p:sldId id="284" r:id="rId24"/>
    <p:sldId id="285" r:id="rId25"/>
    <p:sldId id="286" r:id="rId26"/>
    <p:sldId id="287" r:id="rId27"/>
    <p:sldId id="288" r:id="rId28"/>
    <p:sldId id="289" r:id="rId29"/>
    <p:sldId id="290" r:id="rId30"/>
    <p:sldId id="291" r:id="rId31"/>
    <p:sldId id="292" r:id="rId32"/>
    <p:sldId id="270" r:id="rId33"/>
    <p:sldId id="272" r:id="rId34"/>
    <p:sldId id="273" r:id="rId35"/>
    <p:sldId id="274" r:id="rId36"/>
    <p:sldId id="275" r:id="rId37"/>
    <p:sldId id="276" r:id="rId38"/>
    <p:sldId id="277" r:id="rId3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141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B50D15-6863-4646-BC3E-F9D8A82F3995}" type="datetimeFigureOut">
              <a:rPr lang="ru-RU" smtClean="0"/>
              <a:pPr/>
              <a:t>09.03.2023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43A812E-C426-41E4-BF04-7D94D48C021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B50D15-6863-4646-BC3E-F9D8A82F3995}" type="datetimeFigureOut">
              <a:rPr lang="ru-RU" smtClean="0"/>
              <a:pPr/>
              <a:t>09.03.2023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3A812E-C426-41E4-BF04-7D94D48C02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B50D15-6863-4646-BC3E-F9D8A82F3995}" type="datetimeFigureOut">
              <a:rPr lang="ru-RU" smtClean="0"/>
              <a:pPr/>
              <a:t>09.03.2023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3A812E-C426-41E4-BF04-7D94D48C02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FBB50D15-6863-4646-BC3E-F9D8A82F3995}" type="datetimeFigureOut">
              <a:rPr lang="ru-RU" smtClean="0"/>
              <a:pPr/>
              <a:t>09.03.2023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043A812E-C426-41E4-BF04-7D94D48C021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B50D15-6863-4646-BC3E-F9D8A82F3995}" type="datetimeFigureOut">
              <a:rPr lang="ru-RU" smtClean="0"/>
              <a:pPr/>
              <a:t>09.03.2023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3A812E-C426-41E4-BF04-7D94D48C021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B50D15-6863-4646-BC3E-F9D8A82F3995}" type="datetimeFigureOut">
              <a:rPr lang="ru-RU" smtClean="0"/>
              <a:pPr/>
              <a:t>09.03.2023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3A812E-C426-41E4-BF04-7D94D48C021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3A812E-C426-41E4-BF04-7D94D48C021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B50D15-6863-4646-BC3E-F9D8A82F3995}" type="datetimeFigureOut">
              <a:rPr lang="ru-RU" smtClean="0"/>
              <a:pPr/>
              <a:t>09.03.2023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B50D15-6863-4646-BC3E-F9D8A82F3995}" type="datetimeFigureOut">
              <a:rPr lang="ru-RU" smtClean="0"/>
              <a:pPr/>
              <a:t>09.03.2023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3A812E-C426-41E4-BF04-7D94D48C021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B50D15-6863-4646-BC3E-F9D8A82F3995}" type="datetimeFigureOut">
              <a:rPr lang="ru-RU" smtClean="0"/>
              <a:pPr/>
              <a:t>09.03.2023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3A812E-C426-41E4-BF04-7D94D48C02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FBB50D15-6863-4646-BC3E-F9D8A82F3995}" type="datetimeFigureOut">
              <a:rPr lang="ru-RU" smtClean="0"/>
              <a:pPr/>
              <a:t>09.03.2023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043A812E-C426-41E4-BF04-7D94D48C021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B50D15-6863-4646-BC3E-F9D8A82F3995}" type="datetimeFigureOut">
              <a:rPr lang="ru-RU" smtClean="0"/>
              <a:pPr/>
              <a:t>09.03.2023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43A812E-C426-41E4-BF04-7D94D48C021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FBB50D15-6863-4646-BC3E-F9D8A82F3995}" type="datetimeFigureOut">
              <a:rPr lang="ru-RU" smtClean="0"/>
              <a:pPr/>
              <a:t>09.03.2023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043A812E-C426-41E4-BF04-7D94D48C021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krasotaimedicina.ru/diseases/psychiatric/consciousness-disorder" TargetMode="Externa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microsoft.com/office/2007/relationships/media" Target="../media/media3.mp3"/><Relationship Id="rId7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audio" Target="../media/media4.mp3"/><Relationship Id="rId5" Type="http://schemas.microsoft.com/office/2007/relationships/media" Target="../media/media4.mp3"/><Relationship Id="rId4" Type="http://schemas.openxmlformats.org/officeDocument/2006/relationships/audio" Target="../media/media3.mp3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sz="4800" dirty="0" err="1" smtClean="0"/>
              <a:t>Квиз</a:t>
            </a:r>
            <a:r>
              <a:rPr lang="ru-RU" sz="4800" dirty="0" smtClean="0"/>
              <a:t> игра.</a:t>
            </a:r>
            <a:endParaRPr lang="ru-RU" sz="4800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ДЕМОНЫ МОЛОДОСТИ: </a:t>
            </a:r>
            <a:r>
              <a:rPr lang="ru-RU" dirty="0">
                <a:effectLst/>
              </a:rPr>
              <a:t>ВЫБЕРИ НЕЗАВИСИМОСТЬ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500034" y="1142984"/>
            <a:ext cx="8229600" cy="5024454"/>
          </a:xfrm>
        </p:spPr>
        <p:txBody>
          <a:bodyPr/>
          <a:lstStyle/>
          <a:p>
            <a:pPr lvl="0" algn="just">
              <a:buNone/>
            </a:pPr>
            <a:r>
              <a:rPr lang="ru-RU" sz="2800" dirty="0" smtClean="0"/>
              <a:t>Неспособность сердца нормально выполнять  свои функции. Острая  его форма проявляется </a:t>
            </a:r>
            <a:r>
              <a:rPr lang="ru-RU" sz="2800" dirty="0" err="1" smtClean="0"/>
              <a:t>жизнеугрожающими</a:t>
            </a:r>
            <a:r>
              <a:rPr lang="ru-RU" sz="2800" dirty="0" smtClean="0"/>
              <a:t> состояниями и является одной из самых распространённых причин смерти.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 algn="ctr">
              <a:buNone/>
            </a:pPr>
            <a:r>
              <a:rPr lang="ru-RU" sz="5400" dirty="0" smtClean="0"/>
              <a:t>с.р..ч… .е…т…..о…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19146"/>
          </a:xfrm>
        </p:spPr>
        <p:txBody>
          <a:bodyPr/>
          <a:lstStyle/>
          <a:p>
            <a:r>
              <a:rPr lang="ru-RU" dirty="0" smtClean="0"/>
              <a:t>Вопрос 2.</a:t>
            </a:r>
            <a:endParaRPr lang="ru-RU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071546"/>
            <a:ext cx="8229600" cy="5024454"/>
          </a:xfrm>
        </p:spPr>
        <p:txBody>
          <a:bodyPr>
            <a:normAutofit/>
          </a:bodyPr>
          <a:lstStyle/>
          <a:p>
            <a:pPr lvl="0" algn="just">
              <a:buNone/>
            </a:pPr>
            <a:r>
              <a:rPr lang="ru-RU" sz="3600" dirty="0" smtClean="0"/>
              <a:t>Резко выраженный недостаток воздуха, крайнее проявление одышки, сопровождающееся чувством страха смерти.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 algn="ctr">
              <a:buNone/>
            </a:pPr>
            <a:r>
              <a:rPr lang="ru-RU" sz="6000" dirty="0" smtClean="0"/>
              <a:t>У.у..е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847708"/>
          </a:xfrm>
        </p:spPr>
        <p:txBody>
          <a:bodyPr/>
          <a:lstStyle/>
          <a:p>
            <a:r>
              <a:rPr lang="ru-RU" dirty="0" smtClean="0"/>
              <a:t>Вопрос 3.</a:t>
            </a:r>
            <a:endParaRPr lang="ru-RU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071546"/>
            <a:ext cx="8229600" cy="5024454"/>
          </a:xfrm>
        </p:spPr>
        <p:txBody>
          <a:bodyPr/>
          <a:lstStyle/>
          <a:p>
            <a:pPr lvl="0">
              <a:buNone/>
            </a:pPr>
            <a:r>
              <a:rPr lang="ru-RU" sz="3200" dirty="0" smtClean="0"/>
              <a:t>Рефлекторное извержение содержимого желудка (иногда и двенадцатиперстной кишки) через рот – один из важнейших защитных механизмов организма, предохраняющих от токсичных веществ.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 algn="ctr">
              <a:buNone/>
            </a:pPr>
            <a:r>
              <a:rPr lang="ru-RU" sz="6600" dirty="0" smtClean="0"/>
              <a:t>.в.т.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776270"/>
          </a:xfrm>
        </p:spPr>
        <p:txBody>
          <a:bodyPr/>
          <a:lstStyle/>
          <a:p>
            <a:r>
              <a:rPr lang="ru-RU" dirty="0" smtClean="0"/>
              <a:t>Вопрос 4.</a:t>
            </a:r>
            <a:endParaRPr lang="ru-RU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071546"/>
            <a:ext cx="8229600" cy="5024454"/>
          </a:xfrm>
        </p:spPr>
        <p:txBody>
          <a:bodyPr>
            <a:normAutofit lnSpcReduction="10000"/>
          </a:bodyPr>
          <a:lstStyle/>
          <a:p>
            <a:pPr lvl="0" algn="just">
              <a:buNone/>
            </a:pPr>
            <a:r>
              <a:rPr lang="ru-RU" sz="3200" dirty="0" smtClean="0"/>
              <a:t>Полная утрата движений в одной или нескольких частях тела, потеря мышцей или группой мышц мышечной силы, неспособность к выполнению движений. В некоторых случаях термин используется для описания нарушений сократительной способности мышц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 algn="ctr">
              <a:buNone/>
            </a:pPr>
            <a:r>
              <a:rPr lang="ru-RU" sz="5400" dirty="0" smtClean="0"/>
              <a:t>.</a:t>
            </a:r>
            <a:r>
              <a:rPr lang="ru-RU" sz="5400" dirty="0" err="1" smtClean="0"/>
              <a:t>а.а</a:t>
            </a:r>
            <a:r>
              <a:rPr lang="ru-RU" sz="5400" dirty="0" smtClean="0"/>
              <a:t>..ч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847708"/>
          </a:xfrm>
        </p:spPr>
        <p:txBody>
          <a:bodyPr/>
          <a:lstStyle/>
          <a:p>
            <a:r>
              <a:rPr lang="ru-RU" dirty="0" smtClean="0"/>
              <a:t>Вопрос 5.</a:t>
            </a:r>
            <a:endParaRPr lang="ru-RU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000108"/>
            <a:ext cx="8229600" cy="5095892"/>
          </a:xfrm>
        </p:spPr>
        <p:txBody>
          <a:bodyPr>
            <a:normAutofit lnSpcReduction="10000"/>
          </a:bodyPr>
          <a:lstStyle/>
          <a:p>
            <a:pPr lvl="0">
              <a:buNone/>
            </a:pPr>
            <a:r>
              <a:rPr lang="ru-RU" sz="3200" dirty="0" smtClean="0"/>
              <a:t>Заболевание печени, связанное с диффузным патологическим процессом, при котором нормальные клетки печени повреждаются, а затем замещаются рубцовой тканью, образуя избыточный фиброз и структурно-анатомические регенераторные узлы.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 algn="ctr">
              <a:buNone/>
            </a:pPr>
            <a:r>
              <a:rPr lang="ru-RU" sz="6000" dirty="0" smtClean="0"/>
              <a:t>..</a:t>
            </a:r>
            <a:r>
              <a:rPr lang="ru-RU" sz="6000" dirty="0" err="1" smtClean="0"/>
              <a:t>рр</a:t>
            </a:r>
            <a:r>
              <a:rPr lang="ru-RU" sz="6000" dirty="0" smtClean="0"/>
              <a:t>.. .е.е..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847708"/>
          </a:xfrm>
        </p:spPr>
        <p:txBody>
          <a:bodyPr/>
          <a:lstStyle/>
          <a:p>
            <a:r>
              <a:rPr lang="ru-RU" dirty="0" smtClean="0"/>
              <a:t>Вопрос 6.</a:t>
            </a:r>
            <a:endParaRPr lang="ru-RU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142984"/>
            <a:ext cx="8229600" cy="4953016"/>
          </a:xfrm>
        </p:spPr>
        <p:txBody>
          <a:bodyPr/>
          <a:lstStyle/>
          <a:p>
            <a:pPr lvl="0" algn="just">
              <a:buNone/>
            </a:pPr>
            <a:r>
              <a:rPr lang="ru-RU" sz="3200" dirty="0" smtClean="0"/>
              <a:t>Один из видов </a:t>
            </a:r>
            <a:r>
              <a:rPr lang="ru-RU" sz="3200" dirty="0" smtClean="0">
                <a:solidFill>
                  <a:schemeClr val="bg1"/>
                </a:solidFill>
                <a:hlinkClick r:id="rId2"/>
              </a:rPr>
              <a:t>нарушения сознания</a:t>
            </a:r>
            <a:r>
              <a:rPr lang="ru-RU" sz="3200" dirty="0" smtClean="0"/>
              <a:t>, при котором у больного полностью отсутствует контакт с окружающим миром и психическая деятельность.</a:t>
            </a:r>
            <a:r>
              <a:rPr lang="ru-RU" dirty="0" smtClean="0"/>
              <a:t> 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 algn="ctr">
              <a:buNone/>
            </a:pPr>
            <a:r>
              <a:rPr lang="ru-RU" sz="6000" dirty="0" smtClean="0"/>
              <a:t>.о.а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19146"/>
          </a:xfrm>
        </p:spPr>
        <p:txBody>
          <a:bodyPr/>
          <a:lstStyle/>
          <a:p>
            <a:r>
              <a:rPr lang="ru-RU" dirty="0" smtClean="0"/>
              <a:t>Вопрос 7.</a:t>
            </a:r>
            <a:endParaRPr lang="ru-RU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071546"/>
            <a:ext cx="8229600" cy="5024454"/>
          </a:xfrm>
        </p:spPr>
        <p:txBody>
          <a:bodyPr>
            <a:normAutofit fontScale="92500" lnSpcReduction="10000"/>
          </a:bodyPr>
          <a:lstStyle/>
          <a:p>
            <a:pPr lvl="0" algn="just">
              <a:buNone/>
            </a:pPr>
            <a:r>
              <a:rPr lang="ru-RU" sz="3200" dirty="0" smtClean="0"/>
              <a:t>Патология, которая возникает вследствие нарушения обмена веществ с последующим повреждением структур клеток. Вследствие разрушительного процесса клеточные ткани теряют важные компоненты или накапливают другие, нехарактерные для них вещества.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 algn="ctr">
              <a:buNone/>
            </a:pPr>
            <a:r>
              <a:rPr lang="ru-RU" sz="6000" dirty="0" smtClean="0"/>
              <a:t>.и….ф..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847708"/>
          </a:xfrm>
        </p:spPr>
        <p:txBody>
          <a:bodyPr/>
          <a:lstStyle/>
          <a:p>
            <a:r>
              <a:rPr lang="ru-RU" dirty="0" smtClean="0"/>
              <a:t>Вопрос 8.</a:t>
            </a:r>
            <a:endParaRPr lang="ru-RU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071546"/>
            <a:ext cx="8229600" cy="5024454"/>
          </a:xfrm>
        </p:spPr>
        <p:txBody>
          <a:bodyPr>
            <a:normAutofit/>
          </a:bodyPr>
          <a:lstStyle/>
          <a:p>
            <a:pPr lvl="0" algn="just">
              <a:buNone/>
            </a:pPr>
            <a:r>
              <a:rPr lang="ru-RU" sz="3200" dirty="0" smtClean="0"/>
              <a:t>Добровольное самоуничтожение. Осуществляется в связи с определенными моральными, социальными, религиозными и философскими установками</a:t>
            </a:r>
            <a:r>
              <a:rPr lang="ru-RU" sz="3200" smtClean="0"/>
              <a:t>. </a:t>
            </a: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 algn="ctr">
              <a:buNone/>
            </a:pPr>
            <a:r>
              <a:rPr lang="ru-RU" sz="7100" dirty="0" smtClean="0"/>
              <a:t>.</a:t>
            </a:r>
            <a:r>
              <a:rPr lang="ru-RU" sz="7100" dirty="0" err="1" smtClean="0"/>
              <a:t>у.ц</a:t>
            </a:r>
            <a:r>
              <a:rPr lang="ru-RU" sz="7100" dirty="0" smtClean="0"/>
              <a:t>..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847708"/>
          </a:xfrm>
        </p:spPr>
        <p:txBody>
          <a:bodyPr/>
          <a:lstStyle/>
          <a:p>
            <a:r>
              <a:rPr lang="ru-RU" dirty="0" smtClean="0"/>
              <a:t>Вопрос 9.</a:t>
            </a:r>
            <a:endParaRPr lang="ru-RU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000108"/>
            <a:ext cx="8229600" cy="5095892"/>
          </a:xfrm>
        </p:spPr>
        <p:txBody>
          <a:bodyPr/>
          <a:lstStyle/>
          <a:p>
            <a:pPr lvl="0" algn="just">
              <a:buNone/>
            </a:pPr>
            <a:r>
              <a:rPr lang="ru-RU" sz="3200" dirty="0" smtClean="0"/>
              <a:t>Финальная стадия ВИЧ-инфекции, когда из-за ослабленной иммунной системы человек становится беззащитным перед любыми инфекциями и некоторыми видами рака.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 algn="ctr">
              <a:buNone/>
            </a:pPr>
            <a:r>
              <a:rPr lang="ru-RU" sz="6000" dirty="0" smtClean="0"/>
              <a:t>..И.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776270"/>
          </a:xfrm>
        </p:spPr>
        <p:txBody>
          <a:bodyPr/>
          <a:lstStyle/>
          <a:p>
            <a:r>
              <a:rPr lang="ru-RU" dirty="0" smtClean="0"/>
              <a:t>Вопрос 10.</a:t>
            </a:r>
            <a:endParaRPr lang="ru-RU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endParaRPr lang="ru-RU" sz="3600" b="1" dirty="0" smtClean="0"/>
          </a:p>
          <a:p>
            <a:pPr algn="ctr">
              <a:buNone/>
            </a:pPr>
            <a:r>
              <a:rPr lang="ru-RU" sz="3600" dirty="0" smtClean="0"/>
              <a:t>В этом раунде вы можете почувствовать себя психологом. Погрузитесь в психологические последствия употребления наркотиков.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Раунд 3.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i="1" dirty="0" smtClean="0"/>
              <a:t>В первом раунде участники попробуют себя в роли сотрудников полиции.</a:t>
            </a:r>
          </a:p>
          <a:p>
            <a:pPr algn="ctr"/>
            <a:endParaRPr lang="ru-RU" i="1" dirty="0" smtClean="0"/>
          </a:p>
          <a:p>
            <a:pPr algn="just"/>
            <a:r>
              <a:rPr lang="ru-RU" dirty="0" smtClean="0"/>
              <a:t>Вам будут даны три ситуации из реальной жизни. Необходимо правильно ответить на поставленные вопросы.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Раунд 1.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just"/>
            <a:r>
              <a:rPr lang="ru-RU" sz="2800" dirty="0" smtClean="0"/>
              <a:t>Вам необходимо понять по картинкам какие психологические факторы могут привести к употреблению наркотиков и перечислить их.</a:t>
            </a:r>
            <a:endParaRPr lang="ru-RU" sz="2800" dirty="0"/>
          </a:p>
        </p:txBody>
      </p:sp>
      <p:pic>
        <p:nvPicPr>
          <p:cNvPr id="1026" name="Picture 2" descr="C:\Users\Ксения\Downloads\Точечный рисунок.bm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1571612"/>
            <a:ext cx="8215370" cy="450059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285728"/>
            <a:ext cx="8229600" cy="5810272"/>
          </a:xfrm>
        </p:spPr>
        <p:txBody>
          <a:bodyPr>
            <a:normAutofit/>
          </a:bodyPr>
          <a:lstStyle/>
          <a:p>
            <a:pPr algn="ctr"/>
            <a:r>
              <a:rPr lang="ru-RU" sz="4000" dirty="0" smtClean="0"/>
              <a:t>Угадайте исполнителя</a:t>
            </a:r>
            <a:endParaRPr lang="ru-RU" sz="4000" dirty="0"/>
          </a:p>
        </p:txBody>
      </p:sp>
      <p:sp>
        <p:nvSpPr>
          <p:cNvPr id="4" name="TextBox 3"/>
          <p:cNvSpPr txBox="1"/>
          <p:nvPr/>
        </p:nvSpPr>
        <p:spPr>
          <a:xfrm>
            <a:off x="1785918" y="1785926"/>
            <a:ext cx="4071966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Песня 1.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Песня 2.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Песня 3.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285984" y="4786322"/>
            <a:ext cx="4572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/>
              <a:t>Что объединяет всех этих исполнителей</a:t>
            </a:r>
            <a:r>
              <a:rPr lang="ru-RU" dirty="0" smtClean="0"/>
              <a:t>?</a:t>
            </a:r>
            <a:endParaRPr lang="ru-RU" dirty="0"/>
          </a:p>
        </p:txBody>
      </p:sp>
      <p:pic>
        <p:nvPicPr>
          <p:cNvPr id="3" name="1 песня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3973503" y="1642407"/>
            <a:ext cx="609600" cy="609600"/>
          </a:xfrm>
          <a:prstGeom prst="rect">
            <a:avLst/>
          </a:prstGeom>
        </p:spPr>
      </p:pic>
      <p:pic>
        <p:nvPicPr>
          <p:cNvPr id="6" name="2 песня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3984800" y="2809582"/>
            <a:ext cx="609600" cy="609600"/>
          </a:xfrm>
          <a:prstGeom prst="rect">
            <a:avLst/>
          </a:prstGeom>
        </p:spPr>
      </p:pic>
      <p:pic>
        <p:nvPicPr>
          <p:cNvPr id="10" name="3 песня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3973503" y="3896679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4527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46628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" dur="12303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 vol="80000">
                <p:cTn id="2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 algn="just">
              <a:buNone/>
            </a:pPr>
            <a:r>
              <a:rPr lang="ru-RU" sz="3200" dirty="0" smtClean="0"/>
              <a:t> В четвертом раунде вам предлагается почувствовать себя медицинским работником и погрузиться в медицинские последствия употребления наркотиков.  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Раунд 4.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2564904"/>
            <a:ext cx="8229600" cy="12192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Угадайте, утверждение является правдой или ложью?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599328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67544" y="476672"/>
            <a:ext cx="8229600" cy="6048672"/>
          </a:xfrm>
        </p:spPr>
        <p:txBody>
          <a:bodyPr>
            <a:normAutofit/>
          </a:bodyPr>
          <a:lstStyle/>
          <a:p>
            <a:pPr algn="ctr"/>
            <a:r>
              <a:rPr lang="ru-RU" sz="4800" b="1" dirty="0" smtClean="0"/>
              <a:t>1. Кокаин </a:t>
            </a:r>
            <a:r>
              <a:rPr lang="ru-RU" sz="4800" b="1" dirty="0"/>
              <a:t>убивает в три раза больше людей, чем другие незаконные </a:t>
            </a:r>
            <a:r>
              <a:rPr lang="ru-RU" sz="4800" b="1" dirty="0" smtClean="0"/>
              <a:t>наркотики</a:t>
            </a:r>
          </a:p>
          <a:p>
            <a:pPr algn="ctr"/>
            <a:endParaRPr lang="ru-RU" sz="4800" b="1" dirty="0" smtClean="0"/>
          </a:p>
          <a:p>
            <a:pPr algn="ctr"/>
            <a:r>
              <a:rPr lang="ru-RU" sz="4800" b="1" dirty="0" smtClean="0"/>
              <a:t>ПРАВДА ИЛИ ЛОЖЬ?</a:t>
            </a:r>
          </a:p>
          <a:p>
            <a:pPr algn="ctr"/>
            <a:endParaRPr lang="ru-RU" sz="4800" b="1" dirty="0"/>
          </a:p>
        </p:txBody>
      </p:sp>
    </p:spTree>
    <p:extLst>
      <p:ext uri="{BB962C8B-B14F-4D97-AF65-F5344CB8AC3E}">
        <p14:creationId xmlns:p14="http://schemas.microsoft.com/office/powerpoint/2010/main" val="2480948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619328"/>
          </a:xfrm>
        </p:spPr>
        <p:txBody>
          <a:bodyPr>
            <a:normAutofit/>
          </a:bodyPr>
          <a:lstStyle/>
          <a:p>
            <a:pPr algn="ctr"/>
            <a:r>
              <a:rPr lang="ru-RU" sz="4800" b="1" dirty="0" smtClean="0"/>
              <a:t>2. Наркотики </a:t>
            </a:r>
            <a:r>
              <a:rPr lang="ru-RU" sz="4800" b="1" dirty="0"/>
              <a:t>бывают «всерьез» и </a:t>
            </a:r>
            <a:r>
              <a:rPr lang="ru-RU" sz="4800" b="1" dirty="0" smtClean="0"/>
              <a:t>«не всерьёз», </a:t>
            </a:r>
            <a:r>
              <a:rPr lang="ru-RU" sz="4800" b="1" dirty="0"/>
              <a:t>от </a:t>
            </a:r>
            <a:r>
              <a:rPr lang="ru-RU" sz="4800" b="1" dirty="0" smtClean="0"/>
              <a:t>них </a:t>
            </a:r>
            <a:r>
              <a:rPr lang="ru-RU" sz="4800" b="1" dirty="0"/>
              <a:t>можно </a:t>
            </a:r>
            <a:r>
              <a:rPr lang="ru-RU" sz="4800" b="1" dirty="0" smtClean="0"/>
              <a:t>отказаться</a:t>
            </a:r>
          </a:p>
          <a:p>
            <a:pPr algn="ctr"/>
            <a:endParaRPr lang="ru-RU" sz="4800" b="1" dirty="0" smtClean="0"/>
          </a:p>
          <a:p>
            <a:pPr algn="ctr"/>
            <a:endParaRPr lang="ru-RU" sz="4800" b="1" dirty="0" smtClean="0"/>
          </a:p>
          <a:p>
            <a:pPr algn="ctr"/>
            <a:r>
              <a:rPr lang="ru-RU" sz="4800" b="1" dirty="0" smtClean="0"/>
              <a:t>ПРАВДА ИЛИ ЛОЖЬ?</a:t>
            </a:r>
          </a:p>
          <a:p>
            <a:pPr algn="ctr"/>
            <a:endParaRPr lang="ru-RU" sz="4800" b="1" dirty="0" smtClean="0"/>
          </a:p>
          <a:p>
            <a:pPr algn="ctr"/>
            <a:endParaRPr lang="ru-RU" sz="4800" b="1" dirty="0"/>
          </a:p>
          <a:p>
            <a:pPr algn="ctr"/>
            <a:endParaRPr lang="ru-RU" sz="4800" b="1" dirty="0" smtClean="0"/>
          </a:p>
        </p:txBody>
      </p:sp>
    </p:spTree>
    <p:extLst>
      <p:ext uri="{BB962C8B-B14F-4D97-AF65-F5344CB8AC3E}">
        <p14:creationId xmlns:p14="http://schemas.microsoft.com/office/powerpoint/2010/main" val="1584964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619328"/>
          </a:xfrm>
        </p:spPr>
        <p:txBody>
          <a:bodyPr>
            <a:normAutofit/>
          </a:bodyPr>
          <a:lstStyle/>
          <a:p>
            <a:pPr algn="ctr"/>
            <a:r>
              <a:rPr lang="ru-RU" sz="4800" b="1" dirty="0" smtClean="0"/>
              <a:t>3. Наркотики </a:t>
            </a:r>
            <a:r>
              <a:rPr lang="ru-RU" sz="4800" b="1" dirty="0"/>
              <a:t>помогают решить жизненные </a:t>
            </a:r>
            <a:r>
              <a:rPr lang="ru-RU" sz="4800" b="1" dirty="0" smtClean="0"/>
              <a:t>проблемы</a:t>
            </a:r>
          </a:p>
          <a:p>
            <a:pPr algn="ctr"/>
            <a:endParaRPr lang="ru-RU" sz="4800" b="1" dirty="0" smtClean="0"/>
          </a:p>
          <a:p>
            <a:pPr algn="ctr"/>
            <a:endParaRPr lang="ru-RU" sz="4800" b="1" dirty="0" smtClean="0"/>
          </a:p>
          <a:p>
            <a:pPr algn="ctr"/>
            <a:r>
              <a:rPr lang="ru-RU" sz="4800" b="1" dirty="0" smtClean="0"/>
              <a:t>ПРАВДА ИЛИ ЛОЖЬ?</a:t>
            </a:r>
          </a:p>
          <a:p>
            <a:pPr algn="ctr"/>
            <a:endParaRPr lang="ru-RU" sz="4800" b="1" dirty="0" smtClean="0"/>
          </a:p>
          <a:p>
            <a:pPr algn="ctr"/>
            <a:endParaRPr lang="ru-RU" sz="4800" b="1" dirty="0"/>
          </a:p>
          <a:p>
            <a:pPr algn="ctr"/>
            <a:endParaRPr lang="ru-RU" sz="4800" b="1" dirty="0" smtClean="0"/>
          </a:p>
        </p:txBody>
      </p:sp>
    </p:spTree>
    <p:extLst>
      <p:ext uri="{BB962C8B-B14F-4D97-AF65-F5344CB8AC3E}">
        <p14:creationId xmlns:p14="http://schemas.microsoft.com/office/powerpoint/2010/main" val="4086850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57200" y="548680"/>
            <a:ext cx="8229600" cy="5547320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/>
              <a:t>4. Дети </a:t>
            </a:r>
            <a:r>
              <a:rPr lang="ru-RU" sz="4000" b="1" dirty="0"/>
              <a:t>в Греции, по сравнению со своими сверстниками из других государств, в меньшей степени зависимы от никотина и других легких </a:t>
            </a:r>
            <a:r>
              <a:rPr lang="ru-RU" sz="4000" b="1" dirty="0" smtClean="0"/>
              <a:t>наркотиков</a:t>
            </a:r>
          </a:p>
          <a:p>
            <a:pPr algn="ctr"/>
            <a:endParaRPr lang="ru-RU" sz="4000" b="1" dirty="0" smtClean="0"/>
          </a:p>
          <a:p>
            <a:pPr algn="ctr"/>
            <a:r>
              <a:rPr lang="ru-RU" sz="4000" b="1" dirty="0" smtClean="0"/>
              <a:t>ПРАВДА ИЛИ ЛОЖЬ?</a:t>
            </a:r>
          </a:p>
          <a:p>
            <a:pPr algn="ctr"/>
            <a:endParaRPr lang="ru-RU" sz="4000" b="1" dirty="0" smtClean="0"/>
          </a:p>
          <a:p>
            <a:pPr algn="ctr"/>
            <a:endParaRPr lang="ru-RU" sz="4000" b="1" dirty="0"/>
          </a:p>
        </p:txBody>
      </p:sp>
    </p:spTree>
    <p:extLst>
      <p:ext uri="{BB962C8B-B14F-4D97-AF65-F5344CB8AC3E}">
        <p14:creationId xmlns:p14="http://schemas.microsoft.com/office/powerpoint/2010/main" val="81193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691336"/>
          </a:xfrm>
        </p:spPr>
        <p:txBody>
          <a:bodyPr>
            <a:normAutofit/>
          </a:bodyPr>
          <a:lstStyle/>
          <a:p>
            <a:pPr algn="ctr"/>
            <a:r>
              <a:rPr lang="ru-RU" sz="4400" b="1" dirty="0" smtClean="0"/>
              <a:t>5. Героин </a:t>
            </a:r>
            <a:r>
              <a:rPr lang="ru-RU" sz="4400" b="1" dirty="0"/>
              <a:t>был придуман как средство от кашля и до 1971 продавался в немецких </a:t>
            </a:r>
            <a:r>
              <a:rPr lang="ru-RU" sz="4400" b="1" dirty="0" smtClean="0"/>
              <a:t>аптеках</a:t>
            </a:r>
          </a:p>
          <a:p>
            <a:pPr algn="ctr"/>
            <a:endParaRPr lang="ru-RU" sz="4400" b="1" dirty="0" smtClean="0"/>
          </a:p>
          <a:p>
            <a:pPr algn="ctr"/>
            <a:r>
              <a:rPr lang="ru-RU" sz="4400" b="1" dirty="0" smtClean="0"/>
              <a:t>ПРАВДА ИЛИ ЛОЖЬ?</a:t>
            </a:r>
          </a:p>
          <a:p>
            <a:pPr algn="ctr"/>
            <a:endParaRPr lang="ru-RU" sz="4400" b="1" dirty="0" smtClean="0"/>
          </a:p>
          <a:p>
            <a:pPr algn="ctr"/>
            <a:endParaRPr lang="ru-RU" sz="4400" b="1" dirty="0"/>
          </a:p>
          <a:p>
            <a:pPr algn="ctr"/>
            <a:endParaRPr lang="ru-RU" sz="4400" b="1" dirty="0" smtClean="0"/>
          </a:p>
        </p:txBody>
      </p:sp>
    </p:spTree>
    <p:extLst>
      <p:ext uri="{BB962C8B-B14F-4D97-AF65-F5344CB8AC3E}">
        <p14:creationId xmlns:p14="http://schemas.microsoft.com/office/powerpoint/2010/main" val="3403815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619328"/>
          </a:xfrm>
        </p:spPr>
        <p:txBody>
          <a:bodyPr>
            <a:normAutofit/>
          </a:bodyPr>
          <a:lstStyle/>
          <a:p>
            <a:pPr algn="ctr"/>
            <a:r>
              <a:rPr lang="ru-RU" sz="4800" b="1" dirty="0" smtClean="0"/>
              <a:t>6. Употреблять </a:t>
            </a:r>
            <a:r>
              <a:rPr lang="ru-RU" sz="4800" b="1" dirty="0"/>
              <a:t>или не употреблять наркотики – личное дело </a:t>
            </a:r>
            <a:r>
              <a:rPr lang="ru-RU" sz="4800" b="1" dirty="0" smtClean="0"/>
              <a:t>каждого</a:t>
            </a:r>
          </a:p>
          <a:p>
            <a:pPr algn="ctr"/>
            <a:endParaRPr lang="ru-RU" sz="4800" b="1" dirty="0" smtClean="0"/>
          </a:p>
          <a:p>
            <a:pPr algn="ctr"/>
            <a:endParaRPr lang="ru-RU" sz="4800" b="1" dirty="0" smtClean="0"/>
          </a:p>
          <a:p>
            <a:pPr algn="ctr"/>
            <a:r>
              <a:rPr lang="ru-RU" sz="4800" b="1" dirty="0" smtClean="0"/>
              <a:t>ПРАВДА ИЛИ ЛОЖЬ?</a:t>
            </a:r>
          </a:p>
          <a:p>
            <a:pPr algn="ctr"/>
            <a:endParaRPr lang="ru-RU" sz="4800" b="1" dirty="0" smtClean="0"/>
          </a:p>
          <a:p>
            <a:pPr algn="ctr"/>
            <a:endParaRPr lang="ru-RU" sz="4800" b="1" dirty="0"/>
          </a:p>
          <a:p>
            <a:pPr algn="ctr"/>
            <a:endParaRPr lang="ru-RU" sz="4800" b="1" dirty="0" smtClean="0"/>
          </a:p>
          <a:p>
            <a:pPr algn="ctr"/>
            <a:endParaRPr lang="ru-RU" sz="4800" b="1" dirty="0"/>
          </a:p>
        </p:txBody>
      </p:sp>
    </p:spTree>
    <p:extLst>
      <p:ext uri="{BB962C8B-B14F-4D97-AF65-F5344CB8AC3E}">
        <p14:creationId xmlns:p14="http://schemas.microsoft.com/office/powerpoint/2010/main" val="1342465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428604"/>
            <a:ext cx="8229600" cy="5667396"/>
          </a:xfrm>
        </p:spPr>
        <p:txBody>
          <a:bodyPr>
            <a:normAutofit fontScale="92500" lnSpcReduction="10000"/>
          </a:bodyPr>
          <a:lstStyle/>
          <a:p>
            <a:pPr algn="just"/>
            <a:r>
              <a:rPr lang="ru-RU" b="1" dirty="0" smtClean="0"/>
              <a:t>Ситуация 1.</a:t>
            </a:r>
            <a:r>
              <a:rPr lang="ru-RU" dirty="0" smtClean="0"/>
              <a:t> Трое несовершеннолетних подростков Владимир – 16 лет, Петр – 17 лет, Никита – 15 лет, во время прогулки решили собрать сухую коноплю для дальнейшего употребления. Предложение собрать коноплю принадлежало Петру. Подростки ушли на поле, Владимир и Петр стали собирать траву, а Никита стоял на «</a:t>
            </a:r>
            <a:r>
              <a:rPr lang="ru-RU" dirty="0" err="1" smtClean="0"/>
              <a:t>шухере</a:t>
            </a:r>
            <a:r>
              <a:rPr lang="ru-RU" dirty="0" smtClean="0"/>
              <a:t>» неподалеку. Когда траву приятели собрали, они пошли по проезжей части в направлении дома, где их и остановили сотрудники полиции. У подростков взяли биоматериалы для анализа на присутствие наркотических веществ в организме. Анализ показал, что наркотических веществ в организмах подростков не обнаружено.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ВОПРОСЫ:</a:t>
            </a:r>
          </a:p>
          <a:p>
            <a:pPr algn="just"/>
            <a:r>
              <a:rPr lang="ru-RU" dirty="0" smtClean="0"/>
              <a:t>1. Определите, кому из участников преступления какая ответственность грозит? </a:t>
            </a:r>
          </a:p>
          <a:p>
            <a:pPr algn="just"/>
            <a:endParaRPr lang="ru-RU" dirty="0" smtClean="0"/>
          </a:p>
          <a:p>
            <a:pPr algn="just"/>
            <a:endParaRPr lang="ru-RU" dirty="0" smtClean="0"/>
          </a:p>
          <a:p>
            <a:pPr algn="just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619328"/>
          </a:xfrm>
        </p:spPr>
        <p:txBody>
          <a:bodyPr>
            <a:normAutofit/>
          </a:bodyPr>
          <a:lstStyle/>
          <a:p>
            <a:pPr algn="ctr"/>
            <a:r>
              <a:rPr lang="ru-RU" sz="4800" b="1" dirty="0" smtClean="0"/>
              <a:t>7. Наркомания </a:t>
            </a:r>
            <a:r>
              <a:rPr lang="ru-RU" sz="4800" b="1" dirty="0"/>
              <a:t>не болезнь, а </a:t>
            </a:r>
            <a:r>
              <a:rPr lang="ru-RU" sz="4800" b="1" dirty="0" smtClean="0"/>
              <a:t>распущенность</a:t>
            </a:r>
          </a:p>
          <a:p>
            <a:pPr algn="ctr"/>
            <a:endParaRPr lang="ru-RU" sz="4800" b="1" dirty="0" smtClean="0"/>
          </a:p>
          <a:p>
            <a:pPr algn="ctr"/>
            <a:endParaRPr lang="ru-RU" sz="4800" b="1" dirty="0" smtClean="0"/>
          </a:p>
          <a:p>
            <a:pPr algn="ctr"/>
            <a:r>
              <a:rPr lang="ru-RU" sz="4800" b="1" dirty="0" smtClean="0"/>
              <a:t>ПРАВДА ИЛИ ЛОЖЬ?</a:t>
            </a:r>
          </a:p>
          <a:p>
            <a:pPr algn="ctr"/>
            <a:endParaRPr lang="ru-RU" sz="4800" b="1" dirty="0" smtClean="0"/>
          </a:p>
          <a:p>
            <a:pPr algn="ctr"/>
            <a:endParaRPr lang="ru-RU" sz="4800" b="1" dirty="0"/>
          </a:p>
          <a:p>
            <a:pPr algn="ctr"/>
            <a:endParaRPr lang="ru-RU" sz="4800" b="1" dirty="0" smtClean="0"/>
          </a:p>
          <a:p>
            <a:pPr algn="ctr"/>
            <a:endParaRPr lang="ru-RU" sz="4800" b="1" dirty="0"/>
          </a:p>
        </p:txBody>
      </p:sp>
    </p:spTree>
    <p:extLst>
      <p:ext uri="{BB962C8B-B14F-4D97-AF65-F5344CB8AC3E}">
        <p14:creationId xmlns:p14="http://schemas.microsoft.com/office/powerpoint/2010/main" val="4056670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763344"/>
          </a:xfrm>
        </p:spPr>
        <p:txBody>
          <a:bodyPr>
            <a:normAutofit lnSpcReduction="10000"/>
          </a:bodyPr>
          <a:lstStyle/>
          <a:p>
            <a:pPr algn="ctr"/>
            <a:r>
              <a:rPr lang="ru-RU" sz="3600" b="1" smtClean="0"/>
              <a:t>8. Младенцы</a:t>
            </a:r>
            <a:r>
              <a:rPr lang="ru-RU" sz="3600" b="1" dirty="0"/>
              <a:t>, рожденные от матерей, которые употребляли кокаин во время беременности, как правило, имеют низкую массу тела при рождении, и страдают от повреждения </a:t>
            </a:r>
            <a:r>
              <a:rPr lang="ru-RU" sz="3600" b="1" dirty="0" smtClean="0"/>
              <a:t>мозга</a:t>
            </a:r>
          </a:p>
          <a:p>
            <a:pPr algn="ctr"/>
            <a:endParaRPr lang="ru-RU" sz="3600" b="1" dirty="0" smtClean="0"/>
          </a:p>
          <a:p>
            <a:pPr algn="ctr"/>
            <a:endParaRPr lang="ru-RU" sz="3600" b="1" dirty="0" smtClean="0"/>
          </a:p>
          <a:p>
            <a:pPr algn="ctr"/>
            <a:r>
              <a:rPr lang="ru-RU" sz="3600" b="1" dirty="0" smtClean="0"/>
              <a:t>ПРАВДА ИЛИ ЛОЖЬ?</a:t>
            </a:r>
          </a:p>
          <a:p>
            <a:pPr algn="ctr"/>
            <a:r>
              <a:rPr lang="ru-RU" sz="3600" b="1" dirty="0" smtClean="0"/>
              <a:t> </a:t>
            </a:r>
          </a:p>
          <a:p>
            <a:pPr algn="ctr"/>
            <a:endParaRPr lang="ru-RU" sz="3600" b="1" dirty="0"/>
          </a:p>
          <a:p>
            <a:pPr algn="ctr"/>
            <a:endParaRPr lang="ru-RU" sz="3600" b="1" dirty="0" smtClean="0"/>
          </a:p>
        </p:txBody>
      </p:sp>
    </p:spTree>
    <p:extLst>
      <p:ext uri="{BB962C8B-B14F-4D97-AF65-F5344CB8AC3E}">
        <p14:creationId xmlns:p14="http://schemas.microsoft.com/office/powerpoint/2010/main" val="1195888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endParaRPr lang="ru-RU" dirty="0" smtClean="0"/>
          </a:p>
          <a:p>
            <a:pPr algn="ctr">
              <a:buNone/>
            </a:pPr>
            <a:endParaRPr lang="ru-RU" dirty="0" smtClean="0"/>
          </a:p>
          <a:p>
            <a:pPr algn="just">
              <a:buNone/>
            </a:pPr>
            <a:r>
              <a:rPr lang="ru-RU" sz="3600" dirty="0" smtClean="0"/>
              <a:t>Игроки пробуют себя в качестве волонтеров и ищут альтернативу наркотической зависимости. Делают правильный выбор в своей жизни.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Раунд 5.</a:t>
            </a:r>
            <a:endParaRPr lang="ru-RU" dirty="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1214414" y="1428736"/>
          <a:ext cx="6786610" cy="5105363"/>
        </p:xfrm>
        <a:graphic>
          <a:graphicData uri="http://schemas.openxmlformats.org/drawingml/2006/table">
            <a:tbl>
              <a:tblPr/>
              <a:tblGrid>
                <a:gridCol w="29698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671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5047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651510" algn="l"/>
                          <a:tab pos="713105" algn="l"/>
                        </a:tabLst>
                      </a:pPr>
                      <a:r>
                        <a:rPr lang="ru-RU" sz="1800" dirty="0">
                          <a:solidFill>
                            <a:schemeClr val="bg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Наркотики, как азартная игра: </a:t>
                      </a:r>
                      <a:endParaRPr lang="ru-RU" sz="18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651510" algn="l"/>
                          <a:tab pos="713105" algn="l"/>
                        </a:tabLst>
                        <a:defRPr/>
                      </a:pPr>
                      <a:r>
                        <a:rPr lang="ru-RU" sz="1800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это есть то, чего не хочешь, пить то, чего не любишь, и делать то, что не нравится.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651510" algn="l"/>
                          <a:tab pos="713105" algn="l"/>
                        </a:tabLst>
                      </a:pPr>
                      <a:r>
                        <a:rPr lang="ru-RU" sz="1800">
                          <a:solidFill>
                            <a:schemeClr val="bg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Капля никотина убивает лошадь,</a:t>
                      </a:r>
                      <a:endParaRPr lang="ru-RU" sz="180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651510" algn="l"/>
                          <a:tab pos="713105" algn="l"/>
                        </a:tabLst>
                        <a:defRPr/>
                      </a:pPr>
                      <a:r>
                        <a:rPr lang="ru-RU" sz="1800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не нуждается ни в каком лечении, направленном на устранение болезни.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651510" algn="l"/>
                          <a:tab pos="713105" algn="l"/>
                        </a:tabLst>
                      </a:pPr>
                      <a:endParaRPr lang="ru-RU" sz="18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651510" algn="l"/>
                          <a:tab pos="713105" algn="l"/>
                        </a:tabLst>
                      </a:pPr>
                      <a:r>
                        <a:rPr lang="ru-RU" sz="1800">
                          <a:solidFill>
                            <a:schemeClr val="bg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Наркомания – </a:t>
                      </a:r>
                      <a:endParaRPr lang="ru-RU" sz="180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651510" algn="l"/>
                          <a:tab pos="713105" algn="l"/>
                        </a:tabLst>
                      </a:pPr>
                      <a:r>
                        <a:rPr lang="ru-RU" sz="1800">
                          <a:solidFill>
                            <a:schemeClr val="bg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приятная преждевременная смерть</a:t>
                      </a:r>
                      <a:endParaRPr lang="ru-RU" sz="180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651510" algn="l"/>
                          <a:tab pos="713105" algn="l"/>
                        </a:tabLst>
                      </a:pPr>
                      <a:r>
                        <a:rPr lang="ru-RU" sz="180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Единственный способ сохранить здоровье —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651510" algn="l"/>
                          <a:tab pos="713105" algn="l"/>
                        </a:tabLst>
                        <a:defRPr/>
                      </a:pPr>
                      <a:r>
                        <a:rPr lang="ru-RU" sz="1800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нет радости выше радости сердечной.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651510" algn="l"/>
                          <a:tab pos="713105" algn="l"/>
                        </a:tabLst>
                      </a:pPr>
                      <a:r>
                        <a:rPr lang="ru-RU" sz="180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Умеренно и своевременно занимающийся физическими упражнениями человек,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651510" algn="l"/>
                          <a:tab pos="713105" algn="l"/>
                        </a:tabLst>
                        <a:defRPr/>
                      </a:pPr>
                      <a:r>
                        <a:rPr lang="ru-RU" sz="1800" dirty="0" smtClean="0">
                          <a:solidFill>
                            <a:schemeClr val="bg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человек надеется на крупный выигрыш, а проигрывает целое состояние.</a:t>
                      </a:r>
                      <a:endParaRPr lang="ru-RU" sz="1800" dirty="0" smtClean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92642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651510" algn="l"/>
                          <a:tab pos="713105" algn="l"/>
                        </a:tabLst>
                      </a:pPr>
                      <a:r>
                        <a:rPr lang="ru-RU" sz="18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 Нет богатства лучше телесного здоровья и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651510" algn="l"/>
                          <a:tab pos="713105" algn="l"/>
                        </a:tabLst>
                        <a:defRPr/>
                      </a:pPr>
                      <a:r>
                        <a:rPr lang="ru-RU" sz="1800" dirty="0" smtClean="0">
                          <a:solidFill>
                            <a:schemeClr val="bg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а грамм героина – человечество.</a:t>
                      </a:r>
                      <a:endParaRPr lang="ru-RU" sz="1800" dirty="0" smtClean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Соотнесите высказывания, поговорки, афоризмы по смыслу.</a:t>
            </a:r>
            <a:endParaRPr lang="ru-RU" dirty="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000108"/>
            <a:ext cx="8229600" cy="5095892"/>
          </a:xfrm>
        </p:spPr>
        <p:txBody>
          <a:bodyPr/>
          <a:lstStyle/>
          <a:p>
            <a:pPr lvl="0" algn="ctr">
              <a:buNone/>
            </a:pPr>
            <a:endParaRPr lang="ru-RU" dirty="0" smtClean="0"/>
          </a:p>
          <a:p>
            <a:pPr lvl="0" algn="ctr">
              <a:buNone/>
            </a:pPr>
            <a:endParaRPr lang="ru-RU" dirty="0" smtClean="0"/>
          </a:p>
          <a:p>
            <a:pPr lvl="0" algn="ctr">
              <a:buNone/>
            </a:pPr>
            <a:endParaRPr lang="ru-RU" dirty="0" smtClean="0"/>
          </a:p>
          <a:p>
            <a:pPr lvl="0" algn="ctr">
              <a:buNone/>
            </a:pPr>
            <a:r>
              <a:rPr lang="ru-RU" sz="3600" dirty="0" smtClean="0"/>
              <a:t>Назовите действия, которое должен сделать подросток, попавший в </a:t>
            </a:r>
            <a:r>
              <a:rPr lang="ru-RU" sz="3600" dirty="0" err="1" smtClean="0"/>
              <a:t>наркозависимость</a:t>
            </a:r>
            <a:r>
              <a:rPr lang="ru-RU" sz="3600" dirty="0" smtClean="0"/>
              <a:t>? 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776270"/>
          </a:xfrm>
        </p:spPr>
        <p:txBody>
          <a:bodyPr/>
          <a:lstStyle/>
          <a:p>
            <a:r>
              <a:rPr lang="ru-RU" dirty="0" smtClean="0"/>
              <a:t>Вопрос 2.</a:t>
            </a:r>
            <a:endParaRPr lang="ru-RU" dirty="0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857364"/>
            <a:ext cx="8229600" cy="4238636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3346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Вопрос 3.</a:t>
            </a:r>
            <a:br>
              <a:rPr lang="ru-RU" dirty="0" smtClean="0"/>
            </a:br>
            <a:r>
              <a:rPr lang="ru-RU" dirty="0" smtClean="0"/>
              <a:t>О чем идет речь на картинках.</a:t>
            </a:r>
            <a:endParaRPr lang="ru-RU" dirty="0"/>
          </a:p>
        </p:txBody>
      </p:sp>
      <p:pic>
        <p:nvPicPr>
          <p:cNvPr id="56322" name="Picture 2" descr="C:\Users\Ксения\Desktop\slide-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1357298"/>
            <a:ext cx="8143932" cy="507209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7346" name="Picture 2" descr="C:\Users\Ксения\Desktop\slide-1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428604"/>
            <a:ext cx="7929617" cy="557216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643050"/>
            <a:ext cx="8229600" cy="445295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85720" y="0"/>
            <a:ext cx="8229600" cy="1428736"/>
          </a:xfrm>
        </p:spPr>
        <p:txBody>
          <a:bodyPr>
            <a:normAutofit/>
          </a:bodyPr>
          <a:lstStyle/>
          <a:p>
            <a:r>
              <a:rPr lang="ru-RU" dirty="0" smtClean="0"/>
              <a:t>Вопрос 4.</a:t>
            </a:r>
            <a:br>
              <a:rPr lang="ru-RU" dirty="0" smtClean="0"/>
            </a:br>
            <a:r>
              <a:rPr lang="ru-RU" dirty="0" smtClean="0"/>
              <a:t>Разгадай ребус.</a:t>
            </a:r>
            <a:endParaRPr lang="ru-RU" dirty="0"/>
          </a:p>
        </p:txBody>
      </p:sp>
      <p:pic>
        <p:nvPicPr>
          <p:cNvPr id="58370" name="Picture 2" descr="C:\Users\Ксения\Desktop\slide-2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1500174"/>
            <a:ext cx="8358246" cy="49609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9394" name="Picture 2" descr="C:\Users\Ксения\Desktop\slide-2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357166"/>
            <a:ext cx="8358246" cy="607220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785794"/>
            <a:ext cx="8229600" cy="5310206"/>
          </a:xfrm>
        </p:spPr>
        <p:txBody>
          <a:bodyPr>
            <a:normAutofit/>
          </a:bodyPr>
          <a:lstStyle/>
          <a:p>
            <a:pPr lvl="0" algn="just"/>
            <a:endParaRPr lang="ru-RU" dirty="0" smtClean="0"/>
          </a:p>
          <a:p>
            <a:pPr lvl="0" algn="just"/>
            <a:endParaRPr lang="ru-RU" dirty="0"/>
          </a:p>
          <a:p>
            <a:pPr lvl="0" algn="just"/>
            <a:endParaRPr lang="ru-RU" dirty="0" smtClean="0"/>
          </a:p>
          <a:p>
            <a:pPr lvl="0" algn="just"/>
            <a:endParaRPr lang="ru-RU" dirty="0"/>
          </a:p>
          <a:p>
            <a:pPr lvl="0" algn="just"/>
            <a:endParaRPr lang="ru-RU" dirty="0" smtClean="0"/>
          </a:p>
          <a:p>
            <a:pPr lvl="0" algn="just"/>
            <a:r>
              <a:rPr lang="ru-RU" dirty="0" smtClean="0"/>
              <a:t>2. Со </a:t>
            </a:r>
            <a:r>
              <a:rPr lang="ru-RU" dirty="0" smtClean="0"/>
              <a:t>скольки лет наступает уголовная ответственность? </a:t>
            </a:r>
          </a:p>
          <a:p>
            <a:pPr lvl="0" algn="just"/>
            <a:endParaRPr lang="ru-RU" dirty="0" smtClean="0"/>
          </a:p>
          <a:p>
            <a:pPr marL="0" lvl="0" indent="0" algn="just"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187280"/>
          </a:xfrm>
        </p:spPr>
        <p:txBody>
          <a:bodyPr/>
          <a:lstStyle/>
          <a:p>
            <a:pPr lvl="0" algn="just"/>
            <a:r>
              <a:rPr lang="ru-RU" dirty="0" smtClean="0"/>
              <a:t>3. В </a:t>
            </a:r>
            <a:r>
              <a:rPr lang="ru-RU" dirty="0"/>
              <a:t>каких случаях можно освободиться от уголовной ответственности за незаконное приобретение, хранение, перевозки, изготовления, переработку наркотических средств и психотропных веществ или их аналогов, а так же незаконное приобретение, хранение, перевозку, растений, содержащих наркотические средства или психотропные вещества, либо их частей, содержащих наркотические средства или психотропные вещества? </a:t>
            </a:r>
          </a:p>
          <a:p>
            <a:pPr algn="just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155747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571480"/>
            <a:ext cx="8229600" cy="6286520"/>
          </a:xfrm>
        </p:spPr>
        <p:txBody>
          <a:bodyPr>
            <a:normAutofit/>
          </a:bodyPr>
          <a:lstStyle/>
          <a:p>
            <a:r>
              <a:rPr lang="ru-RU" dirty="0" smtClean="0"/>
              <a:t>Ситуация 2.  Внимательно посмотрите видео.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Вопрос:</a:t>
            </a:r>
          </a:p>
          <a:p>
            <a:r>
              <a:rPr lang="ru-RU" dirty="0" smtClean="0"/>
              <a:t>Грозит ли какая-либо ответственность девушке из видео? Если да, то какая?</a:t>
            </a:r>
            <a:endParaRPr lang="ru-RU" dirty="0"/>
          </a:p>
        </p:txBody>
      </p:sp>
      <p:pic>
        <p:nvPicPr>
          <p:cNvPr id="3" name="Алтайский край. Видеоролик-победитель конкурса социальной рекламы Спасём жизнь вместе! - «Кладмен»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39552" y="1052736"/>
            <a:ext cx="7680852" cy="432047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500042"/>
            <a:ext cx="8329642" cy="5595958"/>
          </a:xfrm>
        </p:spPr>
        <p:txBody>
          <a:bodyPr/>
          <a:lstStyle/>
          <a:p>
            <a:pPr algn="just"/>
            <a:r>
              <a:rPr lang="ru-RU" dirty="0" smtClean="0"/>
              <a:t>Ситуация 3. Студент «К…» вел себя вызывающе, громко говорил на парах, смеялся во весь голос, на замечания преподавателя не реагировал, грубил в ответ. От студента не пахло алкоголем, но поведение было странным и вызывающим. Администрация техникума приняла решение вызвать сотрудников полиции, которые повезли  «К…» на </a:t>
            </a:r>
            <a:r>
              <a:rPr lang="ru-RU" dirty="0" err="1" smtClean="0"/>
              <a:t>медосвидетельствование</a:t>
            </a:r>
            <a:r>
              <a:rPr lang="ru-RU" dirty="0" smtClean="0"/>
              <a:t>. В организме студента были выявлены наркотические вещества. </a:t>
            </a:r>
          </a:p>
          <a:p>
            <a:pPr algn="just"/>
            <a:endParaRPr lang="ru-RU" dirty="0" smtClean="0"/>
          </a:p>
          <a:p>
            <a:pPr algn="just"/>
            <a:r>
              <a:rPr lang="ru-RU" dirty="0" smtClean="0"/>
              <a:t>Вопрос:</a:t>
            </a:r>
          </a:p>
          <a:p>
            <a:pPr algn="just"/>
            <a:r>
              <a:rPr lang="ru-RU" dirty="0" smtClean="0"/>
              <a:t>Кукую меру ответственности понесет студент «К…»?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>
              <a:buNone/>
            </a:pPr>
            <a:r>
              <a:rPr lang="ru-RU" sz="3600" dirty="0" smtClean="0"/>
              <a:t>Сейчас вы можете попробовать себя в роли патологоанатомов, погрузится в негативные последствия употребления наркотиков, которые могут привести к летальному исходу.  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Раунд 2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142984"/>
            <a:ext cx="8229600" cy="5500726"/>
          </a:xfrm>
        </p:spPr>
        <p:txBody>
          <a:bodyPr>
            <a:normAutofit lnSpcReduction="10000"/>
          </a:bodyPr>
          <a:lstStyle/>
          <a:p>
            <a:pPr lvl="0" algn="just">
              <a:buNone/>
            </a:pPr>
            <a:r>
              <a:rPr lang="ru-RU" dirty="0" smtClean="0"/>
              <a:t>Острое состояние, возникающее при приеме наркотического препарата в дозе больше рекомендуемой или привычной для организма. Симптомы зависят от вида введенного наркотика, наиболее общими признаками являются нарушение дыхания, резкие колебания артериального давления и ЧСС, отсутствие реакции зрачков на свет, сухость и бледность кожи, цианоз пальцев и губ, психомоторная заторможенность или возбужденность, судороги, потеря сознания, кома.</a:t>
            </a:r>
          </a:p>
          <a:p>
            <a:pPr>
              <a:buNone/>
            </a:pPr>
            <a:r>
              <a:rPr lang="ru-RU" dirty="0" smtClean="0"/>
              <a:t> </a:t>
            </a:r>
          </a:p>
          <a:p>
            <a:pPr algn="ctr">
              <a:buNone/>
            </a:pPr>
            <a:r>
              <a:rPr lang="ru-RU" sz="4800" dirty="0" smtClean="0"/>
              <a:t> …е..</a:t>
            </a:r>
            <a:r>
              <a:rPr lang="ru-RU" sz="4800" dirty="0" err="1" smtClean="0"/>
              <a:t>з</a:t>
            </a:r>
            <a:r>
              <a:rPr lang="ru-RU" sz="4800" dirty="0" smtClean="0"/>
              <a:t>….к.</a:t>
            </a:r>
          </a:p>
          <a:p>
            <a:pPr algn="just"/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70483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Вопрос 1.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271</TotalTime>
  <Words>1044</Words>
  <Application>Microsoft Office PowerPoint</Application>
  <PresentationFormat>Экран (4:3)</PresentationFormat>
  <Paragraphs>168</Paragraphs>
  <Slides>38</Slides>
  <Notes>0</Notes>
  <HiddenSlides>0</HiddenSlides>
  <MMClips>4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38</vt:i4>
      </vt:variant>
    </vt:vector>
  </HeadingPairs>
  <TitlesOfParts>
    <vt:vector size="43" baseType="lpstr">
      <vt:lpstr>Calibri</vt:lpstr>
      <vt:lpstr>Constantia</vt:lpstr>
      <vt:lpstr>Times New Roman</vt:lpstr>
      <vt:lpstr>Wingdings 2</vt:lpstr>
      <vt:lpstr>Бумажная</vt:lpstr>
      <vt:lpstr>ДЕМОНЫ МОЛОДОСТИ: ВЫБЕРИ НЕЗАВИСИМОСТЬ.</vt:lpstr>
      <vt:lpstr>Раунд 1.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Раунд 2</vt:lpstr>
      <vt:lpstr>Вопрос 1.</vt:lpstr>
      <vt:lpstr>Вопрос 2.</vt:lpstr>
      <vt:lpstr>Вопрос 3.</vt:lpstr>
      <vt:lpstr>Вопрос 4.</vt:lpstr>
      <vt:lpstr>Вопрос 5.</vt:lpstr>
      <vt:lpstr>Вопрос 6.</vt:lpstr>
      <vt:lpstr>Вопрос 7.</vt:lpstr>
      <vt:lpstr>Вопрос 8.</vt:lpstr>
      <vt:lpstr>Вопрос 9.</vt:lpstr>
      <vt:lpstr>Вопрос 10.</vt:lpstr>
      <vt:lpstr>Раунд 3.</vt:lpstr>
      <vt:lpstr>Вам необходимо понять по картинкам какие психологические факторы могут привести к употреблению наркотиков и перечислить их.</vt:lpstr>
      <vt:lpstr>Презентация PowerPoint</vt:lpstr>
      <vt:lpstr>Раунд 4.</vt:lpstr>
      <vt:lpstr>Угадайте, утверждение является правдой или ложью?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Раунд 5.</vt:lpstr>
      <vt:lpstr>Соотнесите высказывания, поговорки, афоризмы по смыслу.</vt:lpstr>
      <vt:lpstr>Вопрос 2.</vt:lpstr>
      <vt:lpstr>Вопрос 3. О чем идет речь на картинках.</vt:lpstr>
      <vt:lpstr>Презентация PowerPoint</vt:lpstr>
      <vt:lpstr>Вопрос 4. Разгадай ребус.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Ксения</dc:creator>
  <cp:lastModifiedBy>дом</cp:lastModifiedBy>
  <cp:revision>33</cp:revision>
  <dcterms:created xsi:type="dcterms:W3CDTF">2023-02-14T08:05:35Z</dcterms:created>
  <dcterms:modified xsi:type="dcterms:W3CDTF">2023-03-09T07:52:19Z</dcterms:modified>
</cp:coreProperties>
</file>