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79" r:id="rId14"/>
    <p:sldId id="271" r:id="rId15"/>
    <p:sldId id="272" r:id="rId16"/>
    <p:sldId id="269" r:id="rId17"/>
    <p:sldId id="277" r:id="rId18"/>
    <p:sldId id="276" r:id="rId19"/>
    <p:sldId id="275" r:id="rId20"/>
    <p:sldId id="278" r:id="rId21"/>
    <p:sldId id="274" r:id="rId22"/>
    <p:sldId id="267" r:id="rId23"/>
    <p:sldId id="268" r:id="rId24"/>
    <p:sldId id="27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100" d="100"/>
          <a:sy n="100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8604F5C-CC99-456A-8E2C-B22CB40DFE9B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54A8AD3-88D7-4707-ADD7-DF04A1B24F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547664" y="1741458"/>
            <a:ext cx="5616624" cy="1872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«Формы совместной деятельности воспитателя с детьми по развитию речи в раннем возрасте».</a:t>
            </a:r>
          </a:p>
          <a:p>
            <a:pPr marL="0" indent="0">
              <a:buNone/>
            </a:pPr>
            <a:r>
              <a:rPr lang="ru-RU" sz="2400" dirty="0" smtClean="0"/>
              <a:t>(из опыта </a:t>
            </a:r>
            <a:r>
              <a:rPr lang="ru-RU" sz="2400" dirty="0" smtClean="0"/>
              <a:t>работы)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4797152"/>
            <a:ext cx="8064896" cy="19050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Презентация  </a:t>
            </a:r>
          </a:p>
          <a:p>
            <a:pPr marL="0" indent="0" algn="ctr">
              <a:buNone/>
            </a:pPr>
            <a:r>
              <a:rPr lang="ru-RU" sz="2000" dirty="0" smtClean="0"/>
              <a:t>Е. В. Кучеренко,</a:t>
            </a:r>
          </a:p>
          <a:p>
            <a:pPr marL="0" indent="0" algn="ctr"/>
            <a:r>
              <a:rPr lang="ru-RU" sz="2000" dirty="0" smtClean="0"/>
              <a:t>г</a:t>
            </a:r>
            <a:r>
              <a:rPr lang="ru-RU" sz="2000" dirty="0" smtClean="0"/>
              <a:t>. </a:t>
            </a:r>
            <a:r>
              <a:rPr lang="ru-RU" sz="2000" dirty="0" smtClean="0"/>
              <a:t>Омск , </a:t>
            </a:r>
            <a:r>
              <a:rPr lang="ru-RU" sz="2000" dirty="0" smtClean="0"/>
              <a:t>2019 г.</a:t>
            </a:r>
            <a:endParaRPr lang="ru-RU" sz="2000" dirty="0"/>
          </a:p>
          <a:p>
            <a:pPr marL="0" indent="0" algn="ctr"/>
            <a:r>
              <a:rPr lang="ru-RU" sz="2000" dirty="0"/>
              <a:t> </a:t>
            </a:r>
          </a:p>
          <a:p>
            <a:pPr marL="0" indent="0" algn="ctr">
              <a:buNone/>
            </a:pP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dirty="0" smtClean="0"/>
              <a:t>БДОУ г. Омск «Детский сад № 148»</a:t>
            </a:r>
            <a:endParaRPr lang="ru-RU" sz="2000" dirty="0"/>
          </a:p>
        </p:txBody>
      </p:sp>
      <p:pic>
        <p:nvPicPr>
          <p:cNvPr id="5" name="Picture 2" descr="H:\педсовет_речевое оформление уголков\кукла\bb1667226aabe63f7e780ee6a618bb65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2352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750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Специальные приёмы развития и стимуляции речевой активности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Разговор взрослого с самим собой в присутствии детей             ( сейчас мы пойдём одеваться на прогулку, мыть руки, открою кран и т. д.)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Провокация – искусственное непонимание действий ребенка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Распространение – дополнение сказанного ребенком 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Использование игровых упражнений совместно с ребенком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Выбор – предоставляйте ребенку возможность выбора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Игры с природным материалом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Продуктивные виды деятельности</a:t>
            </a:r>
          </a:p>
          <a:p>
            <a:pPr>
              <a:buFont typeface="Wingdings" pitchFamily="2" charset="2"/>
              <a:buChar char="Ø"/>
            </a:pPr>
            <a:r>
              <a:rPr lang="ru-RU" sz="2000" b="0" dirty="0" smtClean="0"/>
              <a:t>Замещение</a:t>
            </a:r>
            <a:endParaRPr lang="ru-RU" sz="2000" b="0" dirty="0"/>
          </a:p>
        </p:txBody>
      </p:sp>
    </p:spTree>
    <p:extLst>
      <p:ext uri="{BB962C8B-B14F-4D97-AF65-F5344CB8AC3E}">
        <p14:creationId xmlns:p14="http://schemas.microsoft.com/office/powerpoint/2010/main" val="192531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16316" cy="725760"/>
          </a:xfrm>
        </p:spPr>
        <p:txBody>
          <a:bodyPr/>
          <a:lstStyle/>
          <a:p>
            <a:pPr algn="ctr"/>
            <a:r>
              <a:rPr lang="ru-RU" sz="1400" dirty="0" smtClean="0"/>
              <a:t>. </a:t>
            </a:r>
            <a:r>
              <a:rPr lang="ru-RU" sz="2000" b="1" dirty="0" smtClean="0"/>
              <a:t>Формы совместной деятельности</a:t>
            </a:r>
            <a:r>
              <a:rPr lang="ru-RU" sz="1400" dirty="0" smtClean="0"/>
              <a:t>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00628"/>
            <a:ext cx="7804348" cy="4920660"/>
          </a:xfrm>
        </p:spPr>
        <p:txBody>
          <a:bodyPr>
            <a:normAutofit fontScale="25000" lnSpcReduction="20000"/>
          </a:bodyPr>
          <a:lstStyle/>
          <a:p>
            <a:pPr marL="0" indent="0"/>
            <a:r>
              <a:rPr lang="ru-RU" b="0" dirty="0">
                <a:cs typeface="Arabic Typesetting" pitchFamily="66" charset="-78"/>
              </a:rPr>
              <a:t/>
            </a:r>
            <a:br>
              <a:rPr lang="ru-RU" b="0" dirty="0">
                <a:cs typeface="Arabic Typesetting" pitchFamily="66" charset="-78"/>
              </a:rPr>
            </a:br>
            <a:r>
              <a:rPr lang="ru-RU" b="0" dirty="0" smtClean="0">
                <a:cs typeface="Arabic Typesetting" pitchFamily="66" charset="-78"/>
              </a:rPr>
              <a:t>         </a:t>
            </a:r>
            <a:r>
              <a:rPr lang="ru-RU" sz="9600" b="0" dirty="0" smtClean="0">
                <a:cs typeface="Arabic Typesetting" pitchFamily="66" charset="-78"/>
              </a:rPr>
              <a:t>· </a:t>
            </a:r>
            <a:r>
              <a:rPr lang="ru-RU" sz="9600" b="0" dirty="0">
                <a:cs typeface="Arabic Typesetting" pitchFamily="66" charset="-78"/>
              </a:rPr>
              <a:t>наблюдение и элементарный труд в природе;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 smtClean="0">
                <a:cs typeface="Arabic Typesetting" pitchFamily="66" charset="-78"/>
              </a:rPr>
              <a:t>          </a:t>
            </a:r>
            <a:r>
              <a:rPr lang="ru-RU" sz="9600" b="0" dirty="0">
                <a:cs typeface="Arabic Typesetting" pitchFamily="66" charset="-78"/>
              </a:rPr>
              <a:t>· сценарии активизирующего общения</a:t>
            </a:r>
            <a:r>
              <a:rPr lang="ru-RU" sz="9600" b="0" dirty="0" smtClean="0">
                <a:cs typeface="Arabic Typesetting" pitchFamily="66" charset="-78"/>
              </a:rPr>
              <a:t>;</a:t>
            </a:r>
          </a:p>
          <a:p>
            <a:pPr marL="0" indent="0"/>
            <a:r>
              <a:rPr lang="ru-RU" sz="9600" b="0" dirty="0" smtClean="0">
                <a:cs typeface="Arabic Typesetting" pitchFamily="66" charset="-78"/>
              </a:rPr>
              <a:t>          разговор с самим с собой , параллельный разговор;</a:t>
            </a:r>
            <a:r>
              <a:rPr lang="ru-RU" sz="9600" b="0" dirty="0">
                <a:cs typeface="Arabic Typesetting" pitchFamily="66" charset="-78"/>
              </a:rPr>
              <a:t/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 smtClean="0">
                <a:cs typeface="Arabic Typesetting" pitchFamily="66" charset="-78"/>
              </a:rPr>
              <a:t>       </a:t>
            </a:r>
            <a:r>
              <a:rPr lang="ru-RU" sz="9600" b="0" dirty="0">
                <a:cs typeface="Arabic Typesetting" pitchFamily="66" charset="-78"/>
              </a:rPr>
              <a:t>· игры-забавы и игры-хороводы на развитие общения</a:t>
            </a:r>
            <a:r>
              <a:rPr lang="ru-RU" sz="9600" b="0" dirty="0" smtClean="0">
                <a:cs typeface="Arabic Typesetting" pitchFamily="66" charset="-78"/>
              </a:rPr>
              <a:t>;</a:t>
            </a:r>
          </a:p>
          <a:p>
            <a:pPr marL="0" indent="0"/>
            <a:r>
              <a:rPr lang="ru-RU" sz="9600" b="0" dirty="0" smtClean="0">
                <a:cs typeface="Arabic Typesetting" pitchFamily="66" charset="-78"/>
              </a:rPr>
              <a:t>       провокация или искусственное непонимание ребенка</a:t>
            </a:r>
            <a:r>
              <a:rPr lang="ru-RU" sz="9600" b="0" dirty="0">
                <a:cs typeface="Arabic Typesetting" pitchFamily="66" charset="-78"/>
              </a:rPr>
              <a:t/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 smtClean="0">
                <a:cs typeface="Arabic Typesetting" pitchFamily="66" charset="-78"/>
              </a:rPr>
              <a:t>       </a:t>
            </a:r>
            <a:r>
              <a:rPr lang="ru-RU" sz="9600" b="0" dirty="0">
                <a:cs typeface="Arabic Typesetting" pitchFamily="66" charset="-78"/>
              </a:rPr>
              <a:t>· слушание художественной литературы с использованием ярких красочных </a:t>
            </a:r>
            <a:r>
              <a:rPr lang="ru-RU" sz="9600" b="0" dirty="0" smtClean="0">
                <a:cs typeface="Arabic Typesetting" pitchFamily="66" charset="-78"/>
              </a:rPr>
              <a:t>      картинок</a:t>
            </a:r>
            <a:r>
              <a:rPr lang="ru-RU" sz="9600" b="0" dirty="0">
                <a:cs typeface="Arabic Typesetting" pitchFamily="66" charset="-78"/>
              </a:rPr>
              <a:t>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>
                <a:cs typeface="Arabic Typesetting" pitchFamily="66" charset="-78"/>
              </a:rPr>
              <a:t> </a:t>
            </a:r>
            <a:r>
              <a:rPr lang="ru-RU" sz="9600" b="0" dirty="0" smtClean="0">
                <a:cs typeface="Arabic Typesetting" pitchFamily="66" charset="-78"/>
              </a:rPr>
              <a:t>   · </a:t>
            </a:r>
            <a:r>
              <a:rPr lang="ru-RU" sz="9600" b="0" dirty="0">
                <a:cs typeface="Arabic Typesetting" pitchFamily="66" charset="-78"/>
              </a:rPr>
              <a:t>инсценирование и элементарная драматизация литературных произведений;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>
                <a:cs typeface="Arabic Typesetting" pitchFamily="66" charset="-78"/>
              </a:rPr>
              <a:t> </a:t>
            </a:r>
            <a:r>
              <a:rPr lang="ru-RU" sz="9600" b="0" dirty="0" smtClean="0">
                <a:cs typeface="Arabic Typesetting" pitchFamily="66" charset="-78"/>
              </a:rPr>
              <a:t>   · </a:t>
            </a:r>
            <a:r>
              <a:rPr lang="ru-RU" sz="9600" b="0" dirty="0">
                <a:cs typeface="Arabic Typesetting" pitchFamily="66" charset="-78"/>
              </a:rPr>
              <a:t>игры на развитие мелкой моторики рук;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 smtClean="0">
                <a:cs typeface="Arabic Typesetting" pitchFamily="66" charset="-78"/>
              </a:rPr>
              <a:t>     </a:t>
            </a:r>
            <a:r>
              <a:rPr lang="ru-RU" sz="9600" b="0" dirty="0">
                <a:cs typeface="Arabic Typesetting" pitchFamily="66" charset="-78"/>
              </a:rPr>
              <a:t>· дидактические игры и упражнения;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>
                <a:cs typeface="Arabic Typesetting" pitchFamily="66" charset="-78"/>
              </a:rPr>
              <a:t> </a:t>
            </a:r>
            <a:r>
              <a:rPr lang="ru-RU" sz="9600" b="0" dirty="0" smtClean="0">
                <a:cs typeface="Arabic Typesetting" pitchFamily="66" charset="-78"/>
              </a:rPr>
              <a:t>     · </a:t>
            </a:r>
            <a:r>
              <a:rPr lang="ru-RU" sz="9600" b="0" dirty="0">
                <a:cs typeface="Arabic Typesetting" pitchFamily="66" charset="-78"/>
              </a:rPr>
              <a:t>бытовые и игровые ситуации;</a:t>
            </a:r>
            <a:br>
              <a:rPr lang="ru-RU" sz="9600" b="0" dirty="0">
                <a:cs typeface="Arabic Typesetting" pitchFamily="66" charset="-78"/>
              </a:rPr>
            </a:br>
            <a:r>
              <a:rPr lang="ru-RU" sz="9600" b="0" dirty="0" smtClean="0">
                <a:cs typeface="Arabic Typesetting" pitchFamily="66" charset="-78"/>
              </a:rPr>
              <a:t>      · </a:t>
            </a:r>
            <a:r>
              <a:rPr lang="ru-RU" sz="9600" b="0" dirty="0">
                <a:cs typeface="Arabic Typesetting" pitchFamily="66" charset="-78"/>
              </a:rPr>
              <a:t>элементарное экспериментирование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248684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тя\Фотик\Новая папка 3\DSC079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35895" cy="2939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Катя\Фотик\Новая папка 3\DSC079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60" y="-12472"/>
            <a:ext cx="453650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Катя\Фотик\презент\DSC098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" y="2996952"/>
            <a:ext cx="439248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Катя\Фотик\Новая папка 3\DSC079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39143"/>
            <a:ext cx="4427984" cy="391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67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Катя\ассорти\DSC096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5"/>
            <a:ext cx="389992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Катя\Фотик\презент\DSC098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Катя\ассорти\DSC096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166" y="3123703"/>
            <a:ext cx="4776182" cy="369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Катя\Фотик\презент\DSC097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718" y="3645024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6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перспективный ПЛАН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538666"/>
              </p:ext>
            </p:extLst>
          </p:nvPr>
        </p:nvGraphicFramePr>
        <p:xfrm>
          <a:off x="827584" y="836712"/>
          <a:ext cx="7521576" cy="5148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60788"/>
                <a:gridCol w="3760788"/>
              </a:tblGrid>
              <a:tr h="514856">
                <a:tc>
                  <a:txBody>
                    <a:bodyPr/>
                    <a:lstStyle/>
                    <a:p>
                      <a:r>
                        <a:rPr lang="ru-RU" dirty="0" smtClean="0"/>
                        <a:t>МЕСЯЦ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ИГРЫ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242615"/>
              </p:ext>
            </p:extLst>
          </p:nvPr>
        </p:nvGraphicFramePr>
        <p:xfrm>
          <a:off x="827584" y="1340768"/>
          <a:ext cx="7488832" cy="2560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44416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«Назови правильно»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2. «Чего не стало»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3. Настольный театр «Репка» 4. Игра – инсценировка по сказке «Репка»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5. «Семья»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6. «Накормим куклу Машу обедом»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7. «Медведь и дети»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 «Поезд»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719770"/>
              </p:ext>
            </p:extLst>
          </p:nvPr>
        </p:nvGraphicFramePr>
        <p:xfrm>
          <a:off x="827584" y="3861048"/>
          <a:ext cx="7488832" cy="2834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44416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«Чудесный мешочек»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2. «Что принёс мишка»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3. Настольный театр «Теремок»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4. Игра – инсценировка по сказке «Теремок»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5. «Машина везёт мебель в новый дом»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6. «»Кукла Маша заболела» 7. «Прятки»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8. «Куры и кошка»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54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4922610"/>
              </p:ext>
            </p:extLst>
          </p:nvPr>
        </p:nvGraphicFramePr>
        <p:xfrm>
          <a:off x="822325" y="1100138"/>
          <a:ext cx="7521576" cy="2560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60788"/>
                <a:gridCol w="37607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«Разрезные картинки»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2. «Назови, что это»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3. Игра – драматизация по сказке «Репка»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4. Показ взрослыми театра «Репка»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5. «Едем к бабушке в деревню»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6. «Овощной магазин»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7. «Уточки и собачка»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8. «Заинька»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745315"/>
              </p:ext>
            </p:extLst>
          </p:nvPr>
        </p:nvGraphicFramePr>
        <p:xfrm>
          <a:off x="827584" y="3645024"/>
          <a:ext cx="7488832" cy="2834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44416"/>
                <a:gridCol w="3744416"/>
              </a:tblGrid>
              <a:tr h="139040">
                <a:tc>
                  <a:txBody>
                    <a:bodyPr/>
                    <a:lstStyle/>
                    <a:p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«Кто что делает»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2. «Угостим куклу чаем»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3. Настольный театр «Волк и семеро козлят»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4. Показ взрослыми театра «Теремок»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5. «Мы пришли к врачу» 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6. «Готовим обед для друзей»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7. «Автобус»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 8. «Курочка – хохлатка»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0803"/>
            <a:ext cx="5004048" cy="3367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0"/>
            <a:ext cx="4139952" cy="5157192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"/>
            <a:ext cx="5004048" cy="350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6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mndetsady.ru/upload/news/orig_00f6a4612b96da990de63cd1fad633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093"/>
            <a:ext cx="4365188" cy="327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Катя\Фотик\презент\DSC098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053" y="0"/>
            <a:ext cx="409194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Катя\Фотик\презент\DSC098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09" y="3212976"/>
            <a:ext cx="5328591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71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mndetsady.ru/upload/news/orig_9d90a05f2f3b95626a894a933dd190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936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tmndetsady.ru/upload/news/orig_046897fc8a72f26c0197f33e73981f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43847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tmndetsady.ru/upload/news/orig_171f9657842eeadc87b5207e4f1ba2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" y="3284984"/>
            <a:ext cx="4063021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0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атя\ассорти\DSC09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9496" y="99496"/>
            <a:ext cx="3717031" cy="351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:\Катя\Фотик\презент\DSC09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289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Катя\Фотик\презент\DSC098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" y="3717031"/>
            <a:ext cx="4120221" cy="313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Катя\ассорти\DSC096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4" y="3058361"/>
            <a:ext cx="5004046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3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7637472" cy="14676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            </a:t>
            </a:r>
            <a:r>
              <a:rPr lang="ru-RU" sz="3500" dirty="0" smtClean="0"/>
              <a:t>Основная цель</a:t>
            </a:r>
          </a:p>
          <a:p>
            <a:r>
              <a:rPr lang="ru-RU" sz="2400" dirty="0" smtClean="0"/>
              <a:t>Формирование устной речи и навыков речевого общения с окружающими на основе овладения литературным языком своего народа</a:t>
            </a:r>
            <a:endParaRPr lang="ru-RU" sz="24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1115616" y="2564904"/>
            <a:ext cx="7128792" cy="27363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Задачи речевого развития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none" dirty="0" smtClean="0">
                <a:ln/>
                <a:solidFill>
                  <a:schemeClr val="accent3"/>
                </a:solidFill>
              </a:rPr>
              <a:t>                      Речевое </a:t>
            </a:r>
            <a:r>
              <a:rPr lang="ru-RU" b="1" cap="none" dirty="0">
                <a:ln/>
                <a:solidFill>
                  <a:schemeClr val="accent3"/>
                </a:solidFill>
              </a:rPr>
              <a:t>развитие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83890" y="3030860"/>
            <a:ext cx="208823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Овладение речью как средством общения и культуры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3768" y="3030860"/>
            <a:ext cx="1656184" cy="83099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Обогащение активного словаря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3019688"/>
            <a:ext cx="2232248" cy="132343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Развитие связной, грамматически правильной диалогической и монологической речи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2984694"/>
            <a:ext cx="1440160" cy="83099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Развитие речевого творчества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343127"/>
            <a:ext cx="2592288" cy="15696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Знакомство с книжной культурой, детской литературой, понимание на слух текстов различных жанров детской литературы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4343127"/>
            <a:ext cx="2124236" cy="2031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Формирование звуковой </a:t>
            </a:r>
            <a:r>
              <a:rPr lang="ru-RU" dirty="0" err="1" smtClean="0"/>
              <a:t>аналитико</a:t>
            </a:r>
            <a:r>
              <a:rPr lang="ru-RU" dirty="0" smtClean="0"/>
              <a:t> - синтетической активности как предпосылки обучения грамоте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64088" y="4343127"/>
            <a:ext cx="2592288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Развитие звуковой и интонационной культуры речи, фонематического слуха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1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Катя\Фотик\презент\DSC097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4542744" cy="34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Катя\Фотик\презент\DSC098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332"/>
            <a:ext cx="4716016" cy="35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Катя\Фотик\презент\DSC098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400"/>
            <a:ext cx="4343467" cy="32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Катя\Фотик\презент\DSC098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425" y="3520814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3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Катя\Фотик\презент\DSC098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0790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Катя\Фотик\презент\DSC09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Катя\Фотик\презент\DSC098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93" y="3284984"/>
            <a:ext cx="4167595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Катя\Фотик\презент\DSC098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428396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56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95256"/>
            <a:ext cx="7520940" cy="548640"/>
          </a:xfrm>
        </p:spPr>
        <p:txBody>
          <a:bodyPr/>
          <a:lstStyle/>
          <a:p>
            <a:pPr algn="ctr"/>
            <a:r>
              <a:rPr lang="ru-RU" dirty="0" smtClean="0"/>
              <a:t>Мастер-классы для родителей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4791811" cy="35798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496418"/>
            <a:ext cx="4355976" cy="33615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43896"/>
            <a:ext cx="3888432" cy="256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4427984" cy="37980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4700486" cy="378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>
                <a:latin typeface="Franklin Gothic Heavy" pitchFamily="34" charset="0"/>
              </a:rPr>
              <a:t>Спасибо за внимание!!!</a:t>
            </a:r>
            <a:endParaRPr lang="ru-RU" sz="8800" dirty="0"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6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Принципы развития речи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2400" dirty="0" smtClean="0"/>
              <a:t>Принцип взаимодействия сенсорного, умственного и речевого развития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коммуникативно – деятельного подхода к развитию речи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развития языкового чутья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формирования элементарного осознания явлений языка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взаимосвязи работы над различными сторонами речи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обогащения мотивации речевой деятельности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Принцип обеспечения активной языковой практики</a:t>
            </a:r>
          </a:p>
          <a:p>
            <a:pPr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037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 работы по развитию речи детей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2407" y="1300413"/>
            <a:ext cx="4320480" cy="13542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/>
              <a:t>Развитие словаря: </a:t>
            </a:r>
            <a:r>
              <a:rPr lang="ru-RU" sz="1600" dirty="0" smtClean="0"/>
              <a:t>освоение значений слов и их уместное употребление в соответствии с контекстом высказывания, с ситуацией, в которой происходит общение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852936"/>
            <a:ext cx="3240360" cy="113877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2. </a:t>
            </a:r>
            <a:r>
              <a:rPr lang="ru-RU" b="1" dirty="0" smtClean="0"/>
              <a:t>Воспитание звуковой культуры речи:</a:t>
            </a:r>
            <a:r>
              <a:rPr lang="ru-RU" dirty="0" smtClean="0"/>
              <a:t> </a:t>
            </a:r>
            <a:r>
              <a:rPr lang="ru-RU" sz="1600" dirty="0" smtClean="0"/>
              <a:t>развитие восприятия звуков родной речи и произношения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22809" y="4149080"/>
            <a:ext cx="3960440" cy="187743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3. </a:t>
            </a:r>
            <a:r>
              <a:rPr lang="ru-RU" b="1" dirty="0" smtClean="0"/>
              <a:t>Формирование грамматического строя: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Морфология (изменение слов по родам, числам. падежам)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Синтаксис ( освоение различных типов словосочетаний и предложений)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Словообразование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1300412"/>
            <a:ext cx="3528392" cy="13542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4. </a:t>
            </a:r>
            <a:r>
              <a:rPr lang="ru-RU" b="1" dirty="0" smtClean="0"/>
              <a:t>Развитие связной речи: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Диалогическая (разговорная) речь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Монологическая речь (рассказывание)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827662" y="2852936"/>
            <a:ext cx="3560762" cy="116955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5. </a:t>
            </a:r>
            <a:r>
              <a:rPr lang="ru-RU" b="1" dirty="0" smtClean="0"/>
              <a:t>Формирование элементарного осознания явлений языка и  речи: </a:t>
            </a:r>
            <a:r>
              <a:rPr lang="ru-RU" sz="1600" dirty="0" smtClean="0"/>
              <a:t>различение звука и слова, нахождение места звука в слове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4293096"/>
            <a:ext cx="3312368" cy="9233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6. </a:t>
            </a:r>
            <a:r>
              <a:rPr lang="ru-RU" b="1" dirty="0" smtClean="0"/>
              <a:t>Воспитание любви и интереса к художественному слову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501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развития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0152" y="1412776"/>
            <a:ext cx="3171056" cy="204034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Наглядные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Словестные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Практические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1982"/>
            <a:ext cx="5076056" cy="400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89151"/>
            <a:ext cx="2525266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79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latin typeface="Gabriola" pitchFamily="82" charset="0"/>
              </a:rPr>
              <a:t>Средства развития речи</a:t>
            </a:r>
            <a:endParaRPr lang="ru-RU" sz="4400" b="1" dirty="0">
              <a:latin typeface="Gabriola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3200" dirty="0" smtClean="0"/>
              <a:t>Общение детей и взрослых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Культурная языковая среда, речь воспитателя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Обучение родной речи в процессе НОД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Художественная литература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Изобразительное искусство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Музыка, театр, искусство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НОД по другим разделам программ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/>
              <a:t>Игра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731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Gabriola" pitchFamily="82" charset="0"/>
              </a:rPr>
              <a:t>Ведущими формами выступают</a:t>
            </a:r>
            <a:endParaRPr lang="ru-RU" sz="4000" b="1" dirty="0">
              <a:latin typeface="Gabriola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520940" cy="3579849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b="0" dirty="0" smtClean="0"/>
              <a:t>Образовательные ситуации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600" b="0" dirty="0" smtClean="0"/>
              <a:t>Специальная НОД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600" b="0" dirty="0" smtClean="0"/>
              <a:t>Ситуации общения</a:t>
            </a:r>
            <a:endParaRPr lang="ru-RU" sz="3600" b="0" dirty="0"/>
          </a:p>
        </p:txBody>
      </p:sp>
    </p:spTree>
    <p:extLst>
      <p:ext uri="{BB962C8B-B14F-4D97-AF65-F5344CB8AC3E}">
        <p14:creationId xmlns:p14="http://schemas.microsoft.com/office/powerpoint/2010/main" val="307068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развития речевой активности детей раннего возраста в рамках ФГОС.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Внимательное и бережливое отношение взрослого к ребёнку.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Организация совместной деятельности ребёнка со взрослым доступной по форме и средствам.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Правильный подход воспитателя к организации образовательного процесса.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Создание образовательного пространства, предоставляющего необходимые и достаточные возможности для игрового, сенсорного, речевого и двигательного развития с разными материалами.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Налаживание тесного контакта воспитателя с родителями является одним из главных условий для развития речевой активности ребёнка.</a:t>
            </a:r>
            <a:endParaRPr lang="ru-RU" sz="2400" b="0" dirty="0"/>
          </a:p>
        </p:txBody>
      </p:sp>
    </p:spTree>
    <p:extLst>
      <p:ext uri="{BB962C8B-B14F-4D97-AF65-F5344CB8AC3E}">
        <p14:creationId xmlns:p14="http://schemas.microsoft.com/office/powerpoint/2010/main" val="27109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Тревожные признаки: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Не называет полностью имя и фамилию.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Не понимает значения вопросов « Что?», «Где?»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Много использует слов, значение которых понятно только ребенку («тарабарщина»).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Отвечает на вопрос повтором этого же вопроса.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Не использует больше одного слова за один раз.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Указывает на предмет, раньше, чем называют его.</a:t>
            </a:r>
          </a:p>
          <a:p>
            <a:pPr>
              <a:buFont typeface="Courier New" pitchFamily="49" charset="0"/>
              <a:buChar char="o"/>
            </a:pPr>
            <a:r>
              <a:rPr lang="ru-RU" sz="2400" b="0" dirty="0" smtClean="0"/>
              <a:t>НЕ может назвать каждый предмет на картинке.</a:t>
            </a:r>
            <a:endParaRPr lang="ru-RU" sz="2400" b="0" dirty="0"/>
          </a:p>
        </p:txBody>
      </p:sp>
    </p:spTree>
    <p:extLst>
      <p:ext uri="{BB962C8B-B14F-4D97-AF65-F5344CB8AC3E}">
        <p14:creationId xmlns:p14="http://schemas.microsoft.com/office/powerpoint/2010/main" val="15457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212</TotalTime>
  <Words>801</Words>
  <Application>Microsoft Office PowerPoint</Application>
  <PresentationFormat>Экран (4:3)</PresentationFormat>
  <Paragraphs>121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Углы</vt:lpstr>
      <vt:lpstr>БДОУ г. Омск «Детский сад № 148»</vt:lpstr>
      <vt:lpstr>                      Речевое развитие</vt:lpstr>
      <vt:lpstr>      Принципы развития речи</vt:lpstr>
      <vt:lpstr>Основные направления работы по развитию речи детей</vt:lpstr>
      <vt:lpstr>Методы развития речи</vt:lpstr>
      <vt:lpstr>Средства развития речи</vt:lpstr>
      <vt:lpstr>Ведущими формами выступают</vt:lpstr>
      <vt:lpstr>Условия развития речевой активности детей раннего возраста в рамках ФГОС.</vt:lpstr>
      <vt:lpstr>Тревожные признаки:</vt:lpstr>
      <vt:lpstr>Специальные приёмы развития и стимуляции речевой активности</vt:lpstr>
      <vt:lpstr>. Формы совместной деятельности. </vt:lpstr>
      <vt:lpstr>Презентация PowerPoint</vt:lpstr>
      <vt:lpstr>Презентация PowerPoint</vt:lpstr>
      <vt:lpstr>перспективный 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Мастер-классы для родителей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БДОУ г. Омск «Детский сад № 148»</dc:title>
  <dc:creator>Екатерина</dc:creator>
  <cp:lastModifiedBy>Екатерина</cp:lastModifiedBy>
  <cp:revision>16</cp:revision>
  <dcterms:created xsi:type="dcterms:W3CDTF">2016-11-12T13:09:19Z</dcterms:created>
  <dcterms:modified xsi:type="dcterms:W3CDTF">2019-01-24T15:29:16Z</dcterms:modified>
</cp:coreProperties>
</file>