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15"/>
  </p:notesMasterIdLst>
  <p:sldIdLst>
    <p:sldId id="266" r:id="rId2"/>
    <p:sldId id="267" r:id="rId3"/>
    <p:sldId id="268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FFFEB"/>
    <a:srgbClr val="FFFFCC"/>
    <a:srgbClr val="CCFCDB"/>
    <a:srgbClr val="9AF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0B2379-35DA-4005-B7C1-73C621A17DE6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9D116-4682-4573-9CA6-65FAF4AFC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4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9D116-4682-4573-9CA6-65FAF4AFCFC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61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07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955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39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50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142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78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1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11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62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1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96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3058F-D572-4786-B2B1-03F2819B52D9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F3818-317C-40FD-825A-3EF1B37A36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87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4467" y="159178"/>
            <a:ext cx="3637393" cy="662250"/>
          </a:xfrm>
        </p:spPr>
        <p:txBody>
          <a:bodyPr>
            <a:no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портфель</a:t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99" y="714237"/>
            <a:ext cx="4214897" cy="31630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21357" y="4254897"/>
            <a:ext cx="149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4763" y="5312877"/>
            <a:ext cx="1455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89462" y="5217238"/>
            <a:ext cx="16169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1738" y="4403818"/>
            <a:ext cx="1527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91706" y="4254896"/>
            <a:ext cx="161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8428" y="2629930"/>
            <a:ext cx="1026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06188" y="3292470"/>
            <a:ext cx="1167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3460" y="2138916"/>
            <a:ext cx="444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налогообложения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1738" y="5357291"/>
            <a:ext cx="1903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55750" y="4728102"/>
            <a:ext cx="1476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3460" y="3271367"/>
            <a:ext cx="3214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по вкладу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206064" y="5649678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</a:t>
            </a:r>
          </a:p>
        </p:txBody>
      </p:sp>
    </p:spTree>
    <p:extLst>
      <p:ext uri="{BB962C8B-B14F-4D97-AF65-F5344CB8AC3E}">
        <p14:creationId xmlns:p14="http://schemas.microsoft.com/office/powerpoint/2010/main" val="2968055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7436" y="429556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Пошлина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976" y="1880681"/>
            <a:ext cx="11437749" cy="15444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Налогом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те государственные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пошлины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платит за определённые виды нужных ему услуг,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оказываемых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государством или частными лицами по соглашению с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государством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1820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9" y="429557"/>
            <a:ext cx="10097311" cy="1280890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происходит уплата налогов?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963" y="1595034"/>
            <a:ext cx="11585147" cy="40062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с заработной платы (НДФЛ) за работника платит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работодатель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других доходов необходимо заполнить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налоговую декларацию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касается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на имущество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на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транспортное средство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извещение о том, сколько и когда необходимо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уплатить, придёт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домой по почте ценным письмом с уведомлением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многие налоги можно уплатить не выходя из дома.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онлайн-оплаты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налоговым платежам можно воспользоваться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интернет-сервисом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«Заплати налоги». Здесь же можно узнать и 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задолженности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3574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4247" y="507378"/>
            <a:ext cx="6381344" cy="951771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Неуплата налогов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976" y="1459149"/>
            <a:ext cx="11577234" cy="3777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налогоплательщик опоздал с оплатой, значит, сам себя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наказал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кроме налога придётся уплатить пени за просрочку платежа.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Неуплата налогов влечёт административную и в некоторых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 уголовную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ответственность.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Отдельным категориям налогоплательщиков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 предоставляет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 — возможность не уплачивать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либо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уплачивать его в меньшем размере.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216" y="4184876"/>
            <a:ext cx="3582692" cy="238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41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34247" y="507378"/>
            <a:ext cx="6381344" cy="951771"/>
          </a:xfrm>
        </p:spPr>
        <p:txBody>
          <a:bodyPr>
            <a:noAutofit/>
          </a:bodyPr>
          <a:lstStyle/>
          <a:p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2361" y="1645686"/>
            <a:ext cx="1032231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Учебник «Финансовая грамотность»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320 – 333 (выучить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понятия,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обсудить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 с родителями (из раздела семейный совет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)).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2.Решить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задачу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родители купили автомобиль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будут обязаны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уплачивать транспортный налог. Допустим,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автомобиль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мощностью двигателя 130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будет сумма налога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Задание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творческого характера. Придумать новый налог для пополнения бюджета города/области. Подготовить небольшую презентацию (компьютерная презентация, плакат и т.п. на выбор) для ознакомления с новым налогом.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989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32" y="1438359"/>
            <a:ext cx="3079965" cy="4262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618" y="2324745"/>
            <a:ext cx="7583529" cy="292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60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4094" y="852407"/>
            <a:ext cx="4649493" cy="728420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569" y="2526223"/>
            <a:ext cx="4719411" cy="335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50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0791" y="253579"/>
            <a:ext cx="8915399" cy="106141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налоги 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платим?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69" y="1674784"/>
            <a:ext cx="7857641" cy="44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110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4445" y="302273"/>
            <a:ext cx="5578309" cy="75721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Подоходный налог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479" y="1235249"/>
            <a:ext cx="11778711" cy="45456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самых распространённых налогов —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подоходный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большей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случаев ставка — 13%.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получении подарков человек сам должен задекларировать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доход. Данная обязанность возникает в случае получения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подарков 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недвижимого имущества;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транспортных средств;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акций, долей, паёв.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Исключением из этого правила является получение указанных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подарков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членов семьи или близких родственников.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пенсий и социальных пособий (например, по болезни,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беременности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инвалидности) налоги не взимаются.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694" y="2499789"/>
            <a:ext cx="2466765" cy="170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69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487923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349" y="1968313"/>
            <a:ext cx="11672847" cy="256972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налогом облагается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раз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год, а его величина рассчитывается в процентах от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инвентаризационной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стоимости имущества, которым человек владеет: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квартиры, дома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дачи, садового участка или гаража. Налог исчисляется на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об инвентаризационной стоимости по состоянию на 1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года.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638" y="4076055"/>
            <a:ext cx="3300773" cy="247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6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704" y="507378"/>
            <a:ext cx="9903908" cy="1280890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транспортное средство.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465" y="1788268"/>
            <a:ext cx="11659012" cy="233428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транспортное средство.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этого налога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различается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регионам России, но везде рассчитывается исходя из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двигателя. Так, в 2014 году для машин, зарегистрированных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мощностью двигателя 70–100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включительно ставка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12 р. за 1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с мощностью 100—125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— 25 р., с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125–150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— 35 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752" y="3767380"/>
            <a:ext cx="4881965" cy="244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24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371191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992" y="1652081"/>
            <a:ext cx="11406751" cy="15823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Плательщиками такого налога будут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лица, владеющие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земельными участками. Налог платится по месту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участка. Ставки налога в зависимости от региона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различаются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9154" y="3318030"/>
            <a:ext cx="3611104" cy="23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06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2870" y="135418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Прямые и косвенные налоги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962" y="1292322"/>
            <a:ext cx="11620103" cy="412295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лиц, налог на имущество,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земельный налог являются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прямыми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налогами, они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взимаются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доходов и имущества конкретного человека, а их размер зависит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размера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получаемого дохода и стоимости имущества. Но есть ещё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государство берёт с нас только в том случае, когда мы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покупаем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товары или потребляем услуги. Эти налоги нам невидимы, так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входят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цену товара. Их уплачивает продавец. Такие налоги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косвенными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49059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E09DA7AD-1706-4190-8315-1BCC0C99B67A}" vid="{2461608D-DF33-45A2-A508-B9A0B3E0553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66</TotalTime>
  <Words>619</Words>
  <Application>Microsoft Office PowerPoint</Application>
  <PresentationFormat>Широкоэкранный</PresentationFormat>
  <Paragraphs>50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Тема2</vt:lpstr>
      <vt:lpstr>Собери портфель </vt:lpstr>
      <vt:lpstr>Презентация PowerPoint</vt:lpstr>
      <vt:lpstr>Виды налогов</vt:lpstr>
      <vt:lpstr>Какие налоги мы платим?</vt:lpstr>
      <vt:lpstr>Подоходный налог</vt:lpstr>
      <vt:lpstr>Налог на имущество.</vt:lpstr>
      <vt:lpstr>Налог на транспортное средство.</vt:lpstr>
      <vt:lpstr>Земельный налог</vt:lpstr>
      <vt:lpstr>Прямые и косвенные налоги</vt:lpstr>
      <vt:lpstr>Пошлина</vt:lpstr>
      <vt:lpstr>Как происходит уплата налогов?</vt:lpstr>
      <vt:lpstr>Неуплата налогов </vt:lpstr>
      <vt:lpstr>Домашнее задание: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налоги мы платим</dc:title>
  <dc:creator>ELENA</dc:creator>
  <cp:lastModifiedBy>ELENA</cp:lastModifiedBy>
  <cp:revision>9</cp:revision>
  <dcterms:created xsi:type="dcterms:W3CDTF">2019-11-30T21:13:07Z</dcterms:created>
  <dcterms:modified xsi:type="dcterms:W3CDTF">2019-12-21T22:36:17Z</dcterms:modified>
</cp:coreProperties>
</file>