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7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8" r:id="rId11"/>
    <p:sldId id="264" r:id="rId12"/>
    <p:sldId id="268" r:id="rId13"/>
    <p:sldId id="270" r:id="rId14"/>
    <p:sldId id="280" r:id="rId15"/>
    <p:sldId id="283" r:id="rId16"/>
    <p:sldId id="282" r:id="rId17"/>
    <p:sldId id="271" r:id="rId18"/>
    <p:sldId id="265" r:id="rId19"/>
    <p:sldId id="287" r:id="rId20"/>
    <p:sldId id="284" r:id="rId21"/>
    <p:sldId id="285" r:id="rId22"/>
  </p:sldIdLst>
  <p:sldSz cx="6858000" cy="9144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3305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60" y="-7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A435-F021-47F4-95EC-8FD40D56F2E6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374A6-11FB-458B-A08C-BF7C2A275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A435-F021-47F4-95EC-8FD40D56F2E6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374A6-11FB-458B-A08C-BF7C2A275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A435-F021-47F4-95EC-8FD40D56F2E6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374A6-11FB-458B-A08C-BF7C2A275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A435-F021-47F4-95EC-8FD40D56F2E6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374A6-11FB-458B-A08C-BF7C2A275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A435-F021-47F4-95EC-8FD40D56F2E6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374A6-11FB-458B-A08C-BF7C2A275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A435-F021-47F4-95EC-8FD40D56F2E6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374A6-11FB-458B-A08C-BF7C2A275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A435-F021-47F4-95EC-8FD40D56F2E6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374A6-11FB-458B-A08C-BF7C2A275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A435-F021-47F4-95EC-8FD40D56F2E6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374A6-11FB-458B-A08C-BF7C2A275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A435-F021-47F4-95EC-8FD40D56F2E6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374A6-11FB-458B-A08C-BF7C2A275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A435-F021-47F4-95EC-8FD40D56F2E6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374A6-11FB-458B-A08C-BF7C2A275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A435-F021-47F4-95EC-8FD40D56F2E6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374A6-11FB-458B-A08C-BF7C2A275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catherineasquithgallery.com/uploads/posts/2021-02/1613656522_76-p-fon-komi-dlya-prezentatsii-97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1" y="-36512"/>
            <a:ext cx="6840000" cy="91805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DDA435-F021-47F4-95EC-8FD40D56F2E6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374A6-11FB-458B-A08C-BF7C2A275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audio" Target="../media/audio2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audio" Target="../media/audio2.wav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audio" Target="../media/audio2.wav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cdn4.vectorstock.com/i/1000x1000/32/93/classic-garden-bench-vector-6343293.jpg" TargetMode="External"/><Relationship Id="rId3" Type="http://schemas.openxmlformats.org/officeDocument/2006/relationships/hyperlink" Target="https://strana-skazki.ru/masha_i_medved.html?ysclid=l8bzgom3es534820845" TargetMode="External"/><Relationship Id="rId7" Type="http://schemas.openxmlformats.org/officeDocument/2006/relationships/hyperlink" Target="https://selcdn.fedsp.com/bootes/30/37221/3825d91c2779827f.jpeg" TargetMode="External"/><Relationship Id="rId2" Type="http://schemas.openxmlformats.org/officeDocument/2006/relationships/hyperlink" Target="https://catherineasquithgallery.com/uploads/posts/2021-02/1613656522_76-p-fon-komi-dlya-prezentatsii-97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magic-coloring.com/gallery/BoNOuqp1/tUTxl0qSw/tUTxl0qSw_15/_u_O_u_U_39.jpg" TargetMode="External"/><Relationship Id="rId5" Type="http://schemas.openxmlformats.org/officeDocument/2006/relationships/hyperlink" Target="https://cf2.ppt-online.org/files2/slide/c/cxI8Pq51lF7KZ0W4oMhjsXJkm3Uwe2ft6QNuCLiDv/slide-17.jpg" TargetMode="External"/><Relationship Id="rId4" Type="http://schemas.openxmlformats.org/officeDocument/2006/relationships/hyperlink" Target="http://olgasergeeff.ru/wp-content/uploads/2012/10/%D0%9C%D0%B0%D1%88%D0%B0-%D0%B8-%D0%BC%D0%B5%D0%B4%D0%B2%D0%B5%D0%B4%D1%8C.jpg" TargetMode="External"/><Relationship Id="rId9" Type="http://schemas.openxmlformats.org/officeDocument/2006/relationships/hyperlink" Target="https://catherineasquithgallery.com/uploads/posts/2021-03/1614587443_3-p-kartinki-skazki-na-belom-fone-3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512966_14-p-fon-dlya-prezentatsii-na-temu-skazki-15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645001" y="1699018"/>
            <a:ext cx="5304280" cy="3426214"/>
          </a:xfrm>
          <a:prstGeom prst="round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66994" y="399724"/>
            <a:ext cx="59046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Comic Sans MS" pitchFamily="66" charset="0"/>
              </a:rPr>
              <a:t>Читаем вместе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92895" y="1078092"/>
            <a:ext cx="219624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1 класс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04AFD4A-B27D-4DDF-A4CA-46EA8D45E883}"/>
              </a:ext>
            </a:extLst>
          </p:cNvPr>
          <p:cNvSpPr/>
          <p:nvPr/>
        </p:nvSpPr>
        <p:spPr>
          <a:xfrm>
            <a:off x="703651" y="5236753"/>
            <a:ext cx="556799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Дорогой друг!</a:t>
            </a:r>
          </a:p>
          <a:p>
            <a:pPr algn="just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Сказка – это особый мир, в котором каждый из нас хотел бы очутиться, чтобы отведать волшебных яблок, полетать на ковре-самолете, послушать песенку Колобка, порадоваться за находчивую Машу.</a:t>
            </a:r>
          </a:p>
          <a:p>
            <a:pPr algn="just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Путешествуя по страницам любимых книг, ты сможешь лучше понять смысл каждой сказки, и ты захочешь ещё раз их перечитать.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           Желаю удачи!</a:t>
            </a:r>
            <a:endParaRPr lang="ru-RU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692696" y="4338358"/>
            <a:ext cx="604867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Пришёл в деревню, нашёл дом, где дедушка с бабушкой жили, и давай изо всех сил стучать в ворота: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Тук-тук-тук! Отпирайте, открывайте! Я вам от Машеньки гостинцев принёс.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 собаки почуяли медведя и бросились на него.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 всех дворов бегут, лают.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Испугался медведь, поставил короб у ворот и пустился в лес без оглядки.</a:t>
            </a: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5949280" y="8460432"/>
            <a:ext cx="540000" cy="28800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USER\Desktop\mim6.jpg">
            <a:extLst>
              <a:ext uri="{FF2B5EF4-FFF2-40B4-BE49-F238E27FC236}">
                <a16:creationId xmlns:a16="http://schemas.microsoft.com/office/drawing/2014/main" id="{B91EBB3F-EF46-46BF-BD37-3319AE9B8C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899591"/>
            <a:ext cx="2841186" cy="2745431"/>
          </a:xfrm>
          <a:prstGeom prst="rect">
            <a:avLst/>
          </a:prstGeom>
          <a:noFill/>
        </p:spPr>
      </p:pic>
      <p:pic>
        <p:nvPicPr>
          <p:cNvPr id="5" name="Picture 2" descr="C:\Users\USER\Desktop\mim5.jpg">
            <a:extLst>
              <a:ext uri="{FF2B5EF4-FFF2-40B4-BE49-F238E27FC236}">
                <a16:creationId xmlns:a16="http://schemas.microsoft.com/office/drawing/2014/main" id="{065E2005-CC68-4599-AD40-02C29BE82D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171" y="899590"/>
            <a:ext cx="2905049" cy="27454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18961915"/>
      </p:ext>
    </p:ext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Открыли бабушка с дедушкой короб - а там Маш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0388" y="611560"/>
            <a:ext cx="4797224" cy="3600400"/>
          </a:xfrm>
          <a:prstGeom prst="rect">
            <a:avLst/>
          </a:prstGeom>
          <a:noFill/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620688" y="4575339"/>
            <a:ext cx="604867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Вышли тут дедушка да бабушка к воротам. Видят- короб стоит.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Что это в коробе? - говорит бабушка.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 дедушка поднял крышку, смотрит и глазам своим не верит: в коробе Машенька сидит - живёхонька и здоровёхонька.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Обрадовались дедушка да бабушка. Стали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Машеньку обнимать, целовать, умницей называть. 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5949280" y="8460432"/>
            <a:ext cx="540000" cy="28800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1035575" y="6987821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3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980728" y="4190165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159000" y="6898128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4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528960" y="4168466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5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118983" y="6890403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6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598563" y="4073718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7</a:t>
            </a:r>
          </a:p>
        </p:txBody>
      </p:sp>
      <p:pic>
        <p:nvPicPr>
          <p:cNvPr id="9" name="Picture 2" descr="https://catherineasquithgallery.com/uploads/posts/2021-02/1612897500_15-p-kruglii-krasnii-fon-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80" y="467544"/>
            <a:ext cx="864096" cy="86680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64704" y="611560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484784" y="467544"/>
            <a:ext cx="4752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Пронумеруй иллюстрации в том порядке, в каком развивались события в сказке «Маша и медведь»</a:t>
            </a:r>
          </a:p>
        </p:txBody>
      </p:sp>
      <p:sp>
        <p:nvSpPr>
          <p:cNvPr id="32" name="Стрелка вправо 31">
            <a:hlinkClick r:id="" action="ppaction://hlinkshowjump?jump=nextslide"/>
          </p:cNvPr>
          <p:cNvSpPr/>
          <p:nvPr/>
        </p:nvSpPr>
        <p:spPr>
          <a:xfrm>
            <a:off x="5949280" y="8460432"/>
            <a:ext cx="540000" cy="28800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335341" y="8453867"/>
            <a:ext cx="5760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Клик!</a:t>
            </a:r>
          </a:p>
        </p:txBody>
      </p:sp>
      <p:pic>
        <p:nvPicPr>
          <p:cNvPr id="19" name="Рисунок 18" descr="&quot;МАША И МЕДВЕДЬ.&quot; )РУССКАЯ НАРОДНАЯ СКАЗКА.">
            <a:extLst>
              <a:ext uri="{FF2B5EF4-FFF2-40B4-BE49-F238E27FC236}">
                <a16:creationId xmlns:a16="http://schemas.microsoft.com/office/drawing/2014/main" id="{A36E5864-7900-4F67-B1F8-479DCDFD083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115" y="2450840"/>
            <a:ext cx="1290955" cy="1492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C:\Users\Sveta\Desktop\6.jpg">
            <a:extLst>
              <a:ext uri="{FF2B5EF4-FFF2-40B4-BE49-F238E27FC236}">
                <a16:creationId xmlns:a16="http://schemas.microsoft.com/office/drawing/2014/main" id="{3BE9371A-2765-4628-8DB7-1896D10ABC98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40" y="2389624"/>
            <a:ext cx="1355332" cy="15696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C:\Users\Sveta\Desktop\4.jpg">
            <a:extLst>
              <a:ext uri="{FF2B5EF4-FFF2-40B4-BE49-F238E27FC236}">
                <a16:creationId xmlns:a16="http://schemas.microsoft.com/office/drawing/2014/main" id="{1E18591F-E812-4835-8B81-E946D863654F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3" b="5904"/>
          <a:stretch/>
        </p:blipFill>
        <p:spPr bwMode="auto">
          <a:xfrm>
            <a:off x="678999" y="5337911"/>
            <a:ext cx="1290955" cy="1336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C:\Users\Sveta\Desktop\5.jpg">
            <a:extLst>
              <a:ext uri="{FF2B5EF4-FFF2-40B4-BE49-F238E27FC236}">
                <a16:creationId xmlns:a16="http://schemas.microsoft.com/office/drawing/2014/main" id="{99A49D34-955C-4D01-B3F1-732694948755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039" y="5181149"/>
            <a:ext cx="1271905" cy="1492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&quot;МАША И МЕДВЕДЬ.&quot; )РУССКАЯ НАРОДНАЯ СКАЗКА.">
            <a:extLst>
              <a:ext uri="{FF2B5EF4-FFF2-40B4-BE49-F238E27FC236}">
                <a16:creationId xmlns:a16="http://schemas.microsoft.com/office/drawing/2014/main" id="{C49E0947-C42A-4D70-A692-948E6849C26A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349" y="2410580"/>
            <a:ext cx="1290955" cy="1548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Рисунок 29" descr="C:\Users\Sveta\Desktop\4999267_12.jpg">
            <a:extLst>
              <a:ext uri="{FF2B5EF4-FFF2-40B4-BE49-F238E27FC236}">
                <a16:creationId xmlns:a16="http://schemas.microsoft.com/office/drawing/2014/main" id="{DFD7FEED-0E86-47B8-ACB0-DC12A4ABADCB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447" y="5247824"/>
            <a:ext cx="1212215" cy="142621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FC6D6BFA-507D-4CC9-94FE-48808A67C6E3}"/>
              </a:ext>
            </a:extLst>
          </p:cNvPr>
          <p:cNvSpPr/>
          <p:nvPr/>
        </p:nvSpPr>
        <p:spPr>
          <a:xfrm>
            <a:off x="4079642" y="4146311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1</a:t>
            </a:r>
          </a:p>
        </p:txBody>
      </p:sp>
      <p:pic>
        <p:nvPicPr>
          <p:cNvPr id="35" name="Рисунок 34" descr="&quot;МАША И МЕДВЕДЬ.&quot; )РУССКАЯ НАРОДНАЯ СКАЗКА.">
            <a:extLst>
              <a:ext uri="{FF2B5EF4-FFF2-40B4-BE49-F238E27FC236}">
                <a16:creationId xmlns:a16="http://schemas.microsoft.com/office/drawing/2014/main" id="{033EC009-146D-45D5-991F-4FA7285611F7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983" y="2427354"/>
            <a:ext cx="1212214" cy="1468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>
            <a:hlinkClick r:id="" action="ppaction://noaction">
              <a:snd r:embed="rId2" name="chimes.wav"/>
            </a:hlinkClick>
          </p:cNvPr>
          <p:cNvSpPr/>
          <p:nvPr/>
        </p:nvSpPr>
        <p:spPr>
          <a:xfrm>
            <a:off x="385439" y="5762605"/>
            <a:ext cx="1584176" cy="4320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скатерть</a:t>
            </a:r>
          </a:p>
        </p:txBody>
      </p:sp>
      <p:pic>
        <p:nvPicPr>
          <p:cNvPr id="3" name="Picture 2" descr="https://catherineasquithgallery.com/uploads/posts/2021-02/1612897500_15-p-kruglii-krasnii-fon-1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80" y="467544"/>
            <a:ext cx="864096" cy="86680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64704" y="611560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106" y="534619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Соедини стрелкой предметы </a:t>
            </a:r>
          </a:p>
          <a:p>
            <a:pPr lvl="0"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и их названия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2" name="chimes.wav"/>
            </a:hlinkClick>
          </p:cNvPr>
          <p:cNvSpPr/>
          <p:nvPr/>
        </p:nvSpPr>
        <p:spPr>
          <a:xfrm>
            <a:off x="301928" y="2248301"/>
            <a:ext cx="1568828" cy="771032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русская печь</a:t>
            </a:r>
          </a:p>
        </p:txBody>
      </p:sp>
      <p:sp>
        <p:nvSpPr>
          <p:cNvPr id="7" name="Скругленный прямоугольник 6">
            <a:hlinkClick r:id="" action="ppaction://noaction">
              <a:snd r:embed="rId4" name="hammer.wav"/>
            </a:hlinkClick>
          </p:cNvPr>
          <p:cNvSpPr/>
          <p:nvPr/>
        </p:nvSpPr>
        <p:spPr>
          <a:xfrm>
            <a:off x="548680" y="3516229"/>
            <a:ext cx="1224136" cy="4320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ларец</a:t>
            </a:r>
          </a:p>
        </p:txBody>
      </p:sp>
      <p:sp>
        <p:nvSpPr>
          <p:cNvPr id="8" name="Скругленный прямоугольник 7">
            <a:hlinkClick r:id="" action="ppaction://noaction">
              <a:snd r:embed="rId2" name="chimes.wav"/>
            </a:hlinkClick>
          </p:cNvPr>
          <p:cNvSpPr/>
          <p:nvPr/>
        </p:nvSpPr>
        <p:spPr>
          <a:xfrm>
            <a:off x="442396" y="4572000"/>
            <a:ext cx="1512168" cy="4320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табурет</a:t>
            </a:r>
          </a:p>
        </p:txBody>
      </p:sp>
      <p:sp>
        <p:nvSpPr>
          <p:cNvPr id="10" name="Скругленный прямоугольник 9">
            <a:hlinkClick r:id="" action="ppaction://noaction">
              <a:snd r:embed="rId4" name="hammer.wav"/>
            </a:hlinkClick>
          </p:cNvPr>
          <p:cNvSpPr/>
          <p:nvPr/>
        </p:nvSpPr>
        <p:spPr>
          <a:xfrm>
            <a:off x="5135514" y="2320808"/>
            <a:ext cx="1224136" cy="4320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лапти</a:t>
            </a:r>
          </a:p>
        </p:txBody>
      </p:sp>
      <p:sp>
        <p:nvSpPr>
          <p:cNvPr id="11" name="Скругленный прямоугольник 10">
            <a:hlinkClick r:id="" action="ppaction://noaction">
              <a:snd r:embed="rId2" name="chimes.wav"/>
            </a:hlinkClick>
          </p:cNvPr>
          <p:cNvSpPr/>
          <p:nvPr/>
        </p:nvSpPr>
        <p:spPr>
          <a:xfrm>
            <a:off x="5111251" y="3559114"/>
            <a:ext cx="1512168" cy="4320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рушник</a:t>
            </a:r>
          </a:p>
        </p:txBody>
      </p:sp>
      <p:sp>
        <p:nvSpPr>
          <p:cNvPr id="14" name="Скругленный прямоугольник 13">
            <a:hlinkClick r:id="" action="ppaction://noaction">
              <a:snd r:embed="rId2" name="chimes.wav"/>
            </a:hlinkClick>
          </p:cNvPr>
          <p:cNvSpPr/>
          <p:nvPr/>
        </p:nvSpPr>
        <p:spPr>
          <a:xfrm>
            <a:off x="5196292" y="4547621"/>
            <a:ext cx="1335408" cy="4320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полка</a:t>
            </a:r>
          </a:p>
        </p:txBody>
      </p:sp>
      <p:sp>
        <p:nvSpPr>
          <p:cNvPr id="16" name="Стрелка вправо 15">
            <a:hlinkClick r:id="" action="ppaction://hlinkshowjump?jump=nextslide"/>
          </p:cNvPr>
          <p:cNvSpPr/>
          <p:nvPr/>
        </p:nvSpPr>
        <p:spPr>
          <a:xfrm>
            <a:off x="5949280" y="8460432"/>
            <a:ext cx="540000" cy="28800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76672" y="8460432"/>
            <a:ext cx="5760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Клик!</a:t>
            </a:r>
          </a:p>
        </p:txBody>
      </p:sp>
      <p:pic>
        <p:nvPicPr>
          <p:cNvPr id="18" name="Рисунок 17" descr="C:\Users\Sveta\Desktop\7.jpg">
            <a:extLst>
              <a:ext uri="{FF2B5EF4-FFF2-40B4-BE49-F238E27FC236}">
                <a16:creationId xmlns:a16="http://schemas.microsoft.com/office/drawing/2014/main" id="{CF719603-E3B9-477E-AC02-9A9B525C1B91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912" y="2442015"/>
            <a:ext cx="2886489" cy="3192159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Скругленный прямоугольник 10">
            <a:hlinkClick r:id="" action="ppaction://noaction">
              <a:snd r:embed="rId2" name="chimes.wav"/>
            </a:hlinkClick>
            <a:extLst>
              <a:ext uri="{FF2B5EF4-FFF2-40B4-BE49-F238E27FC236}">
                <a16:creationId xmlns:a16="http://schemas.microsoft.com/office/drawing/2014/main" id="{69C27C31-AB34-4895-9D4D-0033ED920E0D}"/>
              </a:ext>
            </a:extLst>
          </p:cNvPr>
          <p:cNvSpPr/>
          <p:nvPr/>
        </p:nvSpPr>
        <p:spPr>
          <a:xfrm>
            <a:off x="5085990" y="5752128"/>
            <a:ext cx="1410995" cy="4320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крынка</a:t>
            </a: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2110FBE5-14EB-40E5-ACBF-9A8C541550D1}"/>
              </a:ext>
            </a:extLst>
          </p:cNvPr>
          <p:cNvCxnSpPr>
            <a:cxnSpLocks/>
          </p:cNvCxnSpPr>
          <p:nvPr/>
        </p:nvCxnSpPr>
        <p:spPr>
          <a:xfrm>
            <a:off x="1837762" y="2860149"/>
            <a:ext cx="2566356" cy="1098412"/>
          </a:xfrm>
          <a:prstGeom prst="straightConnector1">
            <a:avLst/>
          </a:prstGeom>
          <a:ln w="444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E8734357-B8C5-4897-900A-6EB75FDE0589}"/>
              </a:ext>
            </a:extLst>
          </p:cNvPr>
          <p:cNvCxnSpPr>
            <a:cxnSpLocks/>
          </p:cNvCxnSpPr>
          <p:nvPr/>
        </p:nvCxnSpPr>
        <p:spPr>
          <a:xfrm flipV="1">
            <a:off x="1772816" y="3169660"/>
            <a:ext cx="1413070" cy="555305"/>
          </a:xfrm>
          <a:prstGeom prst="straightConnector1">
            <a:avLst/>
          </a:prstGeom>
          <a:ln w="444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1EEA33FD-4A4D-43BD-A56F-22F0198F865D}"/>
              </a:ext>
            </a:extLst>
          </p:cNvPr>
          <p:cNvCxnSpPr>
            <a:cxnSpLocks/>
          </p:cNvCxnSpPr>
          <p:nvPr/>
        </p:nvCxnSpPr>
        <p:spPr>
          <a:xfrm flipV="1">
            <a:off x="1969615" y="4979621"/>
            <a:ext cx="1151325" cy="24379"/>
          </a:xfrm>
          <a:prstGeom prst="straightConnector1">
            <a:avLst/>
          </a:prstGeom>
          <a:ln w="444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776C4C77-7D9E-42C5-90CA-B76759CB52D1}"/>
              </a:ext>
            </a:extLst>
          </p:cNvPr>
          <p:cNvCxnSpPr>
            <a:cxnSpLocks/>
          </p:cNvCxnSpPr>
          <p:nvPr/>
        </p:nvCxnSpPr>
        <p:spPr>
          <a:xfrm flipV="1">
            <a:off x="1969615" y="4542268"/>
            <a:ext cx="739305" cy="1610359"/>
          </a:xfrm>
          <a:prstGeom prst="straightConnector1">
            <a:avLst/>
          </a:prstGeom>
          <a:ln w="444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962BDCD6-E649-4050-AFF8-6D921CCA204C}"/>
              </a:ext>
            </a:extLst>
          </p:cNvPr>
          <p:cNvCxnSpPr>
            <a:cxnSpLocks/>
          </p:cNvCxnSpPr>
          <p:nvPr/>
        </p:nvCxnSpPr>
        <p:spPr>
          <a:xfrm flipH="1">
            <a:off x="4233043" y="2752808"/>
            <a:ext cx="1175509" cy="2755296"/>
          </a:xfrm>
          <a:prstGeom prst="straightConnector1">
            <a:avLst/>
          </a:prstGeom>
          <a:ln w="444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4ECE8063-4E8D-4F62-9C82-FFE491D8426C}"/>
              </a:ext>
            </a:extLst>
          </p:cNvPr>
          <p:cNvCxnSpPr>
            <a:cxnSpLocks/>
          </p:cNvCxnSpPr>
          <p:nvPr/>
        </p:nvCxnSpPr>
        <p:spPr>
          <a:xfrm flipH="1" flipV="1">
            <a:off x="3596489" y="3447312"/>
            <a:ext cx="1599803" cy="511249"/>
          </a:xfrm>
          <a:prstGeom prst="straightConnector1">
            <a:avLst/>
          </a:prstGeom>
          <a:ln w="444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id="{3FAD7A70-209C-4E7D-A432-7DA852D6CE76}"/>
              </a:ext>
            </a:extLst>
          </p:cNvPr>
          <p:cNvCxnSpPr>
            <a:cxnSpLocks/>
          </p:cNvCxnSpPr>
          <p:nvPr/>
        </p:nvCxnSpPr>
        <p:spPr>
          <a:xfrm flipH="1" flipV="1">
            <a:off x="2919217" y="3525315"/>
            <a:ext cx="2354899" cy="1466495"/>
          </a:xfrm>
          <a:prstGeom prst="straightConnector1">
            <a:avLst/>
          </a:prstGeom>
          <a:ln w="444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>
            <a:extLst>
              <a:ext uri="{FF2B5EF4-FFF2-40B4-BE49-F238E27FC236}">
                <a16:creationId xmlns:a16="http://schemas.microsoft.com/office/drawing/2014/main" id="{6C416898-D1B0-4CBC-998D-D7433C853EF0}"/>
              </a:ext>
            </a:extLst>
          </p:cNvPr>
          <p:cNvCxnSpPr>
            <a:cxnSpLocks/>
          </p:cNvCxnSpPr>
          <p:nvPr/>
        </p:nvCxnSpPr>
        <p:spPr>
          <a:xfrm flipH="1" flipV="1">
            <a:off x="3880919" y="2860149"/>
            <a:ext cx="1200472" cy="3334456"/>
          </a:xfrm>
          <a:prstGeom prst="straightConnector1">
            <a:avLst/>
          </a:prstGeom>
          <a:ln w="444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atherineasquithgallery.com/uploads/posts/2021-02/1612897500_15-p-kruglii-krasnii-fon-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80" y="467544"/>
            <a:ext cx="864096" cy="86680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64704" y="611560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35898" y="604964"/>
            <a:ext cx="5384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6B3305"/>
                </a:solidFill>
                <a:latin typeface="Comic Sans MS" pitchFamily="66" charset="0"/>
              </a:rPr>
              <a:t>Отметь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</a:t>
            </a:r>
            <a:r>
              <a:rPr lang="ru-RU" b="1" dirty="0">
                <a:solidFill>
                  <a:srgbClr val="6B3305"/>
                </a:solidFill>
                <a:latin typeface="Comic Sans MS" panose="030F0702030302020204" pitchFamily="66" charset="0"/>
              </a:rPr>
              <a:t>, какой была избушка медведя? </a:t>
            </a:r>
            <a:endParaRPr lang="ru-RU" sz="2400" b="1" dirty="0">
              <a:solidFill>
                <a:srgbClr val="6B3305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Стрелка вправо 15">
            <a:hlinkClick r:id="" action="ppaction://hlinkshowjump?jump=nextslide"/>
          </p:cNvPr>
          <p:cNvSpPr/>
          <p:nvPr/>
        </p:nvSpPr>
        <p:spPr>
          <a:xfrm>
            <a:off x="5949280" y="8460432"/>
            <a:ext cx="540000" cy="28800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728700" y="8270830"/>
            <a:ext cx="5760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Клик!</a:t>
            </a:r>
          </a:p>
        </p:txBody>
      </p:sp>
      <p:pic>
        <p:nvPicPr>
          <p:cNvPr id="18" name="Рисунок 17" descr="http://arxip.com/upload/arxip/6e5/6e5c5da3724967c102d916beb0bc25b2.jpg">
            <a:extLst>
              <a:ext uri="{FF2B5EF4-FFF2-40B4-BE49-F238E27FC236}">
                <a16:creationId xmlns:a16="http://schemas.microsoft.com/office/drawing/2014/main" id="{EF2DE823-52F9-4194-9091-26CC6F195F43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8" t="12830" r="3125" b="9293"/>
          <a:stretch/>
        </p:blipFill>
        <p:spPr bwMode="auto">
          <a:xfrm>
            <a:off x="769822" y="1278796"/>
            <a:ext cx="2151839" cy="20702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Рисунок 18" descr="http://www.ndo.su/dom/houses/img/index-8.jpg">
            <a:extLst>
              <a:ext uri="{FF2B5EF4-FFF2-40B4-BE49-F238E27FC236}">
                <a16:creationId xmlns:a16="http://schemas.microsoft.com/office/drawing/2014/main" id="{276E2CAC-CC86-4C04-B99B-D7BC5FF1EDCE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33" y="3493091"/>
            <a:ext cx="2151838" cy="1934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http://proza.ru/pics/2012/08/26/1020.jpg">
            <a:extLst>
              <a:ext uri="{FF2B5EF4-FFF2-40B4-BE49-F238E27FC236}">
                <a16:creationId xmlns:a16="http://schemas.microsoft.com/office/drawing/2014/main" id="{3134F389-A8E8-41B6-8D60-72AAE955F7DB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03" b="27325"/>
          <a:stretch/>
        </p:blipFill>
        <p:spPr bwMode="auto">
          <a:xfrm>
            <a:off x="909746" y="5973973"/>
            <a:ext cx="2036425" cy="16943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CF48DA96-325B-4ABC-BAAB-8BDB2A2A1ACF}"/>
              </a:ext>
            </a:extLst>
          </p:cNvPr>
          <p:cNvSpPr/>
          <p:nvPr/>
        </p:nvSpPr>
        <p:spPr>
          <a:xfrm>
            <a:off x="3312537" y="2129269"/>
            <a:ext cx="417851" cy="369332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83DD027-08E0-4973-9EFD-B7D73FEA5519}"/>
              </a:ext>
            </a:extLst>
          </p:cNvPr>
          <p:cNvSpPr/>
          <p:nvPr/>
        </p:nvSpPr>
        <p:spPr>
          <a:xfrm>
            <a:off x="3301683" y="4454843"/>
            <a:ext cx="417851" cy="369332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1E02877B-5175-42EA-9225-77F94F0E0F4B}"/>
              </a:ext>
            </a:extLst>
          </p:cNvPr>
          <p:cNvSpPr/>
          <p:nvPr/>
        </p:nvSpPr>
        <p:spPr>
          <a:xfrm>
            <a:off x="3301683" y="6634019"/>
            <a:ext cx="398699" cy="369332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" name="Половина рамки 1">
            <a:extLst>
              <a:ext uri="{FF2B5EF4-FFF2-40B4-BE49-F238E27FC236}">
                <a16:creationId xmlns:a16="http://schemas.microsoft.com/office/drawing/2014/main" id="{FF11EA44-2401-48AE-A2FF-A267A62D69F0}"/>
              </a:ext>
            </a:extLst>
          </p:cNvPr>
          <p:cNvSpPr/>
          <p:nvPr/>
        </p:nvSpPr>
        <p:spPr>
          <a:xfrm rot="12784758">
            <a:off x="3418654" y="6562999"/>
            <a:ext cx="224769" cy="385417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Половина рамки 23">
            <a:extLst>
              <a:ext uri="{FF2B5EF4-FFF2-40B4-BE49-F238E27FC236}">
                <a16:creationId xmlns:a16="http://schemas.microsoft.com/office/drawing/2014/main" id="{0CE7523A-726E-4D75-987C-7B3884B5AEE0}"/>
              </a:ext>
            </a:extLst>
          </p:cNvPr>
          <p:cNvSpPr/>
          <p:nvPr/>
        </p:nvSpPr>
        <p:spPr>
          <a:xfrm rot="12784758">
            <a:off x="2417485" y="550941"/>
            <a:ext cx="167104" cy="30102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93585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2897500_15-p-kruglii-krasnii-fon-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80" y="467544"/>
            <a:ext cx="864096" cy="86680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64704" y="611560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11154" y="423545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Зачеркни   каждую вторую букву.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98057" y="1162893"/>
            <a:ext cx="563587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>
                <a:solidFill>
                  <a:srgbClr val="00B050"/>
                </a:solidFill>
              </a:rPr>
              <a:t>П В И М Р Т О К Ж Ш К М И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4684" y="1872216"/>
            <a:ext cx="5688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Впиши полученное слово.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69062" y="2533183"/>
            <a:ext cx="638731" cy="724901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rgbClr val="C00000"/>
                </a:solidFill>
              </a:rPr>
              <a:t>ж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30906" y="2533183"/>
            <a:ext cx="638731" cy="724901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rgbClr val="C00000"/>
                </a:solidFill>
              </a:rPr>
              <a:t>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268748" y="2533183"/>
            <a:ext cx="549156" cy="724901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rgbClr val="C00000"/>
                </a:solidFill>
              </a:rPr>
              <a:t>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16732" y="2533183"/>
            <a:ext cx="767845" cy="724901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rgbClr val="C00000"/>
                </a:solidFill>
              </a:rPr>
              <a:t>п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784577" y="2533183"/>
            <a:ext cx="762195" cy="724901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rgbClr val="C00000"/>
                </a:solidFill>
              </a:rPr>
              <a:t>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46772" y="2533183"/>
            <a:ext cx="737332" cy="724901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rgbClr val="C00000"/>
                </a:solidFill>
              </a:rPr>
              <a:t>р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307217" y="2533183"/>
            <a:ext cx="638732" cy="724901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rgbClr val="C00000"/>
                </a:solidFill>
              </a:rPr>
              <a:t>о</a:t>
            </a:r>
          </a:p>
        </p:txBody>
      </p:sp>
      <p:cxnSp>
        <p:nvCxnSpPr>
          <p:cNvPr id="18" name="Прямая соединительная линия 17"/>
          <p:cNvCxnSpPr>
            <a:cxnSpLocks/>
          </p:cNvCxnSpPr>
          <p:nvPr/>
        </p:nvCxnSpPr>
        <p:spPr>
          <a:xfrm flipH="1">
            <a:off x="3106754" y="509277"/>
            <a:ext cx="212604" cy="31501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трелка вправо 20">
            <a:hlinkClick r:id="" action="ppaction://hlinkshowjump?jump=endshow"/>
          </p:cNvPr>
          <p:cNvSpPr/>
          <p:nvPr/>
        </p:nvSpPr>
        <p:spPr>
          <a:xfrm>
            <a:off x="5949280" y="8460432"/>
            <a:ext cx="540000" cy="28800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321993" y="8545651"/>
            <a:ext cx="5760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Клик!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821D98A-02A6-4503-9A36-A96FD96F92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725" y="3420838"/>
            <a:ext cx="4698155" cy="326521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AE3165C-9A3C-49A2-9410-177F7E0645A0}"/>
              </a:ext>
            </a:extLst>
          </p:cNvPr>
          <p:cNvSpPr txBox="1"/>
          <p:nvPr/>
        </p:nvSpPr>
        <p:spPr>
          <a:xfrm>
            <a:off x="1151930" y="6579287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Из сказки – в реальную жизнь.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6929A15-97C2-4B02-AB57-6ABBA4B34384}"/>
              </a:ext>
            </a:extLst>
          </p:cNvPr>
          <p:cNvSpPr txBox="1"/>
          <p:nvPr/>
        </p:nvSpPr>
        <p:spPr>
          <a:xfrm>
            <a:off x="1164942" y="7150260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8000"/>
                </a:solidFill>
                <a:latin typeface="Comic Sans MS" pitchFamily="66" charset="0"/>
              </a:rPr>
              <a:t>Готовим пирожки</a:t>
            </a:r>
          </a:p>
        </p:txBody>
      </p:sp>
    </p:spTree>
    <p:extLst>
      <p:ext uri="{BB962C8B-B14F-4D97-AF65-F5344CB8AC3E}">
        <p14:creationId xmlns:p14="http://schemas.microsoft.com/office/powerpoint/2010/main" val="231746864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>
            <a:hlinkClick r:id="" action="ppaction://noaction">
              <a:snd r:embed="rId2" name="chimes.wav"/>
            </a:hlinkClick>
          </p:cNvPr>
          <p:cNvSpPr/>
          <p:nvPr/>
        </p:nvSpPr>
        <p:spPr>
          <a:xfrm>
            <a:off x="2204864" y="6012232"/>
            <a:ext cx="2412000" cy="4320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смелая</a:t>
            </a:r>
          </a:p>
        </p:txBody>
      </p:sp>
      <p:pic>
        <p:nvPicPr>
          <p:cNvPr id="1026" name="Picture 2" descr="https://cf2.ppt-online.org/files2/slide/c/cxI8Pq51lF7KZ0W4oMhjsXJkm3Uwe2ft6QNuCLiDv/slide-17.jpg"/>
          <p:cNvPicPr>
            <a:picLocks noChangeAspect="1" noChangeArrowheads="1"/>
          </p:cNvPicPr>
          <p:nvPr/>
        </p:nvPicPr>
        <p:blipFill>
          <a:blip r:embed="rId3" cstate="print"/>
          <a:srcRect l="3103" t="4143" r="3804" b="6786"/>
          <a:stretch>
            <a:fillRect/>
          </a:stretch>
        </p:blipFill>
        <p:spPr bwMode="auto">
          <a:xfrm>
            <a:off x="1268760" y="1691680"/>
            <a:ext cx="4320480" cy="3096344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</p:pic>
      <p:pic>
        <p:nvPicPr>
          <p:cNvPr id="3" name="Picture 2" descr="https://catherineasquithgallery.com/uploads/posts/2021-02/1612897500_15-p-kruglii-krasnii-fon-1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80" y="467544"/>
            <a:ext cx="864096" cy="86680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64704" y="611560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84784" y="419343"/>
            <a:ext cx="4896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Закрась                   карточки со словами, которые характеризуют Машеньку.</a:t>
            </a:r>
          </a:p>
        </p:txBody>
      </p:sp>
      <p:sp>
        <p:nvSpPr>
          <p:cNvPr id="7" name="Скругленный прямоугольник 6">
            <a:hlinkClick r:id="" action="ppaction://noaction">
              <a:snd r:embed="rId5" name="hammer.wav"/>
            </a:hlinkClick>
          </p:cNvPr>
          <p:cNvSpPr/>
          <p:nvPr/>
        </p:nvSpPr>
        <p:spPr>
          <a:xfrm>
            <a:off x="2153453" y="5004120"/>
            <a:ext cx="2412000" cy="4320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трусливая</a:t>
            </a:r>
          </a:p>
        </p:txBody>
      </p:sp>
      <p:sp>
        <p:nvSpPr>
          <p:cNvPr id="8" name="Скругленный прямоугольник 7">
            <a:hlinkClick r:id="" action="ppaction://noaction">
              <a:snd r:embed="rId2" name="chimes.wav"/>
            </a:hlinkClick>
          </p:cNvPr>
          <p:cNvSpPr/>
          <p:nvPr/>
        </p:nvSpPr>
        <p:spPr>
          <a:xfrm>
            <a:off x="2153453" y="5508176"/>
            <a:ext cx="2412000" cy="4320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умелая</a:t>
            </a:r>
          </a:p>
        </p:txBody>
      </p:sp>
      <p:sp>
        <p:nvSpPr>
          <p:cNvPr id="10" name="Скругленный прямоугольник 9">
            <a:hlinkClick r:id="" action="ppaction://noaction">
              <a:snd r:embed="rId5" name="hammer.wav"/>
            </a:hlinkClick>
          </p:cNvPr>
          <p:cNvSpPr/>
          <p:nvPr/>
        </p:nvSpPr>
        <p:spPr>
          <a:xfrm>
            <a:off x="2204864" y="6552280"/>
            <a:ext cx="2412000" cy="4320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капризная</a:t>
            </a:r>
          </a:p>
        </p:txBody>
      </p:sp>
      <p:sp>
        <p:nvSpPr>
          <p:cNvPr id="11" name="Скругленный прямоугольник 10">
            <a:hlinkClick r:id="" action="ppaction://noaction">
              <a:snd r:embed="rId2" name="chimes.wav"/>
            </a:hlinkClick>
          </p:cNvPr>
          <p:cNvSpPr/>
          <p:nvPr/>
        </p:nvSpPr>
        <p:spPr>
          <a:xfrm>
            <a:off x="2204864" y="7056336"/>
            <a:ext cx="2412000" cy="4320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умная</a:t>
            </a:r>
          </a:p>
        </p:txBody>
      </p:sp>
      <p:sp>
        <p:nvSpPr>
          <p:cNvPr id="14" name="Скругленный прямоугольник 13">
            <a:hlinkClick r:id="" action="ppaction://noaction">
              <a:snd r:embed="rId2" name="chimes.wav"/>
            </a:hlinkClick>
          </p:cNvPr>
          <p:cNvSpPr/>
          <p:nvPr/>
        </p:nvSpPr>
        <p:spPr>
          <a:xfrm>
            <a:off x="2223000" y="7581177"/>
            <a:ext cx="2412000" cy="4320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находчивая</a:t>
            </a:r>
          </a:p>
        </p:txBody>
      </p:sp>
      <p:pic>
        <p:nvPicPr>
          <p:cNvPr id="15" name="Picture 2" descr="http://clipart-library.com/img/1728818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6870" b="28347"/>
          <a:stretch>
            <a:fillRect/>
          </a:stretch>
        </p:blipFill>
        <p:spPr bwMode="auto">
          <a:xfrm>
            <a:off x="4797152" y="611560"/>
            <a:ext cx="1008000" cy="180803"/>
          </a:xfrm>
          <a:prstGeom prst="rect">
            <a:avLst/>
          </a:prstGeom>
          <a:noFill/>
        </p:spPr>
      </p:pic>
      <p:sp>
        <p:nvSpPr>
          <p:cNvPr id="16" name="Стрелка вправо 15">
            <a:hlinkClick r:id="" action="ppaction://hlinkshowjump?jump=nextslide"/>
          </p:cNvPr>
          <p:cNvSpPr/>
          <p:nvPr/>
        </p:nvSpPr>
        <p:spPr>
          <a:xfrm>
            <a:off x="5949280" y="8460432"/>
            <a:ext cx="540000" cy="28800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140968" y="4788024"/>
            <a:ext cx="5760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Клик!</a:t>
            </a:r>
          </a:p>
        </p:txBody>
      </p:sp>
    </p:spTree>
    <p:extLst>
      <p:ext uri="{BB962C8B-B14F-4D97-AF65-F5344CB8AC3E}">
        <p14:creationId xmlns:p14="http://schemas.microsoft.com/office/powerpoint/2010/main" val="62913912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F1A9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F1A9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F1A9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F1A9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40768" y="539552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Отметь пословицы, которые соответствуют сказке.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20688" y="2087784"/>
            <a:ext cx="540000" cy="540000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68760" y="2051648"/>
            <a:ext cx="4644000" cy="648000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Нужно разум применить, где сила не возьмёт.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68760" y="3852040"/>
            <a:ext cx="4644000" cy="648000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 Умница-разумница, про то знает вся улица.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68760" y="2951880"/>
            <a:ext cx="4644000" cy="648000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Тише едешь, дальше будешь.</a:t>
            </a:r>
          </a:p>
        </p:txBody>
      </p:sp>
      <p:pic>
        <p:nvPicPr>
          <p:cNvPr id="10" name="Рисунок 9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8104" y="2123776"/>
            <a:ext cx="432000" cy="432000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620688" y="3887984"/>
            <a:ext cx="540000" cy="540000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2" name="Рисунок 11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8104" y="3960064"/>
            <a:ext cx="432000" cy="432000"/>
          </a:xfrm>
          <a:prstGeom prst="rect">
            <a:avLst/>
          </a:prstGeom>
        </p:spPr>
      </p:pic>
      <p:pic>
        <p:nvPicPr>
          <p:cNvPr id="14" name="Picture 2" descr="https://catherineasquithgallery.com/uploads/posts/2021-02/1612897500_15-p-kruglii-krasnii-fon-1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80" y="467544"/>
            <a:ext cx="864096" cy="86680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764704" y="611560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6" name="Скругленный прямоугольник 15">
            <a:hlinkClick r:id="" action="ppaction://noaction">
              <a:snd r:embed="rId5" name="hammer.wav"/>
            </a:hlinkClick>
          </p:cNvPr>
          <p:cNvSpPr/>
          <p:nvPr/>
        </p:nvSpPr>
        <p:spPr>
          <a:xfrm>
            <a:off x="620688" y="2987944"/>
            <a:ext cx="540000" cy="540000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Стрелка вправо 17">
            <a:hlinkClick r:id="" action="ppaction://hlinkshowjump?jump=nextslide"/>
          </p:cNvPr>
          <p:cNvSpPr/>
          <p:nvPr/>
        </p:nvSpPr>
        <p:spPr>
          <a:xfrm>
            <a:off x="5949280" y="8460432"/>
            <a:ext cx="540000" cy="28800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351584" y="8486822"/>
            <a:ext cx="5760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Клик!</a:t>
            </a:r>
          </a:p>
        </p:txBody>
      </p:sp>
      <p:pic>
        <p:nvPicPr>
          <p:cNvPr id="3074" name="Picture 2" descr="http://geroickazok.ru/wp-content/uploads/2021/11/img4.jpg"/>
          <p:cNvPicPr>
            <a:picLocks noChangeAspect="1" noChangeArrowheads="1"/>
          </p:cNvPicPr>
          <p:nvPr/>
        </p:nvPicPr>
        <p:blipFill>
          <a:blip r:embed="rId6" cstate="print"/>
          <a:srcRect l="6250" t="3140" r="3125" b="11444"/>
          <a:stretch>
            <a:fillRect/>
          </a:stretch>
        </p:blipFill>
        <p:spPr bwMode="auto">
          <a:xfrm>
            <a:off x="980728" y="4643961"/>
            <a:ext cx="4889519" cy="3456384"/>
          </a:xfrm>
          <a:prstGeom prst="rect">
            <a:avLst/>
          </a:prstGeom>
          <a:noFill/>
        </p:spPr>
      </p:pic>
      <p:pic>
        <p:nvPicPr>
          <p:cNvPr id="21" name="Picture 2" descr="https://catherineasquithgallery.com/uploads/posts/2021-02/1612897500_15-p-kruglii-krasnii-fon-18.png">
            <a:extLst>
              <a:ext uri="{FF2B5EF4-FFF2-40B4-BE49-F238E27FC236}">
                <a16:creationId xmlns:a16="http://schemas.microsoft.com/office/drawing/2014/main" id="{0FEE7193-2CBD-457F-8310-C27A85863B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80" y="538150"/>
            <a:ext cx="864096" cy="86680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EE603029-07CE-4C59-9CCC-3888DD644838}"/>
              </a:ext>
            </a:extLst>
          </p:cNvPr>
          <p:cNvSpPr/>
          <p:nvPr/>
        </p:nvSpPr>
        <p:spPr>
          <a:xfrm>
            <a:off x="403744" y="759895"/>
            <a:ext cx="60300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ctr">
              <a:spcAft>
                <a:spcPts val="0"/>
              </a:spcAft>
            </a:pPr>
            <a:r>
              <a:rPr lang="ru-RU" b="1" dirty="0" err="1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Вырази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своё  «Читательское мнение»  об этой сказке. Раскрась  смайлик нужным цветом.</a:t>
            </a:r>
            <a:endParaRPr lang="ru-RU" sz="1600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9" name="Таблица 28">
            <a:extLst>
              <a:ext uri="{FF2B5EF4-FFF2-40B4-BE49-F238E27FC236}">
                <a16:creationId xmlns:a16="http://schemas.microsoft.com/office/drawing/2014/main" id="{E4E3CD20-DFF6-4085-B77A-FFA80FF376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268250"/>
              </p:ext>
            </p:extLst>
          </p:nvPr>
        </p:nvGraphicFramePr>
        <p:xfrm>
          <a:off x="620688" y="1663096"/>
          <a:ext cx="5616624" cy="646331"/>
        </p:xfrm>
        <a:graphic>
          <a:graphicData uri="http://schemas.openxmlformats.org/drawingml/2006/table">
            <a:tbl>
              <a:tblPr firstRow="1" firstCol="1" bandRow="1"/>
              <a:tblGrid>
                <a:gridCol w="1872208">
                  <a:extLst>
                    <a:ext uri="{9D8B030D-6E8A-4147-A177-3AD203B41FA5}">
                      <a16:colId xmlns:a16="http://schemas.microsoft.com/office/drawing/2014/main" val="4225954894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46467045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123324355"/>
                    </a:ext>
                  </a:extLst>
                </a:gridCol>
              </a:tblGrid>
              <a:tr h="6463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</a:t>
                      </a: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Сказка мне   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</a:t>
                      </a:r>
                      <a:r>
                        <a:rPr lang="ru-RU" sz="11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понравилась! 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94" marR="618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Сказка мне  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</a:t>
                      </a:r>
                      <a:r>
                        <a:rPr lang="ru-RU" sz="11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очень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понравилась!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94" marR="618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Сказка мне  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</a:t>
                      </a:r>
                      <a:r>
                        <a:rPr lang="ru-RU" sz="11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понравилась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!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94" marR="618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9455136"/>
                  </a:ext>
                </a:extLst>
              </a:tr>
            </a:tbl>
          </a:graphicData>
        </a:graphic>
      </p:graphicFrame>
      <p:sp>
        <p:nvSpPr>
          <p:cNvPr id="30" name="Улыбающееся лицо 29">
            <a:extLst>
              <a:ext uri="{FF2B5EF4-FFF2-40B4-BE49-F238E27FC236}">
                <a16:creationId xmlns:a16="http://schemas.microsoft.com/office/drawing/2014/main" id="{CD21F95D-910B-42DF-9156-D4024E3F7270}"/>
              </a:ext>
            </a:extLst>
          </p:cNvPr>
          <p:cNvSpPr/>
          <p:nvPr/>
        </p:nvSpPr>
        <p:spPr>
          <a:xfrm>
            <a:off x="2609525" y="1692425"/>
            <a:ext cx="412219" cy="433969"/>
          </a:xfrm>
          <a:prstGeom prst="smileyFace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1" name="Улыбающееся лицо 30">
            <a:extLst>
              <a:ext uri="{FF2B5EF4-FFF2-40B4-BE49-F238E27FC236}">
                <a16:creationId xmlns:a16="http://schemas.microsoft.com/office/drawing/2014/main" id="{62B3DA73-70A0-470E-B580-A7FCC26BD616}"/>
              </a:ext>
            </a:extLst>
          </p:cNvPr>
          <p:cNvSpPr/>
          <p:nvPr/>
        </p:nvSpPr>
        <p:spPr>
          <a:xfrm>
            <a:off x="4468941" y="1692425"/>
            <a:ext cx="412219" cy="435322"/>
          </a:xfrm>
          <a:prstGeom prst="smileyFace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2" name="Улыбающееся лицо 31">
            <a:extLst>
              <a:ext uri="{FF2B5EF4-FFF2-40B4-BE49-F238E27FC236}">
                <a16:creationId xmlns:a16="http://schemas.microsoft.com/office/drawing/2014/main" id="{D626EBB1-F371-4E12-BA0F-5685D64AC416}"/>
              </a:ext>
            </a:extLst>
          </p:cNvPr>
          <p:cNvSpPr/>
          <p:nvPr/>
        </p:nvSpPr>
        <p:spPr>
          <a:xfrm>
            <a:off x="750109" y="1742238"/>
            <a:ext cx="412219" cy="435322"/>
          </a:xfrm>
          <a:prstGeom prst="smileyFace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id="{38B0024D-A5EF-4B37-B0D5-2EA8596AA9D6}"/>
              </a:ext>
            </a:extLst>
          </p:cNvPr>
          <p:cNvSpPr/>
          <p:nvPr/>
        </p:nvSpPr>
        <p:spPr>
          <a:xfrm>
            <a:off x="1188081" y="1742238"/>
            <a:ext cx="125676" cy="154120"/>
          </a:xfrm>
          <a:prstGeom prst="ellipse">
            <a:avLst/>
          </a:prstGeom>
          <a:solidFill>
            <a:srgbClr val="006600"/>
          </a:solidFill>
          <a:ln w="25400" cap="flat" cmpd="sng" algn="ctr">
            <a:solidFill>
              <a:srgbClr val="0066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id="{FB726604-9E98-4AF1-BF52-F3DF3F9B330A}"/>
              </a:ext>
            </a:extLst>
          </p:cNvPr>
          <p:cNvSpPr/>
          <p:nvPr/>
        </p:nvSpPr>
        <p:spPr>
          <a:xfrm>
            <a:off x="3087698" y="1743590"/>
            <a:ext cx="126933" cy="152768"/>
          </a:xfrm>
          <a:prstGeom prst="ellipse">
            <a:avLst/>
          </a:prstGeom>
          <a:solidFill>
            <a:srgbClr val="000099"/>
          </a:solidFill>
          <a:ln w="25400" cap="flat" cmpd="sng" algn="ctr">
            <a:solidFill>
              <a:srgbClr val="000099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B1CBDF4C-54B3-46BC-AEE5-3007E9EFE9E8}"/>
              </a:ext>
            </a:extLst>
          </p:cNvPr>
          <p:cNvSpPr/>
          <p:nvPr/>
        </p:nvSpPr>
        <p:spPr>
          <a:xfrm>
            <a:off x="4947743" y="1711118"/>
            <a:ext cx="125676" cy="152768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B0A4D88F-3F19-48D7-A43F-BC67524FDFC8}"/>
              </a:ext>
            </a:extLst>
          </p:cNvPr>
          <p:cNvSpPr/>
          <p:nvPr/>
        </p:nvSpPr>
        <p:spPr>
          <a:xfrm>
            <a:off x="788224" y="3052320"/>
            <a:ext cx="4852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ctr">
              <a:spcAft>
                <a:spcPts val="0"/>
              </a:spcAft>
            </a:pP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Оцени свою работу на занятии.  </a:t>
            </a:r>
          </a:p>
          <a:p>
            <a:pPr marL="228600" algn="ctr">
              <a:spcAft>
                <a:spcPts val="0"/>
              </a:spcAft>
            </a:pP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Закрась нужное количество звёздочек. </a:t>
            </a:r>
            <a:endParaRPr lang="ru-RU" sz="1600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7254B660-978D-47B9-9E6F-899DB2FD9D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8291" b="13864"/>
          <a:stretch/>
        </p:blipFill>
        <p:spPr>
          <a:xfrm>
            <a:off x="327247" y="3943342"/>
            <a:ext cx="4663284" cy="3457068"/>
          </a:xfrm>
          <a:prstGeom prst="rect">
            <a:avLst/>
          </a:prstGeom>
        </p:spPr>
      </p:pic>
      <p:sp>
        <p:nvSpPr>
          <p:cNvPr id="62" name="5-конечная звезда 182">
            <a:extLst>
              <a:ext uri="{FF2B5EF4-FFF2-40B4-BE49-F238E27FC236}">
                <a16:creationId xmlns:a16="http://schemas.microsoft.com/office/drawing/2014/main" id="{A602F067-25CB-4AC4-9830-D84C3A73063F}"/>
              </a:ext>
            </a:extLst>
          </p:cNvPr>
          <p:cNvSpPr/>
          <p:nvPr/>
        </p:nvSpPr>
        <p:spPr>
          <a:xfrm>
            <a:off x="5274324" y="3943342"/>
            <a:ext cx="733425" cy="732790"/>
          </a:xfrm>
          <a:prstGeom prst="star5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63" name="5-конечная звезда 182">
            <a:extLst>
              <a:ext uri="{FF2B5EF4-FFF2-40B4-BE49-F238E27FC236}">
                <a16:creationId xmlns:a16="http://schemas.microsoft.com/office/drawing/2014/main" id="{0908F82A-E258-4D71-997A-EC5F8B510BF2}"/>
              </a:ext>
            </a:extLst>
          </p:cNvPr>
          <p:cNvSpPr/>
          <p:nvPr/>
        </p:nvSpPr>
        <p:spPr>
          <a:xfrm>
            <a:off x="5274323" y="4966171"/>
            <a:ext cx="733425" cy="732790"/>
          </a:xfrm>
          <a:prstGeom prst="star5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64" name="5-конечная звезда 182">
            <a:extLst>
              <a:ext uri="{FF2B5EF4-FFF2-40B4-BE49-F238E27FC236}">
                <a16:creationId xmlns:a16="http://schemas.microsoft.com/office/drawing/2014/main" id="{6A57AB2A-0070-4151-8EED-983C846B426B}"/>
              </a:ext>
            </a:extLst>
          </p:cNvPr>
          <p:cNvSpPr/>
          <p:nvPr/>
        </p:nvSpPr>
        <p:spPr>
          <a:xfrm>
            <a:off x="5233588" y="6101784"/>
            <a:ext cx="733425" cy="732790"/>
          </a:xfrm>
          <a:prstGeom prst="star5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505800-32E4-438A-9BB3-00ECDDCC00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7"/>
          <a:stretch/>
        </p:blipFill>
        <p:spPr>
          <a:xfrm>
            <a:off x="4990531" y="7257487"/>
            <a:ext cx="1312101" cy="1287164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5-конечная звезда 181">
            <a:extLst>
              <a:ext uri="{FF2B5EF4-FFF2-40B4-BE49-F238E27FC236}">
                <a16:creationId xmlns:a16="http://schemas.microsoft.com/office/drawing/2014/main" id="{AA6CAE75-F690-4350-AD5B-FAB3FC7ADA04}"/>
              </a:ext>
            </a:extLst>
          </p:cNvPr>
          <p:cNvSpPr/>
          <p:nvPr/>
        </p:nvSpPr>
        <p:spPr>
          <a:xfrm>
            <a:off x="8089900" y="16355982"/>
            <a:ext cx="776288" cy="733425"/>
          </a:xfrm>
          <a:prstGeom prst="star5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60" name="5-конечная звезда 182">
            <a:extLst>
              <a:ext uri="{FF2B5EF4-FFF2-40B4-BE49-F238E27FC236}">
                <a16:creationId xmlns:a16="http://schemas.microsoft.com/office/drawing/2014/main" id="{C263D027-FC8C-45BD-87FB-8685442CCFCE}"/>
              </a:ext>
            </a:extLst>
          </p:cNvPr>
          <p:cNvSpPr/>
          <p:nvPr/>
        </p:nvSpPr>
        <p:spPr>
          <a:xfrm>
            <a:off x="9013825" y="16355982"/>
            <a:ext cx="733425" cy="733425"/>
          </a:xfrm>
          <a:prstGeom prst="star5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61" name="5-конечная звезда 183">
            <a:extLst>
              <a:ext uri="{FF2B5EF4-FFF2-40B4-BE49-F238E27FC236}">
                <a16:creationId xmlns:a16="http://schemas.microsoft.com/office/drawing/2014/main" id="{85CDEC0A-B49D-4461-AD6E-2C54692D292C}"/>
              </a:ext>
            </a:extLst>
          </p:cNvPr>
          <p:cNvSpPr/>
          <p:nvPr/>
        </p:nvSpPr>
        <p:spPr>
          <a:xfrm>
            <a:off x="9898063" y="16359157"/>
            <a:ext cx="733425" cy="733425"/>
          </a:xfrm>
          <a:prstGeom prst="star5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18" name="Picture 2" descr="Русская народная сказка Маша и медведь">
            <a:extLst>
              <a:ext uri="{FF2B5EF4-FFF2-40B4-BE49-F238E27FC236}">
                <a16:creationId xmlns:a16="http://schemas.microsoft.com/office/drawing/2014/main" id="{FB103A1B-96E7-48A6-B61B-574ECE64E3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b="18366"/>
          <a:stretch/>
        </p:blipFill>
        <p:spPr bwMode="auto">
          <a:xfrm>
            <a:off x="782821" y="1979712"/>
            <a:ext cx="5117457" cy="5514461"/>
          </a:xfrm>
          <a:prstGeom prst="rect">
            <a:avLst/>
          </a:prstGeom>
          <a:noFill/>
        </p:spPr>
      </p:pic>
      <p:sp>
        <p:nvSpPr>
          <p:cNvPr id="27" name="WordArt 5">
            <a:extLst>
              <a:ext uri="{FF2B5EF4-FFF2-40B4-BE49-F238E27FC236}">
                <a16:creationId xmlns:a16="http://schemas.microsoft.com/office/drawing/2014/main" id="{89DF9198-F019-40E1-A70A-D63B704107A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82821" y="800808"/>
            <a:ext cx="5292358" cy="833941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cs typeface="Arial" panose="020B0604020202020204" pitchFamily="34" charset="0"/>
              </a:rPr>
              <a:t>Спасибо за урок!</a:t>
            </a:r>
          </a:p>
        </p:txBody>
      </p:sp>
    </p:spTree>
    <p:extLst>
      <p:ext uri="{BB962C8B-B14F-4D97-AF65-F5344CB8AC3E}">
        <p14:creationId xmlns:p14="http://schemas.microsoft.com/office/powerpoint/2010/main" val="1679145161"/>
      </p:ext>
    </p:ext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8181" y="398974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Собери слова из слогов. Подсказки – картинки.</a:t>
            </a:r>
          </a:p>
        </p:txBody>
      </p:sp>
      <p:sp>
        <p:nvSpPr>
          <p:cNvPr id="5" name="Куб 4"/>
          <p:cNvSpPr/>
          <p:nvPr/>
        </p:nvSpPr>
        <p:spPr>
          <a:xfrm>
            <a:off x="627696" y="1547664"/>
            <a:ext cx="1080120" cy="576064"/>
          </a:xfrm>
          <a:prstGeom prst="cub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МА</a:t>
            </a:r>
          </a:p>
        </p:txBody>
      </p:sp>
      <p:sp>
        <p:nvSpPr>
          <p:cNvPr id="6" name="Куб 5"/>
          <p:cNvSpPr/>
          <p:nvPr/>
        </p:nvSpPr>
        <p:spPr>
          <a:xfrm>
            <a:off x="2506198" y="1472433"/>
            <a:ext cx="1080120" cy="576064"/>
          </a:xfrm>
          <a:prstGeom prst="cub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КО</a:t>
            </a:r>
          </a:p>
        </p:txBody>
      </p:sp>
      <p:sp>
        <p:nvSpPr>
          <p:cNvPr id="7" name="Куб 6"/>
          <p:cNvSpPr/>
          <p:nvPr/>
        </p:nvSpPr>
        <p:spPr>
          <a:xfrm>
            <a:off x="4329100" y="1473154"/>
            <a:ext cx="1080120" cy="576064"/>
          </a:xfrm>
          <a:prstGeom prst="cub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ПЕ</a:t>
            </a:r>
          </a:p>
        </p:txBody>
      </p:sp>
      <p:sp>
        <p:nvSpPr>
          <p:cNvPr id="10" name="Куб 9"/>
          <p:cNvSpPr/>
          <p:nvPr/>
        </p:nvSpPr>
        <p:spPr>
          <a:xfrm>
            <a:off x="1358800" y="2339752"/>
            <a:ext cx="1080120" cy="576064"/>
          </a:xfrm>
          <a:prstGeom prst="cub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НЁК</a:t>
            </a:r>
          </a:p>
        </p:txBody>
      </p:sp>
      <p:sp>
        <p:nvSpPr>
          <p:cNvPr id="11" name="Куб 10"/>
          <p:cNvSpPr/>
          <p:nvPr/>
        </p:nvSpPr>
        <p:spPr>
          <a:xfrm>
            <a:off x="3338962" y="2339752"/>
            <a:ext cx="1080120" cy="576064"/>
          </a:xfrm>
          <a:prstGeom prst="cub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ША</a:t>
            </a:r>
          </a:p>
        </p:txBody>
      </p:sp>
      <p:sp>
        <p:nvSpPr>
          <p:cNvPr id="12" name="Куб 11"/>
          <p:cNvSpPr/>
          <p:nvPr/>
        </p:nvSpPr>
        <p:spPr>
          <a:xfrm>
            <a:off x="5085184" y="2411760"/>
            <a:ext cx="1080120" cy="576064"/>
          </a:xfrm>
          <a:prstGeom prst="cub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РОБ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11189" y="3453980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153693" y="3453980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693693" y="3453980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Ш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200168" y="3454888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383334" y="4242109"/>
            <a:ext cx="540000" cy="5328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П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937277" y="4242110"/>
            <a:ext cx="540000" cy="5328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470565" y="4242108"/>
            <a:ext cx="540000" cy="53285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Н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008712" y="4242108"/>
            <a:ext cx="540000" cy="53285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Ё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571160" y="4242108"/>
            <a:ext cx="540000" cy="53285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77840" y="6861639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330510" y="6861639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868766" y="6861638"/>
            <a:ext cx="540000" cy="53999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Р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410454" y="6861636"/>
            <a:ext cx="540000" cy="53999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2947022" y="6861636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Б</a:t>
            </a:r>
          </a:p>
        </p:txBody>
      </p:sp>
      <p:pic>
        <p:nvPicPr>
          <p:cNvPr id="3" name="Picture 2" descr="https://selcdn.fedsp.com/bootes/30/37221/3825d91c2779827f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97155" y="6443682"/>
            <a:ext cx="2113005" cy="2032336"/>
          </a:xfrm>
          <a:prstGeom prst="rect">
            <a:avLst/>
          </a:prstGeom>
          <a:noFill/>
        </p:spPr>
      </p:pic>
      <p:sp>
        <p:nvSpPr>
          <p:cNvPr id="36" name="Стрелка вправо 35">
            <a:hlinkClick r:id="" action="ppaction://hlinkshowjump?jump=nextslide"/>
          </p:cNvPr>
          <p:cNvSpPr/>
          <p:nvPr/>
        </p:nvSpPr>
        <p:spPr>
          <a:xfrm>
            <a:off x="5949280" y="8460432"/>
            <a:ext cx="540000" cy="28800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339664" y="8460432"/>
            <a:ext cx="5760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Клик!</a:t>
            </a:r>
          </a:p>
        </p:txBody>
      </p:sp>
      <p:pic>
        <p:nvPicPr>
          <p:cNvPr id="41" name="Picture 2" descr="http://geroickazok.ru/wp-content/uploads/2021/11/img4.jpg">
            <a:extLst>
              <a:ext uri="{FF2B5EF4-FFF2-40B4-BE49-F238E27FC236}">
                <a16:creationId xmlns:a16="http://schemas.microsoft.com/office/drawing/2014/main" id="{FB82FF6A-7230-4715-AAD1-03209935F0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6250" t="7384" r="3125" b="11444"/>
          <a:stretch/>
        </p:blipFill>
        <p:spPr bwMode="auto">
          <a:xfrm>
            <a:off x="481241" y="4025597"/>
            <a:ext cx="2565017" cy="2317250"/>
          </a:xfrm>
          <a:prstGeom prst="rect">
            <a:avLst/>
          </a:prstGeom>
          <a:noFill/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E323ACB5-7F43-435E-A646-4B8DD42783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566" y="4859988"/>
            <a:ext cx="2568291" cy="1261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47328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0688" y="755576"/>
            <a:ext cx="568863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hlinkClick r:id="rId2"/>
              </a:rPr>
              <a:t>https://catherineasquithgallery.com/uploads/posts/2021-02/1613656522_76-p-fon-komi-dlya-prezentatsii-97.png</a:t>
            </a:r>
            <a:endParaRPr lang="ru-RU" sz="1600" dirty="0"/>
          </a:p>
          <a:p>
            <a:r>
              <a:rPr lang="en-US" sz="1600" dirty="0">
                <a:hlinkClick r:id="rId3"/>
              </a:rPr>
              <a:t>https://strana</a:t>
            </a:r>
            <a:r>
              <a:rPr lang="ru-RU" sz="1600" dirty="0">
                <a:hlinkClick r:id="rId3"/>
              </a:rPr>
              <a:t>-</a:t>
            </a:r>
            <a:r>
              <a:rPr lang="en-US" sz="1600" dirty="0">
                <a:hlinkClick r:id="rId3"/>
              </a:rPr>
              <a:t>skazki.ru/</a:t>
            </a:r>
            <a:r>
              <a:rPr lang="en-US" sz="1600" dirty="0" err="1">
                <a:hlinkClick r:id="rId3"/>
              </a:rPr>
              <a:t>masha_i_medved.html?ysclid</a:t>
            </a:r>
            <a:r>
              <a:rPr lang="en-US" sz="1600" dirty="0">
                <a:hlinkClick r:id="rId3"/>
              </a:rPr>
              <a:t>=l8bzgom3es534820845</a:t>
            </a:r>
            <a:r>
              <a:rPr lang="en-US" sz="1600" dirty="0"/>
              <a:t> </a:t>
            </a:r>
            <a:endParaRPr lang="ru-RU" sz="1600" dirty="0"/>
          </a:p>
          <a:p>
            <a:r>
              <a:rPr lang="en-US" sz="1600" dirty="0">
                <a:hlinkClick r:id="rId4"/>
              </a:rPr>
              <a:t>http://olgasergeeff.ru/wp-content/uploads/2012/10/%D0%9C%D0%B0%D1%88%D0%B0-%D0%B8-%D0%BC%D0%B5%D0%B4%D0%B2%D0%B5%D0%B4%D1%8C.jpg</a:t>
            </a:r>
            <a:r>
              <a:rPr lang="en-US" sz="1600" dirty="0"/>
              <a:t> </a:t>
            </a:r>
            <a:endParaRPr lang="ru-RU" sz="1600" dirty="0"/>
          </a:p>
          <a:p>
            <a:r>
              <a:rPr lang="en-US" sz="1600" dirty="0">
                <a:hlinkClick r:id="rId5"/>
              </a:rPr>
              <a:t>https://cf2.ppt-online.org/files2/slide/c/cxI8Pq51lF7KZ0W4oMhjsXJkm3Uwe2ft6QNuCLiDv/slide-17.jpg</a:t>
            </a:r>
            <a:r>
              <a:rPr lang="en-US" sz="1600" dirty="0"/>
              <a:t> </a:t>
            </a:r>
            <a:endParaRPr lang="ru-RU" sz="1600" dirty="0"/>
          </a:p>
          <a:p>
            <a:r>
              <a:rPr lang="en-US" sz="1600" dirty="0">
                <a:hlinkClick r:id="rId6"/>
              </a:rPr>
              <a:t>https://www.magic-coloring.com/gallery/BoNOuqp1/tUTxl0qSw/tUTxl0qSw_15/_u_O_u_U_39.jpg</a:t>
            </a:r>
            <a:r>
              <a:rPr lang="en-US" sz="1600" dirty="0"/>
              <a:t> </a:t>
            </a:r>
            <a:r>
              <a:rPr lang="en-US" sz="1600" dirty="0">
                <a:hlinkClick r:id="rId7"/>
              </a:rPr>
              <a:t>https://selcdn.fedsp.com/bootes/30/37221/3825d91c2779827f.jpeg</a:t>
            </a:r>
            <a:r>
              <a:rPr lang="en-US" sz="1600" dirty="0"/>
              <a:t> </a:t>
            </a:r>
            <a:r>
              <a:rPr lang="en-US" sz="1600" dirty="0">
                <a:hlinkClick r:id="rId8"/>
              </a:rPr>
              <a:t>https://cdn4.vectorstock.com/i/1000x1000/32/93/classic-garden-bench-vector-6343293.jpg</a:t>
            </a:r>
            <a:r>
              <a:rPr lang="en-US" sz="1600" dirty="0"/>
              <a:t> </a:t>
            </a:r>
            <a:r>
              <a:rPr lang="en-US" sz="1600" dirty="0">
                <a:hlinkClick r:id="rId9"/>
              </a:rPr>
              <a:t>https://catherineasquithgallery.com/uploads/posts/2021-03/1614587443_3-p-kartinki-skazki-na-belom-fone-3.jpg</a:t>
            </a:r>
            <a:r>
              <a:rPr lang="ru-RU" sz="1600" dirty="0"/>
              <a:t>      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64704" y="467544"/>
            <a:ext cx="3024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Ссылки на интернет-ресурсы: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17690" y="7596336"/>
            <a:ext cx="60486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1A1A1A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Литература: Читаем вместе. </a:t>
            </a:r>
            <a:r>
              <a:rPr lang="ru-RU" dirty="0">
                <a:solidFill>
                  <a:srgbClr val="1A1A1A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Рабочая тетрадь. 1 класс. / С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1A1A1A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.</a:t>
            </a:r>
            <a:r>
              <a:rPr lang="ru-RU" dirty="0">
                <a:solidFill>
                  <a:srgbClr val="1A1A1A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Ю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1A1A1A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. Бакума</a:t>
            </a:r>
            <a:r>
              <a:rPr lang="ru-RU" dirty="0"/>
              <a:t> – с. Поярково, Михайловского района, Амурской области.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593193"/>
      </p:ext>
    </p:extLst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2897500_15-p-kruglii-krasnii-fon-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80" y="467544"/>
            <a:ext cx="864096" cy="86680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64704" y="611560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79054" y="517254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Зачеркни   каждую вторую букву.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7379" y="1389607"/>
            <a:ext cx="563587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>
                <a:solidFill>
                  <a:srgbClr val="00B050"/>
                </a:solidFill>
              </a:rPr>
              <a:t>П В И М Р Т О К Ж Ш К М И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8893" y="2089326"/>
            <a:ext cx="5688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Впиши полученное слово.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836086" y="2557134"/>
            <a:ext cx="638731" cy="724901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0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88668" y="2557134"/>
            <a:ext cx="638731" cy="724901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0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27399" y="2557134"/>
            <a:ext cx="549156" cy="724901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000" b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95131" y="2557134"/>
            <a:ext cx="767845" cy="724901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0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683976" y="2557134"/>
            <a:ext cx="762195" cy="724901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000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46171" y="2557134"/>
            <a:ext cx="737332" cy="724901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000" b="1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83503" y="2557134"/>
            <a:ext cx="638732" cy="724901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000" b="1" dirty="0">
              <a:solidFill>
                <a:srgbClr val="C00000"/>
              </a:solidFill>
            </a:endParaRPr>
          </a:p>
        </p:txBody>
      </p:sp>
      <p:cxnSp>
        <p:nvCxnSpPr>
          <p:cNvPr id="18" name="Прямая соединительная линия 17"/>
          <p:cNvCxnSpPr>
            <a:cxnSpLocks/>
          </p:cNvCxnSpPr>
          <p:nvPr/>
        </p:nvCxnSpPr>
        <p:spPr>
          <a:xfrm flipH="1">
            <a:off x="3106754" y="611560"/>
            <a:ext cx="212604" cy="31501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кругленный прямоугольник 11">
            <a:hlinkClick r:id="" action="ppaction://noaction">
              <a:snd r:embed="rId3" name="chimes.wav"/>
            </a:hlinkClick>
            <a:extLst>
              <a:ext uri="{FF2B5EF4-FFF2-40B4-BE49-F238E27FC236}">
                <a16:creationId xmlns:a16="http://schemas.microsoft.com/office/drawing/2014/main" id="{CBEE45A2-B4D2-4519-A668-B18AF5C4E01B}"/>
              </a:ext>
            </a:extLst>
          </p:cNvPr>
          <p:cNvSpPr/>
          <p:nvPr/>
        </p:nvSpPr>
        <p:spPr>
          <a:xfrm>
            <a:off x="2199450" y="6186844"/>
            <a:ext cx="2412000" cy="4320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смелая</a:t>
            </a:r>
          </a:p>
        </p:txBody>
      </p:sp>
      <p:sp>
        <p:nvSpPr>
          <p:cNvPr id="23" name="Скругленный прямоугольник 6">
            <a:hlinkClick r:id="" action="ppaction://noaction">
              <a:snd r:embed="rId4" name="hammer.wav"/>
            </a:hlinkClick>
            <a:extLst>
              <a:ext uri="{FF2B5EF4-FFF2-40B4-BE49-F238E27FC236}">
                <a16:creationId xmlns:a16="http://schemas.microsoft.com/office/drawing/2014/main" id="{EDEE8193-4313-4966-B2BC-9104322C708D}"/>
              </a:ext>
            </a:extLst>
          </p:cNvPr>
          <p:cNvSpPr/>
          <p:nvPr/>
        </p:nvSpPr>
        <p:spPr>
          <a:xfrm>
            <a:off x="2199450" y="5012149"/>
            <a:ext cx="2412000" cy="4320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трусливая</a:t>
            </a:r>
          </a:p>
        </p:txBody>
      </p:sp>
      <p:sp>
        <p:nvSpPr>
          <p:cNvPr id="24" name="Скругленный прямоугольник 7">
            <a:hlinkClick r:id="" action="ppaction://noaction">
              <a:snd r:embed="rId3" name="chimes.wav"/>
            </a:hlinkClick>
            <a:extLst>
              <a:ext uri="{FF2B5EF4-FFF2-40B4-BE49-F238E27FC236}">
                <a16:creationId xmlns:a16="http://schemas.microsoft.com/office/drawing/2014/main" id="{4453381E-0B64-4FD6-9FDD-01CE717E3BB2}"/>
              </a:ext>
            </a:extLst>
          </p:cNvPr>
          <p:cNvSpPr/>
          <p:nvPr/>
        </p:nvSpPr>
        <p:spPr>
          <a:xfrm>
            <a:off x="2199450" y="5584210"/>
            <a:ext cx="2412000" cy="4320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умелая</a:t>
            </a:r>
          </a:p>
        </p:txBody>
      </p:sp>
      <p:sp>
        <p:nvSpPr>
          <p:cNvPr id="26" name="Скругленный прямоугольник 9">
            <a:hlinkClick r:id="" action="ppaction://noaction">
              <a:snd r:embed="rId4" name="hammer.wav"/>
            </a:hlinkClick>
            <a:extLst>
              <a:ext uri="{FF2B5EF4-FFF2-40B4-BE49-F238E27FC236}">
                <a16:creationId xmlns:a16="http://schemas.microsoft.com/office/drawing/2014/main" id="{0DEDFEA6-16AB-4DD1-AC06-C3F911ED05C6}"/>
              </a:ext>
            </a:extLst>
          </p:cNvPr>
          <p:cNvSpPr/>
          <p:nvPr/>
        </p:nvSpPr>
        <p:spPr>
          <a:xfrm>
            <a:off x="2223000" y="6788566"/>
            <a:ext cx="2412000" cy="4320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капризная</a:t>
            </a:r>
          </a:p>
        </p:txBody>
      </p:sp>
      <p:sp>
        <p:nvSpPr>
          <p:cNvPr id="27" name="Скругленный прямоугольник 10">
            <a:hlinkClick r:id="" action="ppaction://noaction">
              <a:snd r:embed="rId3" name="chimes.wav"/>
            </a:hlinkClick>
            <a:extLst>
              <a:ext uri="{FF2B5EF4-FFF2-40B4-BE49-F238E27FC236}">
                <a16:creationId xmlns:a16="http://schemas.microsoft.com/office/drawing/2014/main" id="{D8A25B9A-0A29-4DE4-8C34-C78F2899B0B6}"/>
              </a:ext>
            </a:extLst>
          </p:cNvPr>
          <p:cNvSpPr/>
          <p:nvPr/>
        </p:nvSpPr>
        <p:spPr>
          <a:xfrm>
            <a:off x="2223000" y="7354393"/>
            <a:ext cx="2412000" cy="4320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умная</a:t>
            </a:r>
          </a:p>
        </p:txBody>
      </p:sp>
      <p:sp>
        <p:nvSpPr>
          <p:cNvPr id="28" name="Скругленный прямоугольник 13">
            <a:hlinkClick r:id="" action="ppaction://noaction">
              <a:snd r:embed="rId3" name="chimes.wav"/>
            </a:hlinkClick>
            <a:extLst>
              <a:ext uri="{FF2B5EF4-FFF2-40B4-BE49-F238E27FC236}">
                <a16:creationId xmlns:a16="http://schemas.microsoft.com/office/drawing/2014/main" id="{4220656B-FD74-454E-83ED-E48F53350B6A}"/>
              </a:ext>
            </a:extLst>
          </p:cNvPr>
          <p:cNvSpPr/>
          <p:nvPr/>
        </p:nvSpPr>
        <p:spPr>
          <a:xfrm>
            <a:off x="2201543" y="7920220"/>
            <a:ext cx="2412000" cy="4320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находчивая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81AB386-8A05-4862-B7CD-5CE00357CF86}"/>
              </a:ext>
            </a:extLst>
          </p:cNvPr>
          <p:cNvSpPr txBox="1"/>
          <p:nvPr/>
        </p:nvSpPr>
        <p:spPr>
          <a:xfrm>
            <a:off x="548680" y="4097059"/>
            <a:ext cx="59373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Закрась         карточки со словами, которые характеризуют Машеньку.</a:t>
            </a:r>
          </a:p>
        </p:txBody>
      </p:sp>
      <p:pic>
        <p:nvPicPr>
          <p:cNvPr id="30" name="Picture 2" descr="http://clipart-library.com/img/1728818.jpg">
            <a:extLst>
              <a:ext uri="{FF2B5EF4-FFF2-40B4-BE49-F238E27FC236}">
                <a16:creationId xmlns:a16="http://schemas.microsoft.com/office/drawing/2014/main" id="{1517E2F1-93A5-4752-A5E8-123948E120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6870" b="28347"/>
          <a:stretch>
            <a:fillRect/>
          </a:stretch>
        </p:blipFill>
        <p:spPr bwMode="auto">
          <a:xfrm>
            <a:off x="1942171" y="4273769"/>
            <a:ext cx="1008000" cy="180803"/>
          </a:xfrm>
          <a:prstGeom prst="rect">
            <a:avLst/>
          </a:prstGeom>
          <a:noFill/>
        </p:spPr>
      </p:pic>
      <p:pic>
        <p:nvPicPr>
          <p:cNvPr id="31" name="Picture 2" descr="https://catherineasquithgallery.com/uploads/posts/2021-02/1612897500_15-p-kruglii-krasnii-fon-18.png">
            <a:extLst>
              <a:ext uri="{FF2B5EF4-FFF2-40B4-BE49-F238E27FC236}">
                <a16:creationId xmlns:a16="http://schemas.microsoft.com/office/drawing/2014/main" id="{068C7023-556A-4028-85C9-86127BEC3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813" y="3535628"/>
            <a:ext cx="646947" cy="648974"/>
          </a:xfrm>
          <a:prstGeom prst="rect">
            <a:avLst/>
          </a:prstGeom>
          <a:noFill/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B1BFAD5E-8A25-4DD6-9158-D467B24BC2E6}"/>
              </a:ext>
            </a:extLst>
          </p:cNvPr>
          <p:cNvSpPr txBox="1"/>
          <p:nvPr/>
        </p:nvSpPr>
        <p:spPr>
          <a:xfrm>
            <a:off x="759387" y="3630015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98169212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F1A9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F1A9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F1A9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F1A9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Русская народная сказка Маша и медвед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696" y="1259632"/>
            <a:ext cx="5455074" cy="7200800"/>
          </a:xfrm>
          <a:prstGeom prst="rect">
            <a:avLst/>
          </a:prstGeom>
          <a:noFill/>
        </p:spPr>
      </p:pic>
      <p:pic>
        <p:nvPicPr>
          <p:cNvPr id="3" name="Picture 8" descr="https://x-lines.ru/letters/i/cyrillicdreamy/0407/2f9027/30/1/rdekbwcd4gy7dyqozmembwcxrdem5wfo4gypbxsosuem5wfo4g81bwcb4n7pbcgos9emiwf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4704" y="611560"/>
            <a:ext cx="5186532" cy="5760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5949280" y="8460432"/>
            <a:ext cx="540000" cy="28800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Dlya-Detey.com-Masha-i-medved">
            <a:hlinkClick r:id="" action="ppaction://media"/>
            <a:extLst>
              <a:ext uri="{FF2B5EF4-FFF2-40B4-BE49-F238E27FC236}">
                <a16:creationId xmlns:a16="http://schemas.microsoft.com/office/drawing/2014/main" id="{18FB95C8-2EAC-4DA7-9D20-8D72EE8D10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085" y="788436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Дедушка с бабушкой разрешают Маше идти в лес с подружкам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695" y="467544"/>
            <a:ext cx="5510332" cy="381642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48680" y="4283968"/>
            <a:ext cx="5688632" cy="4852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Жили-были дедушка да бабушка. Была у них внучка Машенька.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Собрались раз подружки в лес - по грибы да по ягоды. Пришли звать с собой и Машеньку.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Дедушка, бабушка, - говорит Машенька, - отпустите меня в лес с подружками!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Дедушка с бабушкой отвечают: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Иди, только смотри от подружек не отставай - не то заблудишься.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Пришли девушки в лес, стали собирать грибы да ягоды. Вот Машенька - деревце за деревце, кустик за кустик - и ушла далеко-далеко от подружек.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Стала она аукаться, стала их звать. А подружки не слышат, не отзываются.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5949280" y="8460432"/>
            <a:ext cx="540000" cy="28800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548680" y="3995936"/>
            <a:ext cx="5832648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Ходила, ходила Машенька по лесу - совсем заблудилась.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Пришла она в самую глушь, в самую чащу. Видит-стоит избушка. Постучала Машенька в дверь - не отвечают. Толкнула она дверь, дверь и открылась.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Вошла Машенька в избушку, села у окна на лавочку.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Села и думает:</a:t>
            </a:r>
          </a:p>
          <a:p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„Кто же здесь живёт? Почему никого не видно?..«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А в той избушке жил большущий медведь. Только его тогда дома не было: он по лесу ходил. Вернулся вечером медведь, увидел Машеньку, обрадовался.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Ага, - говорит, - теперь не отпущу тебя! Будешь у меня жить. Будешь печку топить, будешь кашу варить, меня кашей кормить.</a:t>
            </a:r>
          </a:p>
        </p:txBody>
      </p:sp>
      <p:pic>
        <p:nvPicPr>
          <p:cNvPr id="16388" name="Picture 4" descr="Маша нашла чей-то дом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8720" y="395536"/>
            <a:ext cx="4968552" cy="3663202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5949280" y="8460432"/>
            <a:ext cx="540000" cy="28800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0688" y="4347259"/>
            <a:ext cx="56166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Потужила Маша, погоревала, да ничего не поделаешь. Стала она жить у медведя в избушке.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Медведь на целый день уйдёт в лес, а Машеньке наказывает никуда без него из избушки не выходить.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А если уйдёшь, - говорит, - всё равно поймаю и тогда уж съем!</a:t>
            </a:r>
            <a:r>
              <a:rPr lang="ru-RU" sz="2000" dirty="0"/>
              <a:t> </a:t>
            </a:r>
          </a:p>
          <a:p>
            <a:r>
              <a:rPr lang="ru-RU" sz="2000" dirty="0"/>
              <a:t>Стала Машенька думать, как ей от медведя убежать. Кругом лес, в какую сторону идти - не знает, спросить не у кого...</a:t>
            </a:r>
          </a:p>
          <a:p>
            <a:r>
              <a:rPr lang="ru-RU" sz="2000" dirty="0"/>
              <a:t>Думала она, думала и придумала. Приходит раз медведь из лесу, а Машенька и говорит ему:</a:t>
            </a:r>
          </a:p>
          <a:p>
            <a:r>
              <a:rPr lang="ru-RU" sz="2000" dirty="0"/>
              <a:t>- Медведь, медведь, отпусти меня на денёк в деревню: я бабушке да дедушке гостинцев снесу.</a:t>
            </a:r>
          </a:p>
        </p:txBody>
      </p:sp>
      <p:pic>
        <p:nvPicPr>
          <p:cNvPr id="8198" name="Picture 6" descr="https://novgorodsad.uoirbitmo.ru/upload/images/6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0808" y="467544"/>
            <a:ext cx="3312368" cy="3896904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5949280" y="8460432"/>
            <a:ext cx="540000" cy="28800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Маша просит медведя отнести бабушке с дедушкой пирож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6792" y="467544"/>
            <a:ext cx="3672408" cy="341866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76672" y="3875142"/>
            <a:ext cx="590465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Нет, - говорит медведь, - ты в лесу заблудишься. Давай гостинцы, я их сам отнесу!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 Машеньке того и надо!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Напекла она пирожков, достала большой-пребольшой короб и говорит медведю: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Вот, смотри: я в короб положу пирожки, а ты отнеси их дедушке да бабушке. Да помни: короб по дороге не открывай, пирожки не вынимай. Я на дубок влезу, за тобой следить буду!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- Ладно, - отвечает медведь, - давай короб! Машенька говорит: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Выйди на крылечко, посмотри, не идёт ли дождик!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Только медведь вышел на крылечко, Машенька сейчас же залезла в короб, а на голову себе блюдо с пирожками поставила.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5949280" y="8460432"/>
            <a:ext cx="540000" cy="28800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nukadeti.ru/content/images/essence/tale/342/1278.jpg"/>
          <p:cNvPicPr>
            <a:picLocks noChangeAspect="1" noChangeArrowheads="1"/>
          </p:cNvPicPr>
          <p:nvPr/>
        </p:nvPicPr>
        <p:blipFill>
          <a:blip r:embed="rId2" cstate="print"/>
          <a:srcRect t="4059"/>
          <a:stretch>
            <a:fillRect/>
          </a:stretch>
        </p:blipFill>
        <p:spPr bwMode="auto">
          <a:xfrm>
            <a:off x="1844824" y="395536"/>
            <a:ext cx="3096344" cy="3404394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48680" y="3731706"/>
            <a:ext cx="590465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Вернулся медведь, видит - короб готов. Взвалил его на спину и пошёл в деревню.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Идёт медведь между ёлками, бредёт медведь между берёзками, в овражки спускается, на пригорки поднимается. Шёл-шёл, устал и говорит: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Сяду на пенёк,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Съем пирожок!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 Машенька из короба: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Вижу, вижу!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 садись на пенёк,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 ешь пирожок!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Неси бабушке,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Неси дедушке!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Ишь какая глазастая, - говорит медведь, - всё видит!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Поднял он короб и пошёл дальше.</a:t>
            </a: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5949280" y="8460432"/>
            <a:ext cx="540000" cy="28800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48680" y="4365848"/>
            <a:ext cx="5688632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Шёл-шёл, шёл-шёл, остановился, сел и говорит:</a:t>
            </a:r>
            <a:b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Сяду на пенёк,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Съем пирожок!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 Машенька из короба опять: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Вижу, вижу!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 садись на пенёк,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 ешь пирожок!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Неси бабушке,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Неси дедушке!</a:t>
            </a:r>
            <a:b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b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Удивился медведь: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Вот какая хитрая! Высоко сидит, далеко глядит! Встал и пошёл скорее.</a:t>
            </a:r>
          </a:p>
        </p:txBody>
      </p:sp>
      <p:pic>
        <p:nvPicPr>
          <p:cNvPr id="20483" name="Picture 3" descr="Хотел сесть медведь на пенек, чтобы отдохну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6792" y="467543"/>
            <a:ext cx="3744416" cy="3811033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5949280" y="8460432"/>
            <a:ext cx="540000" cy="28800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1142</TotalTime>
  <Words>978</Words>
  <Application>Microsoft Office PowerPoint</Application>
  <PresentationFormat>Экран (4:3)</PresentationFormat>
  <Paragraphs>168</Paragraphs>
  <Slides>21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Л.И. Цехместер</dc:creator>
  <cp:lastModifiedBy>L</cp:lastModifiedBy>
  <cp:revision>52</cp:revision>
  <cp:lastPrinted>2024-11-12T11:06:02Z</cp:lastPrinted>
  <dcterms:created xsi:type="dcterms:W3CDTF">2022-09-21T18:55:57Z</dcterms:created>
  <dcterms:modified xsi:type="dcterms:W3CDTF">2024-11-13T11:55:34Z</dcterms:modified>
</cp:coreProperties>
</file>