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07" r:id="rId3"/>
    <p:sldId id="277" r:id="rId4"/>
    <p:sldId id="279" r:id="rId5"/>
    <p:sldId id="278" r:id="rId6"/>
    <p:sldId id="305" r:id="rId7"/>
    <p:sldId id="297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303" r:id="rId22"/>
    <p:sldId id="293" r:id="rId23"/>
    <p:sldId id="298" r:id="rId24"/>
    <p:sldId id="295" r:id="rId25"/>
    <p:sldId id="294" r:id="rId26"/>
    <p:sldId id="306" r:id="rId27"/>
    <p:sldId id="304" r:id="rId28"/>
    <p:sldId id="299" r:id="rId29"/>
    <p:sldId id="296" r:id="rId30"/>
    <p:sldId id="27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9FA4F-ED5E-4398-86E3-3F1C636A91FA}" type="slidenum">
              <a:rPr lang="ru-RU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916213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0668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A72158E-519A-43BB-880E-20B18567A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3898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0668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EDFA7ED-F57D-4BFF-9A74-3DF6BDDD4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8515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8167C51-0C04-4A9B-928D-666813DB0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075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1D3FE-64BC-46CA-8904-0439E9BDB079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39D71-8B0D-4D49-BEB3-392D1BBE2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6" r:id="rId12"/>
    <p:sldLayoutId id="2147483677" r:id="rId13"/>
    <p:sldLayoutId id="2147483678" r:id="rId14"/>
    <p:sldLayoutId id="2147483679" r:id="rId15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gif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3357586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Организация работы военно-патриотического клуба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5643570" y="1785926"/>
            <a:ext cx="3248910" cy="466741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ru-RU" sz="2200" dirty="0" smtClean="0"/>
              <a:t>. В программу физической подготовки курсантов входит изучение приемов  рукопашного боя, свершением марш – бросков, изучение спец. норм Военно-спортивного комплекса.  Особое внимание уделяется воспитанию у курсантов таких качеств, как выносливость, терпение и сила. </a:t>
            </a:r>
          </a:p>
          <a:p>
            <a:pPr>
              <a:defRPr/>
            </a:pP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188640"/>
            <a:ext cx="566696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Физическая подготовка</a:t>
            </a:r>
          </a:p>
        </p:txBody>
      </p:sp>
      <p:pic>
        <p:nvPicPr>
          <p:cNvPr id="4" name="Picture 5" descr="C:\Users\Админ\Desktop\фото\слет 2015\слет 15\XGb2Ic3mB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5553682" cy="384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 descr="C:\Users\Пользователь\Desktop\впк\Казань слет ВПК 2014\слет 2014\PS9GWnDEL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6"/>
            <a:ext cx="2187122" cy="3286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8801205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715008" y="1928802"/>
            <a:ext cx="3033456" cy="445252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Курсанты знакомятся с правилами оказания первой медицинской помощи при травмах и ранениях, а также изучают правила пользования индивидуальными средствами защиты от оружия массового поражения                                                                                                   </a:t>
            </a:r>
          </a:p>
          <a:p>
            <a:endParaRPr lang="ru-RU" dirty="0"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260648"/>
            <a:ext cx="559496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Медицинская подготовка</a:t>
            </a:r>
          </a:p>
        </p:txBody>
      </p:sp>
      <p:pic>
        <p:nvPicPr>
          <p:cNvPr id="4" name="Picture 8" descr="C:\Users\Админ\Desktop\фото\слет 2015\IMG_05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643050"/>
            <a:ext cx="5310225" cy="398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5982242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5915000" cy="1139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 smtClean="0"/>
              <a:t>Волонтерская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209800" cy="8382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86446" y="1071546"/>
            <a:ext cx="2900353" cy="5429288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b="1" i="1" dirty="0" smtClean="0"/>
              <a:t> </a:t>
            </a:r>
            <a:r>
              <a:rPr lang="ru-RU" sz="2600" dirty="0" smtClean="0"/>
              <a:t>Курсанты клуба занимаются волонтерской работой, оказывают помощь ветеранам в доме интернате для престарелых и инвалидов</a:t>
            </a:r>
            <a:r>
              <a:rPr lang="ru-RU" sz="2600" b="1" u="sng" dirty="0" smtClean="0"/>
              <a:t> </a:t>
            </a:r>
            <a:r>
              <a:rPr lang="ru-RU" sz="2600" dirty="0" smtClean="0"/>
              <a:t> Ухаживают за могилами ветеранов.                                                                       И с воинской почестью провожают их в последний путь</a:t>
            </a:r>
            <a:r>
              <a:rPr lang="ru-RU" dirty="0" smtClean="0"/>
              <a:t>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026" name="Picture 2" descr="E:\дипи посадка деревьев\CIMG38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071546"/>
            <a:ext cx="5689600" cy="381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12543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6264696" cy="7029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Общественно-полезный труд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714487"/>
            <a:ext cx="4038600" cy="164307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Ухаживают за могилами ветеранов.                                                                       </a:t>
            </a:r>
            <a:endParaRPr lang="ru-RU" sz="2400" dirty="0"/>
          </a:p>
        </p:txBody>
      </p:sp>
      <p:pic>
        <p:nvPicPr>
          <p:cNvPr id="5" name="Picture 3" descr="CIMG05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44" y="1227225"/>
            <a:ext cx="4282920" cy="320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SDC1298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529" y="3314702"/>
            <a:ext cx="480053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2910" y="4929198"/>
            <a:ext cx="33575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И с воинской почестью провожают их в последний путь.</a:t>
            </a: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869237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275040" cy="126876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Культурно-просветительная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667000" cy="7620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defRPr/>
            </a:pPr>
            <a:r>
              <a:rPr lang="ru-RU" sz="2000" dirty="0" smtClean="0"/>
              <a:t>В рамках подготовки к 71-й годовщины Победы в ВОВ,  клуб готовится принять  участие в торжественных мероприятиях  ; выступит с праздничными концертами перед </a:t>
            </a:r>
            <a:r>
              <a:rPr lang="ru-RU" sz="2000" dirty="0" err="1" smtClean="0"/>
              <a:t>ветеранамив</a:t>
            </a:r>
            <a:r>
              <a:rPr lang="ru-RU" sz="2000" dirty="0" smtClean="0"/>
              <a:t> селах района;</a:t>
            </a:r>
          </a:p>
          <a:p>
            <a:pPr>
              <a:defRPr/>
            </a:pPr>
            <a:endParaRPr lang="ru-RU" sz="2000" dirty="0">
              <a:effectLst/>
            </a:endParaRPr>
          </a:p>
        </p:txBody>
      </p:sp>
      <p:pic>
        <p:nvPicPr>
          <p:cNvPr id="82949" name="Picture 2" descr="CIMG036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701857" cy="3530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0" name="Picture 5" descr="CIMG10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4143380"/>
            <a:ext cx="4349451" cy="271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7616290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5"/>
            <a:ext cx="7115196" cy="1096081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r>
              <a:rPr lang="ru-RU" sz="2000" b="1" dirty="0">
                <a:effectLst/>
              </a:rPr>
              <a:t/>
            </a:r>
            <a:br>
              <a:rPr lang="ru-RU" sz="2000" b="1" dirty="0">
                <a:effectLst/>
              </a:rPr>
            </a:br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r>
              <a:rPr lang="ru-RU" sz="2000" b="1" dirty="0">
                <a:effectLst/>
              </a:rPr>
              <a:t/>
            </a:r>
            <a:br>
              <a:rPr lang="ru-RU" sz="2000" b="1" dirty="0">
                <a:effectLst/>
              </a:rPr>
            </a:br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r>
              <a:rPr lang="ru-RU" sz="2000" b="1" dirty="0">
                <a:effectLst/>
              </a:rPr>
              <a:t/>
            </a:r>
            <a:br>
              <a:rPr lang="ru-RU" sz="2000" b="1" dirty="0">
                <a:effectLst/>
              </a:rPr>
            </a:br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r>
              <a:rPr lang="ru-RU" sz="2000" b="1" dirty="0">
                <a:effectLst/>
              </a:rPr>
              <a:t/>
            </a:r>
            <a:br>
              <a:rPr lang="ru-RU" sz="2000" b="1" dirty="0">
                <a:effectLst/>
              </a:rPr>
            </a:br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r>
              <a:rPr lang="ru-RU" sz="2000" b="1" dirty="0">
                <a:effectLst/>
              </a:rPr>
              <a:t/>
            </a:r>
            <a:br>
              <a:rPr lang="ru-RU" sz="2000" b="1" dirty="0">
                <a:effectLst/>
              </a:rPr>
            </a:br>
            <a:r>
              <a:rPr lang="ru-RU" sz="3100" b="1" dirty="0"/>
              <a:t>Уход за памятниками павших и участие в сооружении новых </a:t>
            </a:r>
            <a:r>
              <a:rPr lang="ru-RU" sz="3100" b="1" dirty="0" smtClean="0"/>
              <a:t>Мемориалов</a:t>
            </a:r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 smtClean="0">
                <a:effectLst/>
              </a:rPr>
              <a:t/>
            </a:r>
            <a:br>
              <a:rPr lang="ru-RU" sz="2000" dirty="0" smtClean="0">
                <a:effectLst/>
              </a:rPr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 smtClean="0">
                <a:effectLst/>
              </a:rPr>
              <a:t/>
            </a:r>
            <a:br>
              <a:rPr lang="ru-RU" sz="2000" dirty="0" smtClean="0">
                <a:effectLst/>
              </a:rPr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800" b="1" dirty="0" smtClean="0">
                <a:solidFill>
                  <a:schemeClr val="bg1"/>
                </a:solidFill>
                <a:effectLst/>
              </a:rPr>
              <a:t>Уход за памятниками павших и участие в сооружении новых Мемориалов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27984" y="4714884"/>
            <a:ext cx="4330824" cy="1917368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Ежегодно курсанты клуба несут боевую вахту на территория памяти павшим, красят, убирают мусор, ремонтируют изгородь.</a:t>
            </a:r>
          </a:p>
          <a:p>
            <a:r>
              <a:rPr lang="ru-RU" sz="7200" dirty="0" smtClean="0"/>
              <a:t>В апреле 2010 было принято решение об установки Мемориала Славы и Памятника земляку-Герою Советского Союза Чулкову А.П. на территории школы</a:t>
            </a:r>
          </a:p>
          <a:p>
            <a:endParaRPr lang="ru-RU" dirty="0"/>
          </a:p>
        </p:txBody>
      </p:sp>
      <p:pic>
        <p:nvPicPr>
          <p:cNvPr id="4098" name="Picture 2" descr="SDC139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785926"/>
            <a:ext cx="3781425" cy="284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C:\Users\Пользователь\Desktop\распечатать\DSC005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2643182"/>
            <a:ext cx="507209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45091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115616" y="260648"/>
            <a:ext cx="5616624" cy="108012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600" dirty="0" smtClean="0"/>
              <a:t> </a:t>
            </a:r>
            <a:r>
              <a:rPr lang="ru-RU" sz="3600" dirty="0" err="1" smtClean="0"/>
              <a:t>Историко-краеведчесский</a:t>
            </a:r>
            <a:r>
              <a:rPr lang="ru-RU" sz="3600" dirty="0" smtClean="0"/>
              <a:t> музей .</a:t>
            </a:r>
          </a:p>
        </p:txBody>
      </p:sp>
      <p:pic>
        <p:nvPicPr>
          <p:cNvPr id="83971" name="Picture 4" descr="CIMG002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51200" y="1604963"/>
            <a:ext cx="2641600" cy="19812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9" descr="CIMG047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2209800"/>
            <a:ext cx="3022600" cy="19812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3" name="Picture 10" descr="IMG_315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2209800"/>
            <a:ext cx="2819400" cy="19812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4" name="Picture 12" descr="CIMG002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0" y="3886200"/>
            <a:ext cx="2946400" cy="2209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5" name="Text Box 14"/>
          <p:cNvSpPr txBox="1">
            <a:spLocks noChangeArrowheads="1"/>
          </p:cNvSpPr>
          <p:nvPr/>
        </p:nvSpPr>
        <p:spPr bwMode="auto">
          <a:xfrm flipH="1">
            <a:off x="3657600" y="3475038"/>
            <a:ext cx="19812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dirty="0">
                <a:latin typeface="Tahoma" pitchFamily="34" charset="0"/>
              </a:rPr>
              <a:t>История школы</a:t>
            </a:r>
          </a:p>
        </p:txBody>
      </p:sp>
      <p:sp>
        <p:nvSpPr>
          <p:cNvPr id="83976" name="Text Box 15"/>
          <p:cNvSpPr txBox="1">
            <a:spLocks noChangeArrowheads="1"/>
          </p:cNvSpPr>
          <p:nvPr/>
        </p:nvSpPr>
        <p:spPr bwMode="auto">
          <a:xfrm>
            <a:off x="611560" y="4619625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dirty="0">
                <a:latin typeface="Tahoma" pitchFamily="34" charset="0"/>
              </a:rPr>
              <a:t>Зал Боевой Славы</a:t>
            </a:r>
          </a:p>
        </p:txBody>
      </p:sp>
      <p:sp>
        <p:nvSpPr>
          <p:cNvPr id="83977" name="Text Box 16"/>
          <p:cNvSpPr txBox="1">
            <a:spLocks noChangeArrowheads="1"/>
          </p:cNvSpPr>
          <p:nvPr/>
        </p:nvSpPr>
        <p:spPr bwMode="auto">
          <a:xfrm>
            <a:off x="6324600" y="4343400"/>
            <a:ext cx="2514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dirty="0">
                <a:latin typeface="Tahoma" pitchFamily="34" charset="0"/>
              </a:rPr>
              <a:t>История села и края</a:t>
            </a:r>
          </a:p>
        </p:txBody>
      </p:sp>
      <p:sp>
        <p:nvSpPr>
          <p:cNvPr id="83978" name="Text Box 17"/>
          <p:cNvSpPr txBox="1">
            <a:spLocks noChangeArrowheads="1"/>
          </p:cNvSpPr>
          <p:nvPr/>
        </p:nvSpPr>
        <p:spPr bwMode="auto">
          <a:xfrm>
            <a:off x="3352800" y="6172200"/>
            <a:ext cx="2438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dirty="0">
                <a:latin typeface="Tahoma" pitchFamily="34" charset="0"/>
              </a:rPr>
              <a:t>Картинная галерея</a:t>
            </a:r>
          </a:p>
        </p:txBody>
      </p:sp>
    </p:spTree>
    <p:extLst>
      <p:ext uri="{BB962C8B-B14F-4D97-AF65-F5344CB8AC3E}">
        <p14:creationId xmlns="" xmlns:p14="http://schemas.microsoft.com/office/powerpoint/2010/main" val="1703132063"/>
      </p:ext>
    </p:extLst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1"/>
            <a:ext cx="7543800" cy="126876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dirty="0" smtClean="0"/>
              <a:t> </a:t>
            </a:r>
            <a:r>
              <a:rPr lang="ru-RU" sz="3200" b="1" dirty="0" smtClean="0"/>
              <a:t>ЗАЛ БОЕВОЙ СЛАВЫ</a:t>
            </a:r>
          </a:p>
        </p:txBody>
      </p:sp>
      <p:pic>
        <p:nvPicPr>
          <p:cNvPr id="84995" name="Picture 22" descr="CIMG044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554701"/>
            <a:ext cx="1871571" cy="34936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9" name="Picture 23" descr="CIMG044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85918" y="1643050"/>
            <a:ext cx="1815223" cy="29536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2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4908550" y="1981200"/>
            <a:ext cx="3702050" cy="4114800"/>
          </a:xfrm>
        </p:spPr>
        <p:txBody>
          <a:bodyPr/>
          <a:lstStyle/>
          <a:p>
            <a:pPr eaLnBrk="1" hangingPunct="1">
              <a:defRPr/>
            </a:pPr>
            <a:endParaRPr lang="ru-RU" sz="2800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endParaRPr lang="ru-RU" sz="2800" smtClean="0">
              <a:solidFill>
                <a:srgbClr val="FF00FF"/>
              </a:solidFill>
            </a:endParaRPr>
          </a:p>
        </p:txBody>
      </p:sp>
      <p:sp>
        <p:nvSpPr>
          <p:cNvPr id="84997" name="Text Box 14"/>
          <p:cNvSpPr txBox="1">
            <a:spLocks noChangeArrowheads="1"/>
          </p:cNvSpPr>
          <p:nvPr/>
        </p:nvSpPr>
        <p:spPr bwMode="auto">
          <a:xfrm>
            <a:off x="6629400" y="4953000"/>
            <a:ext cx="1158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84998" name="Text Box 15"/>
          <p:cNvSpPr txBox="1">
            <a:spLocks noChangeArrowheads="1"/>
          </p:cNvSpPr>
          <p:nvPr/>
        </p:nvSpPr>
        <p:spPr bwMode="auto">
          <a:xfrm>
            <a:off x="7832725" y="46037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>
              <a:solidFill>
                <a:srgbClr val="FFFFFF"/>
              </a:solidFill>
              <a:latin typeface="Verdana" pitchFamily="34" charset="0"/>
            </a:endParaRPr>
          </a:p>
        </p:txBody>
      </p:sp>
      <p:pic>
        <p:nvPicPr>
          <p:cNvPr id="85001" name="Picture 26" descr="CIMG047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65043"/>
            <a:ext cx="1685156" cy="241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2" name="Picture 27" descr="CIMG047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928670"/>
            <a:ext cx="2194520" cy="32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004" name="Rectangle 32"/>
          <p:cNvSpPr>
            <a:spLocks noChangeArrowheads="1"/>
          </p:cNvSpPr>
          <p:nvPr/>
        </p:nvSpPr>
        <p:spPr bwMode="auto">
          <a:xfrm>
            <a:off x="457200" y="4648200"/>
            <a:ext cx="17526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000" b="1" dirty="0" smtClean="0">
                <a:solidFill>
                  <a:srgbClr val="FFFFFF"/>
                </a:solidFill>
              </a:rPr>
              <a:t>«</a:t>
            </a:r>
            <a:endParaRPr lang="ru-RU" sz="1000" dirty="0"/>
          </a:p>
        </p:txBody>
      </p:sp>
      <p:pic>
        <p:nvPicPr>
          <p:cNvPr id="14337" name="Picture 1" descr="CIMG04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714752"/>
            <a:ext cx="3771900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CIMG047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3786190"/>
            <a:ext cx="4008442" cy="284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75688356"/>
      </p:ext>
    </p:extLst>
  </p:cSld>
  <p:clrMapOvr>
    <a:masterClrMapping/>
  </p:clrMapOvr>
  <p:transition advClick="0" advTm="7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5544616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Бессмертный полк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43000" y="2971800"/>
            <a:ext cx="2667000" cy="3048000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324600" y="1981200"/>
            <a:ext cx="2286000" cy="45720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2000" dirty="0" smtClean="0"/>
              <a:t>В канун 70-летия победы нами была  создана экспозиция  Бессмертный Полк . Где собраны более 80 фотографий участников Великой Отечественной войны, родственников наших учащихся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1409700" cy="762000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2050" name="Picture 2" descr="L:\Юная Армия\DSC04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04" y="2214554"/>
            <a:ext cx="6235160" cy="4143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43817315"/>
      </p:ext>
    </p:extLst>
  </p:cSld>
  <p:clrMapOvr>
    <a:masterClrMapping/>
  </p:clrMapOvr>
  <p:transition advClick="0" advTm="7000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5987008" cy="1772816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Электронная Книга Памяти   села Юхмачи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Здесь собраны фронтовые биографии и судьбы 323 земляков-Участников Великой Отечественной войны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5029200" y="1988840"/>
            <a:ext cx="3431232" cy="601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288" indent="0">
              <a:lnSpc>
                <a:spcPct val="80000"/>
              </a:lnSpc>
              <a:buNone/>
              <a:defRPr/>
            </a:pPr>
            <a:r>
              <a:rPr lang="ru-RU" sz="1600" dirty="0" err="1">
                <a:latin typeface="Arial" pitchFamily="34" charset="0"/>
                <a:cs typeface="Arial" pitchFamily="34" charset="0"/>
              </a:rPr>
              <a:t>Алексанин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Николай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Иванович</a:t>
            </a:r>
            <a:endParaRPr lang="ru-RU" sz="1600" dirty="0"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buNone/>
              <a:defRPr/>
            </a:pPr>
            <a:endParaRPr lang="ru-RU" sz="16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294967295"/>
          </p:nvPr>
        </p:nvSpPr>
        <p:spPr>
          <a:xfrm>
            <a:off x="395536" y="1844824"/>
            <a:ext cx="3528392" cy="6697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288" indent="0">
              <a:buNone/>
              <a:defRPr/>
            </a:pPr>
            <a:r>
              <a:rPr lang="ru-RU" sz="1600" dirty="0" smtClean="0"/>
              <a:t>Абрамов Александр Гаврилович</a:t>
            </a:r>
            <a:endParaRPr lang="ru-RU" sz="1600" dirty="0"/>
          </a:p>
        </p:txBody>
      </p:sp>
      <p:sp>
        <p:nvSpPr>
          <p:cNvPr id="87045" name="Прямоугольник 7"/>
          <p:cNvSpPr>
            <a:spLocks noChangeArrowheads="1"/>
          </p:cNvSpPr>
          <p:nvPr/>
        </p:nvSpPr>
        <p:spPr bwMode="auto">
          <a:xfrm>
            <a:off x="228600" y="2667000"/>
            <a:ext cx="2438400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 dirty="0">
                <a:latin typeface="Tahoma" pitchFamily="34" charset="0"/>
                <a:cs typeface="Aharoni" pitchFamily="2" charset="-79"/>
              </a:rPr>
              <a:t>год рождения       1926</a:t>
            </a:r>
          </a:p>
          <a:p>
            <a:r>
              <a:rPr lang="ru-RU" sz="1400" dirty="0">
                <a:latin typeface="Tahoma" pitchFamily="34" charset="0"/>
                <a:cs typeface="Aharoni" pitchFamily="2" charset="-79"/>
              </a:rPr>
              <a:t>Место рождения   </a:t>
            </a:r>
            <a:r>
              <a:rPr lang="ru-RU" sz="1400" dirty="0" err="1">
                <a:latin typeface="Tahoma" pitchFamily="34" charset="0"/>
                <a:cs typeface="Aharoni" pitchFamily="2" charset="-79"/>
              </a:rPr>
              <a:t>с.Юхмачи</a:t>
            </a:r>
            <a:r>
              <a:rPr lang="ru-RU" sz="1400" dirty="0">
                <a:latin typeface="Tahoma" pitchFamily="34" charset="0"/>
                <a:cs typeface="Aharoni" pitchFamily="2" charset="-79"/>
              </a:rPr>
              <a:t> </a:t>
            </a:r>
          </a:p>
          <a:p>
            <a:r>
              <a:rPr lang="ru-RU" sz="1400" dirty="0">
                <a:latin typeface="Tahoma" pitchFamily="34" charset="0"/>
                <a:cs typeface="Aharoni" pitchFamily="2" charset="-79"/>
              </a:rPr>
              <a:t>В Красной Армии   с 19.11.1944г.</a:t>
            </a:r>
          </a:p>
          <a:p>
            <a:r>
              <a:rPr lang="ru-RU" sz="1400" dirty="0">
                <a:latin typeface="Tahoma" pitchFamily="34" charset="0"/>
                <a:cs typeface="Aharoni" pitchFamily="2" charset="-79"/>
              </a:rPr>
              <a:t>Звание     </a:t>
            </a:r>
            <a:r>
              <a:rPr lang="ru-RU" sz="1400" dirty="0" err="1">
                <a:latin typeface="Tahoma" pitchFamily="34" charset="0"/>
                <a:cs typeface="Aharoni" pitchFamily="2" charset="-79"/>
              </a:rPr>
              <a:t>Ст.сержант</a:t>
            </a:r>
            <a:endParaRPr lang="ru-RU" sz="1400" dirty="0">
              <a:latin typeface="Tahoma" pitchFamily="34" charset="0"/>
              <a:cs typeface="Aharoni" pitchFamily="2" charset="-79"/>
            </a:endParaRPr>
          </a:p>
          <a:p>
            <a:r>
              <a:rPr lang="ru-RU" sz="1400" dirty="0" smtClean="0">
                <a:latin typeface="Tahoma" pitchFamily="34" charset="0"/>
                <a:cs typeface="Aharoni" pitchFamily="2" charset="-79"/>
              </a:rPr>
              <a:t>артиллерист</a:t>
            </a:r>
            <a:endParaRPr lang="ru-RU" sz="1400" dirty="0">
              <a:latin typeface="Tahoma" pitchFamily="34" charset="0"/>
              <a:cs typeface="Aharoni" pitchFamily="2" charset="-79"/>
            </a:endParaRPr>
          </a:p>
          <a:p>
            <a:r>
              <a:rPr lang="ru-RU" sz="1400" dirty="0">
                <a:latin typeface="Tahoma" pitchFamily="34" charset="0"/>
                <a:cs typeface="Aharoni" pitchFamily="2" charset="-79"/>
              </a:rPr>
              <a:t>Демобилизован   в   1951г.</a:t>
            </a:r>
          </a:p>
          <a:p>
            <a:r>
              <a:rPr lang="ru-RU" sz="1400" dirty="0">
                <a:latin typeface="Tahoma" pitchFamily="34" charset="0"/>
                <a:cs typeface="Aharoni" pitchFamily="2" charset="-79"/>
              </a:rPr>
              <a:t>Умер    в   2001г.</a:t>
            </a:r>
          </a:p>
          <a:p>
            <a:r>
              <a:rPr lang="ru-RU" sz="1400" dirty="0">
                <a:latin typeface="Tahoma" pitchFamily="34" charset="0"/>
                <a:cs typeface="Aharoni" pitchFamily="2" charset="-79"/>
              </a:rPr>
              <a:t>Похоронен в с. Юхмачи</a:t>
            </a:r>
          </a:p>
          <a:p>
            <a:r>
              <a:rPr lang="ru-RU" sz="1400" dirty="0">
                <a:latin typeface="Tahoma" pitchFamily="34" charset="0"/>
                <a:cs typeface="Aharoni" pitchFamily="2" charset="-79"/>
              </a:rPr>
              <a:t>Источник:                                                   Они вернулись с Победой ст.10</a:t>
            </a:r>
          </a:p>
        </p:txBody>
      </p:sp>
      <p:pic>
        <p:nvPicPr>
          <p:cNvPr id="87046" name="Picture 2" descr="C:\Users\1\Desktop\книга памяти\солдаты ВОВ\Абрамов Александр Гаврилович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667000"/>
            <a:ext cx="2063750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7" name="Picture 2" descr="C:\Users\1\Desktop\орде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562600"/>
            <a:ext cx="1422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8" name="Прямоугольник 10"/>
          <p:cNvSpPr>
            <a:spLocks noChangeArrowheads="1"/>
          </p:cNvSpPr>
          <p:nvPr/>
        </p:nvSpPr>
        <p:spPr bwMode="auto">
          <a:xfrm>
            <a:off x="4860032" y="2590800"/>
            <a:ext cx="215036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 smtClean="0">
                <a:latin typeface="Tahoma" pitchFamily="34" charset="0"/>
              </a:rPr>
              <a:t>год  </a:t>
            </a:r>
            <a:r>
              <a:rPr lang="ru-RU" sz="1400" dirty="0">
                <a:latin typeface="Tahoma" pitchFamily="34" charset="0"/>
              </a:rPr>
              <a:t>рождения 1921</a:t>
            </a:r>
          </a:p>
          <a:p>
            <a:pPr>
              <a:buFont typeface="Wingdings" pitchFamily="2" charset="2"/>
              <a:buNone/>
            </a:pPr>
            <a:r>
              <a:rPr lang="ru-RU" sz="1400" dirty="0">
                <a:latin typeface="Tahoma" pitchFamily="34" charset="0"/>
              </a:rPr>
              <a:t>Место рождения с. Юхмачи </a:t>
            </a:r>
          </a:p>
          <a:p>
            <a:pPr>
              <a:buFont typeface="Wingdings" pitchFamily="2" charset="2"/>
              <a:buNone/>
            </a:pPr>
            <a:r>
              <a:rPr lang="ru-RU" sz="1400" dirty="0">
                <a:latin typeface="Tahoma" pitchFamily="34" charset="0"/>
              </a:rPr>
              <a:t>В красной армии с 24.06 1941</a:t>
            </a:r>
          </a:p>
          <a:p>
            <a:pPr>
              <a:buFont typeface="Wingdings" pitchFamily="2" charset="2"/>
              <a:buNone/>
            </a:pPr>
            <a:r>
              <a:rPr lang="ru-RU" sz="1400" dirty="0">
                <a:latin typeface="Tahoma" pitchFamily="34" charset="0"/>
              </a:rPr>
              <a:t>Звание   рядовой</a:t>
            </a:r>
          </a:p>
          <a:p>
            <a:pPr>
              <a:buFont typeface="Wingdings" pitchFamily="2" charset="2"/>
              <a:buNone/>
            </a:pPr>
            <a:r>
              <a:rPr lang="ru-RU" sz="1400" dirty="0">
                <a:latin typeface="Tahoma" pitchFamily="34" charset="0"/>
              </a:rPr>
              <a:t>Красноармеец .                                          </a:t>
            </a:r>
          </a:p>
          <a:p>
            <a:pPr>
              <a:buFont typeface="Wingdings" pitchFamily="2" charset="2"/>
              <a:buNone/>
            </a:pPr>
            <a:endParaRPr lang="ru-RU" sz="1400" dirty="0">
              <a:latin typeface="Tahoma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ru-RU" sz="1400" dirty="0">
                <a:latin typeface="Tahoma" pitchFamily="34" charset="0"/>
              </a:rPr>
              <a:t>Попал в плен  18.09.1941г</a:t>
            </a:r>
          </a:p>
          <a:p>
            <a:pPr>
              <a:buFont typeface="Wingdings" pitchFamily="2" charset="2"/>
              <a:buNone/>
            </a:pPr>
            <a:r>
              <a:rPr lang="ru-RU" sz="1400" dirty="0">
                <a:latin typeface="Tahoma" pitchFamily="34" charset="0"/>
              </a:rPr>
              <a:t>Умер от ран в плену 29.4.43</a:t>
            </a:r>
          </a:p>
          <a:p>
            <a:pPr>
              <a:buFont typeface="Wingdings" pitchFamily="2" charset="2"/>
              <a:buNone/>
            </a:pPr>
            <a:r>
              <a:rPr lang="ru-RU" sz="1400" dirty="0">
                <a:latin typeface="Tahoma" pitchFamily="34" charset="0"/>
              </a:rPr>
              <a:t>Источник:                                                     </a:t>
            </a:r>
          </a:p>
          <a:p>
            <a:pPr>
              <a:buFont typeface="Wingdings" pitchFamily="2" charset="2"/>
              <a:buNone/>
            </a:pPr>
            <a:r>
              <a:rPr lang="ru-RU" sz="1400" dirty="0">
                <a:latin typeface="Tahoma" pitchFamily="34" charset="0"/>
              </a:rPr>
              <a:t>Карточка военнопленного №171866</a:t>
            </a:r>
          </a:p>
          <a:p>
            <a:pPr>
              <a:buFont typeface="Wingdings" pitchFamily="2" charset="2"/>
              <a:buNone/>
            </a:pPr>
            <a:r>
              <a:rPr lang="ru-RU" sz="1400" dirty="0">
                <a:latin typeface="Tahoma" pitchFamily="34" charset="0"/>
              </a:rPr>
              <a:t>ОБД МЕМОРИАЛ</a:t>
            </a:r>
          </a:p>
        </p:txBody>
      </p:sp>
      <p:pic>
        <p:nvPicPr>
          <p:cNvPr id="87049" name="Picture 2" descr="C:\Users\1\Desktop\книга памяти\кн\документы\Алексанин - копия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030" y="2767236"/>
            <a:ext cx="21018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img66[1]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13955" y="5522346"/>
            <a:ext cx="1524000" cy="1143000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</p:spTree>
    <p:extLst>
      <p:ext uri="{BB962C8B-B14F-4D97-AF65-F5344CB8AC3E}">
        <p14:creationId xmlns="" xmlns:p14="http://schemas.microsoft.com/office/powerpoint/2010/main" val="2007367093"/>
      </p:ext>
    </p:extLst>
  </p:cSld>
  <p:clrMapOvr>
    <a:masterClrMapping/>
  </p:clrMapOvr>
  <p:transition advClick="0" advTm="700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332656"/>
            <a:ext cx="5666968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Военно-техническое моделирование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4860032" y="1484784"/>
            <a:ext cx="3888432" cy="18722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1800" dirty="0" smtClean="0"/>
              <a:t>На занятиях по военно-техническому моделированию курсанты изучают устройство и назначение военной техники. Ежегодно принимают участие в различных конкурсах и соревнованиях</a:t>
            </a:r>
          </a:p>
          <a:p>
            <a:pPr marL="18288" indent="0">
              <a:buNone/>
            </a:pPr>
            <a:endParaRPr lang="ru-RU" sz="1800" dirty="0" smtClean="0"/>
          </a:p>
        </p:txBody>
      </p:sp>
      <p:pic>
        <p:nvPicPr>
          <p:cNvPr id="2050" name="Picture 2" descr="E:\DCIM\104___02\IMG_0112 - копия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9791"/>
            <a:ext cx="4800534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диарама\IMG_20150402_1214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607" y="3215538"/>
            <a:ext cx="5266393" cy="36424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983773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829444" cy="141763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Уроки мужества и патриотизма с участием ветеранов Великой отечественной войны и других военных конфликтов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29322" y="2500306"/>
            <a:ext cx="2757478" cy="392909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Ежегодно проводятся встречи, уроки мужества с участием ветеранов военных действий.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C:\Users\Пользователь\Desktop\распечатать\20170215_145834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564357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5915000" cy="9413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dirty="0" smtClean="0"/>
              <a:t>Участие в слетах и соревнованиях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514600" cy="10668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86400" y="1571611"/>
            <a:ext cx="3657600" cy="2000265"/>
          </a:xfrm>
        </p:spPr>
        <p:txBody>
          <a:bodyPr>
            <a:normAutofit fontScale="47500" lnSpcReduction="20000"/>
          </a:bodyPr>
          <a:lstStyle/>
          <a:p>
            <a:pPr>
              <a:defRPr/>
            </a:pPr>
            <a:r>
              <a:rPr lang="ru-RU" dirty="0" smtClean="0"/>
              <a:t>За время существования  Военно-патриотический клуб принял активное участвовал  в слетах военно-патриотических клубах республики, мероприятиях, конкурсах и соревнованиях, проводимых  республиканскими и районными организациями. </a:t>
            </a:r>
            <a:endParaRPr lang="ru-RU" dirty="0"/>
          </a:p>
        </p:txBody>
      </p:sp>
      <p:pic>
        <p:nvPicPr>
          <p:cNvPr id="88069" name="Picture 7" descr="C:\Users\Админ\Desktop\фото\слет 2015\IMG_04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19200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0" name="Picture 8" descr="C:\Users\Админ\Desktop\ВПК ЗВЕЗДА\клуб\Казань слет ВПК 2014\CIMG31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870" y="3462337"/>
            <a:ext cx="4903826" cy="327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9950633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6115064" cy="141763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Республиканский </a:t>
            </a:r>
            <a:r>
              <a:rPr lang="ru-RU" sz="2800" b="1" dirty="0" err="1" smtClean="0"/>
              <a:t>военно-патритический</a:t>
            </a:r>
            <a:r>
              <a:rPr lang="ru-RU" sz="2800" b="1" dirty="0" smtClean="0"/>
              <a:t> фестиваль                           « Я помнить призываю»</a:t>
            </a:r>
            <a:endParaRPr lang="ru-RU" sz="28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72198" y="1600200"/>
            <a:ext cx="2614602" cy="4530725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6" name="Содержимое 5" descr="C:\Users\Пользователь\Desktop\распечатать\IMG_20160429_184524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857364"/>
            <a:ext cx="742955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5987008" cy="11398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 smtClean="0"/>
              <a:t>13 открытый слет военно-патриотических клубов Республики Татарстан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676400" cy="7620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0" y="1600200"/>
            <a:ext cx="3048000" cy="4530725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90117" name="Picture 8" descr="C:\Users\Админ\Desktop\фото\слет 2015\IMG_20151004_1222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7364"/>
            <a:ext cx="6858481" cy="385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572264" y="1857364"/>
            <a:ext cx="21431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октябре 2016 года клуб принял участие в 13открытом            слете  военно-патриотических клубов Республики Татарстан, занял 10 место среди 65 команд республики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3943671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143768" cy="14176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b="1" dirty="0" smtClean="0"/>
              <a:t>II  </a:t>
            </a:r>
            <a:r>
              <a:rPr lang="ru-RU" sz="2400" b="1" dirty="0" smtClean="0"/>
              <a:t>Слет  Всероссийского регионального отделения детско-юношеского военно-патриотического общественного движения «</a:t>
            </a:r>
            <a:r>
              <a:rPr lang="ru-RU" sz="2400" b="1" dirty="0" err="1" smtClean="0"/>
              <a:t>Юнармия</a:t>
            </a:r>
            <a:r>
              <a:rPr lang="ru-RU" sz="2400" b="1" dirty="0" smtClean="0"/>
              <a:t>» Республики Татарстан </a:t>
            </a:r>
          </a:p>
        </p:txBody>
      </p:sp>
      <p:sp>
        <p:nvSpPr>
          <p:cNvPr id="89092" name="Text Box 10"/>
          <p:cNvSpPr txBox="1">
            <a:spLocks noChangeArrowheads="1"/>
          </p:cNvSpPr>
          <p:nvPr/>
        </p:nvSpPr>
        <p:spPr bwMode="auto">
          <a:xfrm>
            <a:off x="4788025" y="2983767"/>
            <a:ext cx="3517775" cy="66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3074" name="Picture 2" descr="C:\Users\Пользователь\Desktop\распечатать\W95r9p_2vmQ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7133071" cy="47577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4065008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/>
              <a:t>III  </a:t>
            </a:r>
            <a:r>
              <a:rPr lang="ru-RU" sz="2400" b="1" dirty="0" smtClean="0"/>
              <a:t>Слет  Всероссийского регионального отделения детско-юношеского военно-патриотического общественного движения «</a:t>
            </a:r>
            <a:r>
              <a:rPr lang="ru-RU" sz="2400" b="1" dirty="0" err="1" smtClean="0"/>
              <a:t>Юнармия</a:t>
            </a:r>
            <a:r>
              <a:rPr lang="ru-RU" sz="2400" b="1" dirty="0" smtClean="0"/>
              <a:t>» Республики Татарстан </a:t>
            </a:r>
            <a:endParaRPr lang="ru-RU" sz="2400" dirty="0"/>
          </a:p>
        </p:txBody>
      </p:sp>
      <p:pic>
        <p:nvPicPr>
          <p:cNvPr id="3074" name="Picture 2" descr="C:\Users\Пользователь\Desktop\ЮА\слет ЮА 2017\IMG_20171124_1543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714488"/>
            <a:ext cx="6463245" cy="484743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6143668" cy="11398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Участие в парадах и торжественных мероприятиях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L:\юля фильм\Новая папка (3)\IMG_766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478634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L:\юля фильм\Новая папка (3)\IMG_75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714488"/>
            <a:ext cx="3162833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6472254" cy="8651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Выпускники </a:t>
            </a:r>
            <a:r>
              <a:rPr lang="ru-RU" dirty="0" err="1" smtClean="0"/>
              <a:t>автокласса</a:t>
            </a:r>
            <a:r>
              <a:rPr lang="ru-RU" dirty="0" smtClean="0"/>
              <a:t>                      ДОСААФ на службе в ВС РФ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1"/>
            <a:ext cx="4038600" cy="168592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Все курсанты клуба  старших классов обучаются в автошколе ДОСААФ, получают водительские права. Благодаря этой программе 6 выпускников клуба отслужили в армии по ВУС военный водитель</a:t>
            </a:r>
            <a:endParaRPr lang="ru-RU" dirty="0"/>
          </a:p>
        </p:txBody>
      </p:sp>
      <p:pic>
        <p:nvPicPr>
          <p:cNvPr id="2050" name="Picture 2" descr="C:\Users\Пользователь\Desktop\add8463b0c652494620a66b44bdd38a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3904910" cy="3136797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Odin_den'_iz_gizni_desantnikov_BF_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143248"/>
            <a:ext cx="4786316" cy="3190877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cdbf366d9f51982d2973fefc5c0ec9b1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429132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"/>
            <a:ext cx="6359624" cy="1066799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 smtClean="0"/>
              <a:t>Выпускники клуба на службе Отечеству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209800" cy="5334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91200" y="1600200"/>
            <a:ext cx="2638452" cy="4530725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/>
              <a:t>На </a:t>
            </a:r>
            <a:r>
              <a:rPr lang="ru-RU" sz="2000" b="1" dirty="0" err="1" smtClean="0"/>
              <a:t>сегоднишний</a:t>
            </a:r>
            <a:r>
              <a:rPr lang="ru-RU" sz="2000" b="1" dirty="0" smtClean="0"/>
              <a:t> день:</a:t>
            </a:r>
            <a:endParaRPr lang="ru-RU" sz="2000" dirty="0" smtClean="0"/>
          </a:p>
          <a:p>
            <a:r>
              <a:rPr lang="ru-RU" sz="2000" dirty="0" smtClean="0"/>
              <a:t>12 выпускников  клуба были призваны в ряды вооруженных сил РФ                                                      6 выпускников клуба продолжают службу по контракту                                                               4 выпускника клуба служат в полиции                                                                                      5 выпускников обучаются на военных кафедрах ВУЗов </a:t>
            </a:r>
          </a:p>
          <a:p>
            <a:pPr>
              <a:defRPr/>
            </a:pPr>
            <a:endParaRPr lang="ru-RU" sz="2000" dirty="0">
              <a:effectLst/>
            </a:endParaRPr>
          </a:p>
        </p:txBody>
      </p:sp>
      <p:pic>
        <p:nvPicPr>
          <p:cNvPr id="91141" name="Picture 2" descr="C:\Users\Пользователь\Desktop\Фото\впк\x_fd497e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41211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2" name="Рисунок 6" descr="C:\Users\Пользователь\Pictures\dJ4eHjKH0R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2714620"/>
            <a:ext cx="2523630" cy="360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3" name="Picture 4" descr="C:\Users\Пользователь\Pictures\X0ist1ziRn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403600"/>
            <a:ext cx="25908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1079110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7240" y="476672"/>
            <a:ext cx="5810984" cy="129614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Военно-патриотический клуб «ЗВЕЗДА»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1988840"/>
            <a:ext cx="3419872" cy="4176464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Основан в 2007 году. На базе кружка «КРАЕВЕДЕНИЕ» историко-краеведческого музея школы.</a:t>
            </a:r>
          </a:p>
          <a:p>
            <a:r>
              <a:rPr lang="ru-RU" sz="31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 время сбора материала по изучению жизни и подвига земляка-Героя Советского Союза Чулкова Алексея Петровича </a:t>
            </a:r>
          </a:p>
          <a:p>
            <a:endParaRPr lang="ru-RU" dirty="0" smtClean="0"/>
          </a:p>
        </p:txBody>
      </p:sp>
      <p:pic>
        <p:nvPicPr>
          <p:cNvPr id="1026" name="Picture 2" descr="C:\Users\Админ\Documents\Резерв (фото)\ВПК\CIMG0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5364088" cy="40230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372898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6059016" cy="1000132"/>
          </a:xfrm>
        </p:spPr>
        <p:txBody>
          <a:bodyPr>
            <a:normAutofit fontScale="90000"/>
          </a:bodyPr>
          <a:lstStyle/>
          <a:p>
            <a:r>
              <a:rPr lang="ru-RU" sz="5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esktop\распечатать\DSC005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8600184" cy="571501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0" y="1484784"/>
            <a:ext cx="2724472" cy="5373216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Курсанты клуба  ведут волонтерскую и тимуровскую работу, помогая  ветеранам  Великой Отечественной войны и ветеранам труда; выступают с праздничными концертами в Доме-интернате для престарелых и инвалидов; организуют встречи с выпускниками, проходящими службу в ВС РФ, МВД, ФСБ и МЧС; проводят торжественное построение у памятных мест; участвуют в проведении  «Недели Боевой Славы», «Месячника оборонно-массовой работы», «Вахты Памяти», «Дня памяти павших» и др.; участвуют в тематических сборах, конференциях, викторинах по ратной истории Отечества.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16632"/>
            <a:ext cx="6321314" cy="1669294"/>
          </a:xfrm>
        </p:spPr>
        <p:txBody>
          <a:bodyPr>
            <a:normAutofit/>
          </a:bodyPr>
          <a:lstStyle/>
          <a:p>
            <a:pPr algn="ctr"/>
            <a:r>
              <a:rPr lang="ru-RU" sz="1900" kern="0" dirty="0">
                <a:latin typeface="Tahoma"/>
              </a:rPr>
              <a:t>Наряду с традиционными задачами подготовки подрастающего поколения к военной службе, появилась необходимость ориентировать ребят на выбор профессии </a:t>
            </a:r>
            <a:r>
              <a:rPr lang="ru-RU" sz="1900" kern="0" dirty="0" smtClean="0">
                <a:latin typeface="Tahoma"/>
              </a:rPr>
              <a:t>военного, спасателя,, </a:t>
            </a:r>
            <a:r>
              <a:rPr lang="ru-RU" sz="1900" kern="0" dirty="0">
                <a:latin typeface="Tahoma"/>
              </a:rPr>
              <a:t>пожарного, сотрудника правоохранительных органов</a:t>
            </a:r>
            <a:endParaRPr lang="ru-RU" dirty="0"/>
          </a:p>
        </p:txBody>
      </p:sp>
      <p:pic>
        <p:nvPicPr>
          <p:cNvPr id="4" name="Рисунок 6" descr="C:\Users\Админ\Desktop\слет 2015\слет 15\7x7Ni5k8TJ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214554"/>
            <a:ext cx="5906974" cy="380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0110819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28184" y="1772816"/>
            <a:ext cx="2592288" cy="4752528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Членами военно-патриотического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    клуба «Звезда» являются дети и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    подростки 11-17 лет,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    объединенные в учебные группы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    по направлениям деятельности.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Возглавляет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клуб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    Романов Андрей Николаевич </a:t>
            </a:r>
            <a:r>
              <a:rPr lang="ru-RU" sz="1800" dirty="0">
                <a:solidFill>
                  <a:srgbClr val="00CCFF"/>
                </a:solidFill>
                <a:latin typeface="Arial" pitchFamily="34" charset="0"/>
                <a:cs typeface="Arial" pitchFamily="34" charset="0"/>
              </a:rPr>
              <a:t>–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    преподаватель-организатор  ОБЖ 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    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0"/>
            <a:ext cx="5955000" cy="1916832"/>
          </a:xfrm>
        </p:spPr>
        <p:txBody>
          <a:bodyPr>
            <a:normAutofit/>
          </a:bodyPr>
          <a:lstStyle/>
          <a:p>
            <a:pPr algn="ctr"/>
            <a:r>
              <a:rPr lang="ru-RU" sz="160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effectLst/>
                <a:latin typeface="Arial" pitchFamily="34" charset="0"/>
                <a:cs typeface="Arial" pitchFamily="34" charset="0"/>
              </a:rPr>
              <a:t>.</a:t>
            </a:r>
            <a:endParaRPr lang="ru-RU" sz="1600" dirty="0"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5" descr="C:\Users\Пользователь\Desktop\впк\день Героя 2013\Новая папка (3)\IMG_3932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28586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7817773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Руководитель клуба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29058" y="1428737"/>
            <a:ext cx="5214942" cy="5343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Ф.И.О.  </a:t>
            </a:r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Романов Андрей Николаевич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Адрес места постоянного проживания</a:t>
            </a:r>
            <a:r>
              <a:rPr lang="ru-RU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422870, Республика Татарстан,  </a:t>
            </a:r>
            <a:r>
              <a:rPr lang="ru-RU" sz="16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Алькеевский</a:t>
            </a:r>
            <a:r>
              <a:rPr lang="ru-RU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муниципальный район, село Юхмачи,  улица Советская , дом 36      тел. 8(9372836720              е</a:t>
            </a:r>
            <a:r>
              <a:rPr lang="en-US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-mail</a:t>
            </a:r>
            <a:r>
              <a:rPr lang="ru-RU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romanov_66@mail.ru</a:t>
            </a:r>
            <a:endParaRPr lang="ru-RU" sz="1600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Высшее   ЕГПИ 1996год  ОТФ.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Звание : сержант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Место    работы: МБОУ «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ЮхмачинскаяСОШ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Должность: </a:t>
            </a:r>
            <a:r>
              <a:rPr lang="ru-RU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преподаватель – организатор ОБЖ, руководитель ВПК «ЗВЕЗДА» 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</a:t>
            </a:r>
            <a:r>
              <a:rPr lang="ru-RU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первая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  стаж   педагогической   работы: </a:t>
            </a:r>
            <a:r>
              <a:rPr lang="ru-RU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29 лет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в профессиональных конкурсах (количество): </a:t>
            </a:r>
            <a:r>
              <a:rPr lang="ru-RU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Муниципальных  - 2; Региональных  -1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Награды: Знак «За заслуги в образовании и науки РТ» 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Памятная медаль  Патриот России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Почетная грамота  МО и науки РТ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ЮА\слет ЮА 2017\IMG_20171124_154342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2871645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6615130" cy="14073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ОМО объединение «Отечество» РТ  Всероссийская Ассоциация «СТЯГ»</a:t>
            </a:r>
            <a:r>
              <a:rPr lang="ru-RU" sz="3600" dirty="0" smtClean="0"/>
              <a:t> </a:t>
            </a:r>
            <a:r>
              <a:rPr lang="ru-RU" sz="3200" dirty="0" smtClean="0"/>
              <a:t>Военно-патриотическое движение </a:t>
            </a:r>
            <a:br>
              <a:rPr lang="ru-RU" sz="3200" dirty="0" smtClean="0"/>
            </a:br>
            <a:r>
              <a:rPr lang="ru-RU" sz="3600" dirty="0" smtClean="0"/>
              <a:t>«</a:t>
            </a:r>
            <a:r>
              <a:rPr lang="ru-RU" sz="3600" dirty="0" err="1" smtClean="0"/>
              <a:t>Юнармия</a:t>
            </a:r>
            <a:r>
              <a:rPr lang="ru-RU" sz="3600" dirty="0" smtClean="0"/>
              <a:t>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057400" cy="19050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0" y="1600200"/>
            <a:ext cx="3733800" cy="453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000" dirty="0" smtClean="0">
                <a:effectLst/>
              </a:rPr>
              <a:t>Военно-патриотический клуб «Звезда» является членом Общественной молодежной организации «Объединение «Отечество»» Республики Татарстан</a:t>
            </a:r>
          </a:p>
          <a:p>
            <a:pPr>
              <a:defRPr/>
            </a:pPr>
            <a:r>
              <a:rPr lang="ru-RU" sz="2000" dirty="0" smtClean="0">
                <a:effectLst/>
              </a:rPr>
              <a:t>Всероссийской Ассоциации военно-патриотических объединений «СТЯГ».</a:t>
            </a:r>
          </a:p>
          <a:p>
            <a:pPr>
              <a:defRPr/>
            </a:pPr>
            <a:r>
              <a:rPr lang="ru-RU" sz="2000" dirty="0" smtClean="0"/>
              <a:t>Всероссийского детско-юношеского военно-патриотического общественного движения «</a:t>
            </a:r>
            <a:r>
              <a:rPr lang="ru-RU" sz="2000" dirty="0" err="1" smtClean="0"/>
              <a:t>Юнармия</a:t>
            </a:r>
            <a:r>
              <a:rPr lang="ru-RU" sz="2000" dirty="0" smtClean="0"/>
              <a:t>»</a:t>
            </a:r>
            <a:endParaRPr lang="ru-RU" sz="2000" dirty="0" smtClean="0">
              <a:effectLst/>
            </a:endParaRPr>
          </a:p>
          <a:p>
            <a:pPr>
              <a:defRPr/>
            </a:pPr>
            <a:endParaRPr lang="ru-RU" sz="2000" dirty="0"/>
          </a:p>
        </p:txBody>
      </p:sp>
      <p:pic>
        <p:nvPicPr>
          <p:cNvPr id="92166" name="Picture 2" descr="C:\Users\Пользователь\Desktop\ассациац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643182"/>
            <a:ext cx="1757144" cy="214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7" name="Picture 7" descr="C:\Users\Админ\Desktop\OMO Otechestvo RT - Kazan - photo - 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74"/>
            <a:ext cx="2247900" cy="2247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2-4-150x1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4214818"/>
            <a:ext cx="2071692" cy="20716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18695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88024" y="1628800"/>
            <a:ext cx="3441576" cy="2088232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EBF25A"/>
              </a:buClr>
              <a:buSzPct val="80000"/>
              <a:buFont typeface="Wingdings" pitchFamily="2" charset="2"/>
              <a:buChar char="l"/>
              <a:defRPr/>
            </a:pPr>
            <a:r>
              <a:rPr lang="ru-RU" sz="1800" kern="0" dirty="0">
                <a:latin typeface="Tahoma"/>
              </a:rPr>
              <a:t>Знамя                                  военно-патриотического             клуба «ЗВЕЗДА                                  </a:t>
            </a:r>
            <a:endParaRPr lang="ru-RU" sz="1800" kern="0" dirty="0" smtClean="0">
              <a:latin typeface="Tahoma"/>
            </a:endParaRPr>
          </a:p>
          <a:p>
            <a:pPr marL="342900" lvl="0" indent="-342900" eaLnBrk="0" fontAlgn="base" hangingPunct="0">
              <a:spcAft>
                <a:spcPct val="0"/>
              </a:spcAft>
              <a:buClr>
                <a:srgbClr val="EBF25A"/>
              </a:buClr>
              <a:buSzPct val="80000"/>
              <a:buFont typeface="Wingdings" pitchFamily="2" charset="2"/>
              <a:buChar char="l"/>
              <a:defRPr/>
            </a:pPr>
            <a:r>
              <a:rPr lang="ru-RU" sz="1800" kern="0" dirty="0" smtClean="0">
                <a:latin typeface="Tahoma"/>
              </a:rPr>
              <a:t>Шеврон ВПК «ЗВЕЗДА»</a:t>
            </a:r>
            <a:r>
              <a:rPr lang="en-US" sz="1800" i="1" kern="0" dirty="0" smtClean="0">
                <a:latin typeface="Tahoma"/>
              </a:rPr>
              <a:t> </a:t>
            </a:r>
            <a:r>
              <a:rPr lang="en-US" sz="1800" i="1" kern="0" dirty="0">
                <a:latin typeface="Tahoma"/>
              </a:rPr>
              <a:t> </a:t>
            </a:r>
            <a:endParaRPr lang="ru-RU" sz="1800" kern="0" dirty="0">
              <a:latin typeface="Tahoma"/>
            </a:endParaRPr>
          </a:p>
          <a:p>
            <a:pPr marL="342900" lvl="0" indent="-342900" eaLnBrk="0" fontAlgn="base" hangingPunct="0">
              <a:spcAft>
                <a:spcPct val="0"/>
              </a:spcAft>
              <a:buClr>
                <a:srgbClr val="EBF25A"/>
              </a:buClr>
              <a:buSzPct val="80000"/>
              <a:buFont typeface="Wingdings" pitchFamily="2" charset="2"/>
              <a:buChar char="l"/>
              <a:defRPr/>
            </a:pPr>
            <a:r>
              <a:rPr lang="ru-RU" sz="1800" kern="0" dirty="0" smtClean="0">
                <a:latin typeface="Tahoma"/>
              </a:rPr>
              <a:t>Девиз </a:t>
            </a:r>
            <a:r>
              <a:rPr lang="ru-RU" sz="1800" kern="0" dirty="0">
                <a:latin typeface="Tahoma"/>
              </a:rPr>
              <a:t>клуба</a:t>
            </a:r>
          </a:p>
          <a:p>
            <a:pPr lvl="0" eaLnBrk="0" fontAlgn="base" hangingPunct="0">
              <a:spcAft>
                <a:spcPct val="0"/>
              </a:spcAft>
              <a:buClr>
                <a:srgbClr val="EBF25A"/>
              </a:buClr>
              <a:buSzPct val="80000"/>
              <a:buNone/>
              <a:defRPr/>
            </a:pPr>
            <a:r>
              <a:rPr lang="ru-RU" sz="1800" kern="0" dirty="0">
                <a:latin typeface="Tahoma"/>
              </a:rPr>
              <a:t> </a:t>
            </a:r>
            <a:r>
              <a:rPr lang="ru-RU" sz="1800" kern="0" dirty="0" smtClean="0">
                <a:latin typeface="Tahoma"/>
              </a:rPr>
              <a:t>     </a:t>
            </a:r>
            <a:r>
              <a:rPr lang="ru-RU" sz="1800" dirty="0" smtClean="0"/>
              <a:t>ЕСЛИ НЕ ТЫ, ТО КТО?</a:t>
            </a:r>
            <a:endParaRPr lang="ru-RU" sz="1800" kern="0" dirty="0">
              <a:latin typeface="Tahoma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76672"/>
            <a:ext cx="6099016" cy="792088"/>
          </a:xfrm>
        </p:spPr>
        <p:txBody>
          <a:bodyPr/>
          <a:lstStyle/>
          <a:p>
            <a:pPr algn="ctr"/>
            <a:r>
              <a:rPr lang="ru-RU" sz="4400" dirty="0"/>
              <a:t>Символика клуба</a:t>
            </a:r>
          </a:p>
        </p:txBody>
      </p:sp>
      <p:pic>
        <p:nvPicPr>
          <p:cNvPr id="4" name="Picture 8" descr="view_518244_4471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3691542" cy="497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Изображение 12 0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61711"/>
            <a:ext cx="28702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3640209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220072" y="1928802"/>
            <a:ext cx="3672408" cy="459654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Курсанты ВПК получают необходимую подготовку на различных лекциях и беседах проводимых на базе ВПК «ЗВЕЗДА» основой являются практические занятия по боевой технике в полевых условиях, обучение обращению с автоматом, пистолетом, гранатами и другим оружием, специальном снаряжением</a:t>
            </a:r>
            <a:endParaRPr lang="ru-RU" dirty="0"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332656"/>
            <a:ext cx="588299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kern="0" dirty="0" smtClean="0">
                <a:latin typeface="Tahoma"/>
              </a:rPr>
              <a:t>Основные </a:t>
            </a:r>
            <a:r>
              <a:rPr lang="ru-RU" sz="2800" kern="0" dirty="0">
                <a:latin typeface="Tahoma"/>
              </a:rPr>
              <a:t>н</a:t>
            </a:r>
            <a:r>
              <a:rPr lang="ru-RU" sz="2800" kern="0" dirty="0" smtClean="0">
                <a:latin typeface="Tahoma"/>
              </a:rPr>
              <a:t>аправление </a:t>
            </a:r>
            <a:r>
              <a:rPr lang="ru-RU" sz="2800" kern="0" dirty="0">
                <a:latin typeface="Tahoma"/>
              </a:rPr>
              <a:t>работы клуба</a:t>
            </a:r>
            <a:r>
              <a:rPr lang="ru-RU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/>
            </a:r>
            <a:br>
              <a:rPr lang="ru-RU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ru-RU" sz="4400" kern="0" dirty="0">
                <a:effectLst/>
                <a:latin typeface="Tahoma"/>
              </a:rPr>
              <a:t>Военная подготовка</a:t>
            </a:r>
            <a:endParaRPr lang="ru-RU" sz="4400" dirty="0">
              <a:effectLst/>
            </a:endParaRPr>
          </a:p>
        </p:txBody>
      </p:sp>
      <p:pic>
        <p:nvPicPr>
          <p:cNvPr id="4" name="Picture 9" descr="C:\Users\Админ\Desktop\слет 2015\IMG_05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428736"/>
            <a:ext cx="4762533" cy="35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L:\юля фильм\IMG_05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214818"/>
            <a:ext cx="350131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9118326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937</Words>
  <Application>Microsoft Office PowerPoint</Application>
  <PresentationFormat>Экран (4:3)</PresentationFormat>
  <Paragraphs>106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Организация работы военно-патриотического клуба</vt:lpstr>
      <vt:lpstr>Слайд 2</vt:lpstr>
      <vt:lpstr>Военно-патриотический клуб «ЗВЕЗДА»</vt:lpstr>
      <vt:lpstr>Наряду с традиционными задачами подготовки подрастающего поколения к военной службе, появилась необходимость ориентировать ребят на выбор профессии военного, спасателя,, пожарного, сотрудника правоохранительных органов</vt:lpstr>
      <vt:lpstr> .</vt:lpstr>
      <vt:lpstr>Руководитель клуба</vt:lpstr>
      <vt:lpstr>ОМО объединение «Отечество» РТ  Всероссийская Ассоциация «СТЯГ» Военно-патриотическое движение  «Юнармия»</vt:lpstr>
      <vt:lpstr>Символика клуба</vt:lpstr>
      <vt:lpstr>Основные направление работы клуба Военная подготовка</vt:lpstr>
      <vt:lpstr>Физическая подготовка</vt:lpstr>
      <vt:lpstr>Медицинская подготовка</vt:lpstr>
      <vt:lpstr>Волонтерская работа </vt:lpstr>
      <vt:lpstr>Общественно-полезный труд</vt:lpstr>
      <vt:lpstr> Культурно-просветительная работа </vt:lpstr>
      <vt:lpstr>          Уход за памятниками павших и участие в сооружении новых Мемориалов       Уход за памятниками павших и участие в сооружении новых Мемориалов </vt:lpstr>
      <vt:lpstr> Историко-краеведчесский музей .</vt:lpstr>
      <vt:lpstr> ЗАЛ БОЕВОЙ СЛАВЫ</vt:lpstr>
      <vt:lpstr>Бессмертный полк</vt:lpstr>
      <vt:lpstr>Электронная Книга Памяти   села Юхмачи Здесь собраны фронтовые биографии и судьбы 323 земляков-Участников Великой Отечественной войны</vt:lpstr>
      <vt:lpstr>Военно-техническое моделирование</vt:lpstr>
      <vt:lpstr> Уроки мужества и патриотизма с участием ветеранов Великой отечественной войны и других военных конфликтов </vt:lpstr>
      <vt:lpstr>Участие в слетах и соревнованиях</vt:lpstr>
      <vt:lpstr>Республиканский военно-патритический фестиваль                           « Я помнить призываю»</vt:lpstr>
      <vt:lpstr>13 открытый слет военно-патриотических клубов Республики Татарстан</vt:lpstr>
      <vt:lpstr>II  Слет  Всероссийского регионального отделения детско-юношеского военно-патриотического общественного движения «Юнармия» Республики Татарстан </vt:lpstr>
      <vt:lpstr>III  Слет  Всероссийского регионального отделения детско-юношеского военно-патриотического общественного движения «Юнармия» Республики Татарстан </vt:lpstr>
      <vt:lpstr>Участие в парадах и торжественных мероприятиях</vt:lpstr>
      <vt:lpstr>Выпускники автокласса                      ДОСААФ на службе в ВС РФ</vt:lpstr>
      <vt:lpstr>Выпускники клуба на службе Отечеству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Мое педагогическое кредо</dc:title>
  <dc:creator>компьютер</dc:creator>
  <cp:lastModifiedBy>c400</cp:lastModifiedBy>
  <cp:revision>54</cp:revision>
  <dcterms:created xsi:type="dcterms:W3CDTF">2016-02-11T08:45:32Z</dcterms:created>
  <dcterms:modified xsi:type="dcterms:W3CDTF">2018-11-08T17:53:32Z</dcterms:modified>
</cp:coreProperties>
</file>