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2" r:id="rId4"/>
    <p:sldId id="264" r:id="rId5"/>
    <p:sldId id="265" r:id="rId6"/>
    <p:sldId id="266" r:id="rId7"/>
    <p:sldId id="261" r:id="rId8"/>
    <p:sldId id="267" r:id="rId9"/>
    <p:sldId id="269" r:id="rId10"/>
    <p:sldId id="271" r:id="rId11"/>
    <p:sldId id="272" r:id="rId12"/>
    <p:sldId id="273" r:id="rId13"/>
    <p:sldId id="268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4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DDBE-F130-41B5-8AB3-752AAC5182A1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AD61B-97F5-4F88-88EC-3F90BFCA2C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DDBE-F130-41B5-8AB3-752AAC5182A1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AD61B-97F5-4F88-88EC-3F90BFCA2C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DDBE-F130-41B5-8AB3-752AAC5182A1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AD61B-97F5-4F88-88EC-3F90BFCA2C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DDBE-F130-41B5-8AB3-752AAC5182A1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AD61B-97F5-4F88-88EC-3F90BFCA2C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DDBE-F130-41B5-8AB3-752AAC5182A1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AD61B-97F5-4F88-88EC-3F90BFCA2C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DDBE-F130-41B5-8AB3-752AAC5182A1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AD61B-97F5-4F88-88EC-3F90BFCA2C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DDBE-F130-41B5-8AB3-752AAC5182A1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AD61B-97F5-4F88-88EC-3F90BFCA2C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DDBE-F130-41B5-8AB3-752AAC5182A1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AD61B-97F5-4F88-88EC-3F90BFCA2C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DDBE-F130-41B5-8AB3-752AAC5182A1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AD61B-97F5-4F88-88EC-3F90BFCA2C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DDBE-F130-41B5-8AB3-752AAC5182A1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AD61B-97F5-4F88-88EC-3F90BFCA2C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9DDBE-F130-41B5-8AB3-752AAC5182A1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AD61B-97F5-4F88-88EC-3F90BFCA2C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9DDBE-F130-41B5-8AB3-752AAC5182A1}" type="datetimeFigureOut">
              <a:rPr lang="ru-RU" smtClean="0"/>
              <a:pPr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AD61B-97F5-4F88-88EC-3F90BFCA2C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2714620"/>
            <a:ext cx="6400800" cy="3495684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0070C0"/>
                </a:solidFill>
                <a:latin typeface="Wooden Ship Decorated" pitchFamily="2" charset="0"/>
              </a:rPr>
              <a:t>Чудо,</a:t>
            </a:r>
          </a:p>
          <a:p>
            <a:r>
              <a:rPr lang="ru-RU" sz="6000" dirty="0" smtClean="0">
                <a:solidFill>
                  <a:srgbClr val="0070C0"/>
                </a:solidFill>
                <a:latin typeface="Wooden Ship Decorated" pitchFamily="2" charset="0"/>
              </a:rPr>
              <a:t> имя которому- </a:t>
            </a:r>
            <a:r>
              <a:rPr lang="ru-RU" sz="7200" dirty="0" smtClean="0">
                <a:solidFill>
                  <a:srgbClr val="0070C0"/>
                </a:solidFill>
                <a:latin typeface="Wooden Ship Decorated" pitchFamily="2" charset="0"/>
              </a:rPr>
              <a:t>КНИГА…</a:t>
            </a:r>
            <a:endParaRPr lang="ru-RU" sz="7200" dirty="0">
              <a:solidFill>
                <a:srgbClr val="0070C0"/>
              </a:solidFill>
              <a:latin typeface="Wooden Ship Decorated" pitchFamily="2" charset="0"/>
            </a:endParaRPr>
          </a:p>
        </p:txBody>
      </p:sp>
      <p:pic>
        <p:nvPicPr>
          <p:cNvPr id="2051" name="Picture 3" descr="C:\Documents and Settings\Administrator\Рабочий стол\or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0781" y="0"/>
            <a:ext cx="3113219" cy="2285992"/>
          </a:xfrm>
          <a:prstGeom prst="rect">
            <a:avLst/>
          </a:prstGeom>
          <a:noFill/>
        </p:spPr>
      </p:pic>
      <p:pic>
        <p:nvPicPr>
          <p:cNvPr id="2052" name="Picture 4" descr="C:\Documents and Settings\Administrator\Рабочий стол\or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1" y="0"/>
            <a:ext cx="3113219" cy="2285992"/>
          </a:xfrm>
          <a:prstGeom prst="rect">
            <a:avLst/>
          </a:prstGeom>
          <a:noFill/>
        </p:spPr>
      </p:pic>
      <p:pic>
        <p:nvPicPr>
          <p:cNvPr id="2053" name="Picture 5" descr="C:\Documents and Settings\Administrator\Рабочий стол\or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3113219" cy="2285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500042"/>
            <a:ext cx="4686304" cy="5626121"/>
          </a:xfrm>
        </p:spPr>
        <p:txBody>
          <a:bodyPr>
            <a:normAutofit fontScale="85000" lnSpcReduction="20000"/>
          </a:bodyPr>
          <a:lstStyle/>
          <a:p>
            <a:r>
              <a:rPr lang="ru-RU" sz="3300" i="1" dirty="0" smtClean="0"/>
              <a:t>В основном древнерусские рукописные книги были религиозного содержания: Библия, Евангелия, Жития святых, Книга пророков, Апостол, Псалтырь, Часослов (молитвы на каждый день). Но монахи-переписчики переписывали не только богослужебные книги, они вели </a:t>
            </a:r>
            <a:r>
              <a:rPr lang="ru-RU" sz="3300" i="1" dirty="0" smtClean="0">
                <a:solidFill>
                  <a:srgbClr val="FF0000"/>
                </a:solidFill>
              </a:rPr>
              <a:t>летописи</a:t>
            </a:r>
            <a:r>
              <a:rPr lang="ru-RU" sz="3300" i="1" dirty="0" smtClean="0"/>
              <a:t>, записывая хронику исторических событий год за годом («из лето в лето»).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5" descr="C:\Documents and Settings\Administrator\Рабочий стол\3c95542b5b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28670"/>
            <a:ext cx="3901467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1600200"/>
            <a:ext cx="5543560" cy="45259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Замечательный летописный свод </a:t>
            </a:r>
            <a:r>
              <a:rPr lang="ru-RU" sz="2400" dirty="0" smtClean="0">
                <a:solidFill>
                  <a:srgbClr val="FF0000"/>
                </a:solidFill>
              </a:rPr>
              <a:t>«Повесть временных лет» </a:t>
            </a:r>
            <a:r>
              <a:rPr lang="ru-RU" sz="2400" dirty="0" smtClean="0"/>
              <a:t>создан монахом-летописцем </a:t>
            </a:r>
            <a:r>
              <a:rPr lang="ru-RU" sz="2400" dirty="0" smtClean="0">
                <a:solidFill>
                  <a:srgbClr val="FF0000"/>
                </a:solidFill>
              </a:rPr>
              <a:t>Нестором</a:t>
            </a:r>
            <a:r>
              <a:rPr lang="ru-RU" sz="2400" dirty="0" smtClean="0"/>
              <a:t>, который изучил и переработал труды своих предшественников-летописцев и отобразил на листах пергамента картину жизни и развития народа земли русской. В летопись включены сведения географические, этнографические, отрывки из не дошедших до нас песен и былин, сказаний и легенд.</a:t>
            </a:r>
            <a:endParaRPr lang="ru-RU" sz="2400" dirty="0"/>
          </a:p>
        </p:txBody>
      </p:sp>
      <p:pic>
        <p:nvPicPr>
          <p:cNvPr id="4" name="Picture 4" descr="C:\Documents and Settings\Administrator\Рабочий стол\nestor_chronicler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3175000" cy="627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34237" y="1844824"/>
            <a:ext cx="4445666" cy="39399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AnastasiaScript" pitchFamily="2" charset="0"/>
              </a:rPr>
              <a:t>«…Недаром многих лет</a:t>
            </a:r>
          </a:p>
          <a:p>
            <a:pPr>
              <a:buNone/>
            </a:pPr>
            <a:r>
              <a:rPr lang="ru-RU" sz="1600" dirty="0" smtClean="0">
                <a:latin typeface="AnastasiaScript" pitchFamily="2" charset="0"/>
              </a:rPr>
              <a:t>Свидетелем Господь меня поставил</a:t>
            </a:r>
          </a:p>
          <a:p>
            <a:pPr>
              <a:buNone/>
            </a:pPr>
            <a:r>
              <a:rPr lang="ru-RU" sz="1600" dirty="0" smtClean="0">
                <a:latin typeface="AnastasiaScript" pitchFamily="2" charset="0"/>
              </a:rPr>
              <a:t>И книжному искусству вразумил;</a:t>
            </a:r>
          </a:p>
          <a:p>
            <a:pPr>
              <a:buNone/>
            </a:pPr>
            <a:r>
              <a:rPr lang="ru-RU" sz="1600" dirty="0" smtClean="0">
                <a:latin typeface="AnastasiaScript" pitchFamily="2" charset="0"/>
              </a:rPr>
              <a:t>Когда-нибудь монах трудолюбивый</a:t>
            </a:r>
          </a:p>
          <a:p>
            <a:pPr>
              <a:buNone/>
            </a:pPr>
            <a:r>
              <a:rPr lang="ru-RU" sz="1600" dirty="0" smtClean="0">
                <a:latin typeface="AnastasiaScript" pitchFamily="2" charset="0"/>
              </a:rPr>
              <a:t>Найдёт мой труд усердный, безыменный,</a:t>
            </a:r>
          </a:p>
          <a:p>
            <a:pPr>
              <a:buNone/>
            </a:pPr>
            <a:r>
              <a:rPr lang="ru-RU" sz="1600" dirty="0" smtClean="0">
                <a:latin typeface="AnastasiaScript" pitchFamily="2" charset="0"/>
              </a:rPr>
              <a:t>Засветит он, как я свою лампаду,-</a:t>
            </a:r>
          </a:p>
          <a:p>
            <a:pPr>
              <a:buNone/>
            </a:pPr>
            <a:r>
              <a:rPr lang="ru-RU" sz="1600" dirty="0" smtClean="0">
                <a:latin typeface="AnastasiaScript" pitchFamily="2" charset="0"/>
              </a:rPr>
              <a:t>И, пыль веков от хартий отряхнув,</a:t>
            </a:r>
          </a:p>
          <a:p>
            <a:pPr>
              <a:buNone/>
            </a:pPr>
            <a:r>
              <a:rPr lang="ru-RU" sz="1600" dirty="0" smtClean="0">
                <a:latin typeface="AnastasiaScript" pitchFamily="2" charset="0"/>
              </a:rPr>
              <a:t>Правдивые сказанья перепишет,</a:t>
            </a:r>
          </a:p>
          <a:p>
            <a:pPr>
              <a:buNone/>
            </a:pPr>
            <a:r>
              <a:rPr lang="ru-RU" sz="1600" dirty="0" smtClean="0">
                <a:latin typeface="AnastasiaScript" pitchFamily="2" charset="0"/>
              </a:rPr>
              <a:t>Да ведают потомки православных</a:t>
            </a:r>
          </a:p>
          <a:p>
            <a:pPr>
              <a:buNone/>
            </a:pPr>
            <a:r>
              <a:rPr lang="ru-RU" sz="1600" dirty="0" smtClean="0">
                <a:latin typeface="AnastasiaScript" pitchFamily="2" charset="0"/>
              </a:rPr>
              <a:t>Земли родной минувшую судьбу….»</a:t>
            </a:r>
          </a:p>
          <a:p>
            <a:pPr>
              <a:buNone/>
            </a:pPr>
            <a:r>
              <a:rPr lang="ru-RU" sz="1600" dirty="0" smtClean="0">
                <a:latin typeface="AnastasiaScript" pitchFamily="2" charset="0"/>
              </a:rPr>
              <a:t>                А.С Пушкин «Борис Годунов»</a:t>
            </a:r>
            <a:endParaRPr lang="ru-RU" sz="1600" dirty="0">
              <a:latin typeface="AnastasiaScript" pitchFamily="2" charset="0"/>
            </a:endParaRPr>
          </a:p>
        </p:txBody>
      </p:sp>
      <p:pic>
        <p:nvPicPr>
          <p:cNvPr id="4" name="Picture 6" descr="C:\Documents and Settings\Administrator\Рабочий стол\1248868450_x_99ba738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74"/>
            <a:ext cx="4207991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6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8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8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64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80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96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8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200"/>
                            </p:stCondLst>
                            <p:childTnLst>
                              <p:par>
                                <p:cTn id="5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360"/>
                            </p:stCondLst>
                            <p:childTnLst>
                              <p:par>
                                <p:cTn id="6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b="1" i="1" u="sng" dirty="0" smtClean="0">
                <a:solidFill>
                  <a:srgbClr val="FF0000"/>
                </a:solidFill>
              </a:rPr>
              <a:t>!! Проверь себя</a:t>
            </a:r>
            <a:r>
              <a:rPr lang="ru-RU" sz="2800" i="1" dirty="0" smtClean="0">
                <a:solidFill>
                  <a:srgbClr val="FF0000"/>
                </a:solidFill>
              </a:rPr>
              <a:t/>
            </a:r>
            <a:br>
              <a:rPr lang="ru-RU" sz="2800" i="1" dirty="0" smtClean="0">
                <a:solidFill>
                  <a:srgbClr val="FF0000"/>
                </a:solidFill>
              </a:rPr>
            </a:br>
            <a:r>
              <a:rPr lang="ru-RU" sz="2800" i="1" dirty="0" smtClean="0">
                <a:solidFill>
                  <a:srgbClr val="FF0000"/>
                </a:solidFill>
              </a:rPr>
              <a:t>1.Соедини начало русских пословиц и их окончания из правой колонки:</a:t>
            </a: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1571612"/>
            <a:ext cx="5329246" cy="45434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i="1" dirty="0" smtClean="0"/>
              <a:t>Грамоте учиться,  </a:t>
            </a:r>
          </a:p>
          <a:p>
            <a:pPr>
              <a:buNone/>
            </a:pPr>
            <a:endParaRPr lang="ru-RU" sz="2800" i="1" dirty="0" smtClean="0"/>
          </a:p>
          <a:p>
            <a:pPr>
              <a:buNone/>
            </a:pPr>
            <a:r>
              <a:rPr lang="ru-RU" sz="2800" i="1" dirty="0" smtClean="0"/>
              <a:t>Книги не говорят,</a:t>
            </a:r>
          </a:p>
          <a:p>
            <a:pPr>
              <a:buNone/>
            </a:pPr>
            <a:endParaRPr lang="ru-RU" sz="2800" i="1" dirty="0" smtClean="0"/>
          </a:p>
          <a:p>
            <a:pPr>
              <a:buNone/>
            </a:pPr>
            <a:r>
              <a:rPr lang="ru-RU" sz="2800" i="1" dirty="0" smtClean="0"/>
              <a:t>С книгами знаться-</a:t>
            </a:r>
          </a:p>
          <a:p>
            <a:pPr>
              <a:buNone/>
            </a:pPr>
            <a:endParaRPr lang="ru-RU" sz="2800" i="1" dirty="0" smtClean="0"/>
          </a:p>
          <a:p>
            <a:pPr>
              <a:buNone/>
            </a:pPr>
            <a:r>
              <a:rPr lang="ru-RU" sz="2800" i="1" dirty="0" smtClean="0"/>
              <a:t>Сперва аз да буки,</a:t>
            </a:r>
          </a:p>
          <a:p>
            <a:pPr>
              <a:buNone/>
            </a:pPr>
            <a:endParaRPr lang="ru-RU" sz="2800" i="1" dirty="0" smtClean="0"/>
          </a:p>
          <a:p>
            <a:pPr>
              <a:buNone/>
            </a:pPr>
            <a:r>
              <a:rPr lang="ru-RU" sz="2800" i="1" dirty="0" smtClean="0"/>
              <a:t>Говори не о том, что прочёл,      </a:t>
            </a:r>
            <a:endParaRPr lang="ru-RU" sz="28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3357562"/>
            <a:ext cx="35654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i="1" dirty="0" smtClean="0"/>
              <a:t>всегда пригодиться 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57818" y="4286256"/>
            <a:ext cx="3566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i="1" dirty="0" smtClean="0"/>
              <a:t>а правду сказывают.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00760" y="5286388"/>
            <a:ext cx="28103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i="1" dirty="0" smtClean="0"/>
              <a:t>ума набраться.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1571612"/>
            <a:ext cx="3143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i="1" dirty="0" smtClean="0"/>
              <a:t>а там и науки.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500694" y="2500306"/>
            <a:ext cx="29770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i="1" dirty="0" smtClean="0"/>
              <a:t>а то, что понял.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b="1" i="1" u="sng" dirty="0" smtClean="0">
                <a:solidFill>
                  <a:srgbClr val="FF0000"/>
                </a:solidFill>
              </a:rPr>
              <a:t>!! Проверь себя</a:t>
            </a:r>
            <a:r>
              <a:rPr lang="ru-RU" sz="2800" i="1" dirty="0" smtClean="0">
                <a:solidFill>
                  <a:srgbClr val="FF0000"/>
                </a:solidFill>
              </a:rPr>
              <a:t/>
            </a:r>
            <a:br>
              <a:rPr lang="ru-RU" sz="2800" i="1" dirty="0" smtClean="0">
                <a:solidFill>
                  <a:srgbClr val="FF0000"/>
                </a:solidFill>
              </a:rPr>
            </a:br>
            <a:r>
              <a:rPr lang="ru-RU" sz="2800" i="1" dirty="0" smtClean="0">
                <a:solidFill>
                  <a:srgbClr val="FF0000"/>
                </a:solidFill>
              </a:rPr>
              <a:t>1.Соедини начало русских пословиц и их окончания из правой колонки:</a:t>
            </a: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1571612"/>
            <a:ext cx="5329246" cy="45434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i="1" dirty="0" smtClean="0"/>
              <a:t>Грамоте учиться,  </a:t>
            </a:r>
          </a:p>
          <a:p>
            <a:pPr>
              <a:buNone/>
            </a:pPr>
            <a:endParaRPr lang="ru-RU" sz="2800" i="1" dirty="0" smtClean="0"/>
          </a:p>
          <a:p>
            <a:pPr>
              <a:buNone/>
            </a:pPr>
            <a:r>
              <a:rPr lang="ru-RU" sz="2800" i="1" dirty="0" smtClean="0"/>
              <a:t>Книги не говорят,</a:t>
            </a:r>
          </a:p>
          <a:p>
            <a:pPr>
              <a:buNone/>
            </a:pPr>
            <a:endParaRPr lang="ru-RU" sz="2800" i="1" dirty="0" smtClean="0"/>
          </a:p>
          <a:p>
            <a:pPr>
              <a:buNone/>
            </a:pPr>
            <a:r>
              <a:rPr lang="ru-RU" sz="2800" i="1" dirty="0" smtClean="0"/>
              <a:t>С книгами знаться-</a:t>
            </a:r>
          </a:p>
          <a:p>
            <a:pPr>
              <a:buNone/>
            </a:pPr>
            <a:endParaRPr lang="ru-RU" sz="2800" i="1" dirty="0" smtClean="0"/>
          </a:p>
          <a:p>
            <a:pPr>
              <a:buNone/>
            </a:pPr>
            <a:r>
              <a:rPr lang="ru-RU" sz="2800" i="1" dirty="0" smtClean="0"/>
              <a:t>Сперва аз да буки,</a:t>
            </a:r>
          </a:p>
          <a:p>
            <a:pPr>
              <a:buNone/>
            </a:pPr>
            <a:endParaRPr lang="ru-RU" sz="2800" i="1" dirty="0" smtClean="0"/>
          </a:p>
          <a:p>
            <a:pPr>
              <a:buNone/>
            </a:pPr>
            <a:r>
              <a:rPr lang="ru-RU" sz="2800" i="1" dirty="0" smtClean="0"/>
              <a:t>Говори не о том, что прочёл,      </a:t>
            </a:r>
            <a:endParaRPr lang="ru-RU" sz="2800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1868" y="3429000"/>
            <a:ext cx="35654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i="1" dirty="0" smtClean="0"/>
              <a:t>всегда пригодиться 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28992" y="4357694"/>
            <a:ext cx="3566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i="1" dirty="0" smtClean="0"/>
              <a:t>а правду сказывают.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00628" y="5286388"/>
            <a:ext cx="29129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i="1" dirty="0" smtClean="0"/>
              <a:t>ума набираться.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428992" y="1571612"/>
            <a:ext cx="2566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i="1" dirty="0" smtClean="0"/>
              <a:t>а там и науки.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428992" y="2500306"/>
            <a:ext cx="28857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i="1" dirty="0" smtClean="0"/>
              <a:t>а то, что понял</a:t>
            </a:r>
            <a:r>
              <a:rPr lang="ru-RU" i="1" dirty="0" smtClean="0"/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8 0.05371 L 0.00138 -0.279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6 0.05463 L 0.00086 -0.278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0.05578 L -0.00122 -0.2775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11713 L 0.00052 0.4111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21 0.09722 L 0.2507 0.4016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P22 Kilkenny Pro" pitchFamily="50" charset="0"/>
              </a:rPr>
              <a:t>Тема : Русская рукописная книга.</a:t>
            </a:r>
            <a:endParaRPr lang="ru-RU" dirty="0">
              <a:solidFill>
                <a:srgbClr val="0070C0"/>
              </a:solidFill>
              <a:latin typeface="P22 Kilkenny Pro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57554" y="1357298"/>
            <a:ext cx="53578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P22 Kilkenny Pro" pitchFamily="50" charset="0"/>
              </a:rPr>
              <a:t>Мнится, писание – лёгкое дело –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P22 Kilkenny Pro" pitchFamily="50" charset="0"/>
              </a:rPr>
              <a:t>Пишут два перста, а болит всё тело.</a:t>
            </a:r>
            <a: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  <a:t>                                     Старинная русская пословица.</a:t>
            </a:r>
            <a:b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</a:br>
            <a:endParaRPr lang="ru-RU" sz="2800" dirty="0">
              <a:solidFill>
                <a:srgbClr val="FF0000"/>
              </a:solidFill>
              <a:latin typeface="P22 Kilkenny Pro" pitchFamily="50" charset="0"/>
            </a:endParaRPr>
          </a:p>
        </p:txBody>
      </p:sp>
      <p:pic>
        <p:nvPicPr>
          <p:cNvPr id="7" name="Picture 2" descr="C:\Documents and Settings\Administrator\Рабочий стол\book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81128"/>
            <a:ext cx="4080027" cy="20924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1214422"/>
            <a:ext cx="4500594" cy="4868874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i="1" dirty="0" smtClean="0"/>
              <a:t>Книги , о которых мы узнали ранее, писали от руки. Все они были рукописными. В европейских странах их называли </a:t>
            </a:r>
            <a:r>
              <a:rPr lang="ru-RU" sz="2000" i="1" dirty="0" smtClean="0">
                <a:solidFill>
                  <a:srgbClr val="FF0000"/>
                </a:solidFill>
              </a:rPr>
              <a:t>манускриптами </a:t>
            </a:r>
            <a:r>
              <a:rPr lang="ru-RU" sz="2000" i="1" dirty="0" smtClean="0"/>
              <a:t>(</a:t>
            </a:r>
            <a:r>
              <a:rPr lang="ru-RU" sz="2000" i="1" dirty="0" err="1" smtClean="0"/>
              <a:t>ману</a:t>
            </a:r>
            <a:r>
              <a:rPr lang="ru-RU" sz="2000" i="1" dirty="0" smtClean="0"/>
              <a:t> – пишу, </a:t>
            </a:r>
            <a:r>
              <a:rPr lang="ru-RU" sz="2000" i="1" dirty="0" err="1" smtClean="0"/>
              <a:t>скрипти</a:t>
            </a:r>
            <a:r>
              <a:rPr lang="ru-RU" sz="2000" i="1" dirty="0" smtClean="0"/>
              <a:t> - рука), а на Руси – </a:t>
            </a:r>
            <a:r>
              <a:rPr lang="ru-RU" sz="2000" i="1" dirty="0" smtClean="0">
                <a:solidFill>
                  <a:srgbClr val="FF0000"/>
                </a:solidFill>
              </a:rPr>
              <a:t>рукописями</a:t>
            </a:r>
            <a:r>
              <a:rPr lang="ru-RU" sz="2000" i="1" dirty="0" smtClean="0"/>
              <a:t>. Самые старые русские рукописные книги, дошедшие до нас, относятся к 11 веку. Писали на пергаменте, который называли «кожей», или «телятиной».Позднее стали употреблять слово «</a:t>
            </a:r>
            <a:r>
              <a:rPr lang="ru-RU" sz="2000" i="1" dirty="0" smtClean="0">
                <a:solidFill>
                  <a:srgbClr val="FF0000"/>
                </a:solidFill>
              </a:rPr>
              <a:t>хартия</a:t>
            </a:r>
            <a:r>
              <a:rPr lang="ru-RU" sz="2000" i="1" dirty="0" smtClean="0"/>
              <a:t>». Книги писали гусиными, а в особых торжественных случаях- лебедиными перьями, которые нужно было брать из левого крыла птицы. Перо необходимо было очинить: отрезать кончик, чуть расщепить, заострить. По особому рецепту приготовляли чернила из сажи, ржавчины, чернильных орешков. </a:t>
            </a:r>
            <a:endParaRPr lang="ru-RU" sz="2000" i="1" dirty="0"/>
          </a:p>
        </p:txBody>
      </p:sp>
      <p:pic>
        <p:nvPicPr>
          <p:cNvPr id="6" name="Picture 3" descr="C:\Documents and Settings\Administrator\Рабочий стол\0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643050"/>
            <a:ext cx="4369509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1643050"/>
            <a:ext cx="3971924" cy="4000520"/>
          </a:xfrm>
        </p:spPr>
        <p:txBody>
          <a:bodyPr>
            <a:normAutofit/>
          </a:bodyPr>
          <a:lstStyle/>
          <a:p>
            <a:pPr algn="l"/>
            <a:r>
              <a:rPr lang="ru-RU" sz="2000" i="1" dirty="0" smtClean="0"/>
              <a:t>Писали и переписывали книги в основном при монастырях. При них создавали мастерские по переписыванию книг – </a:t>
            </a:r>
            <a:r>
              <a:rPr lang="ru-RU" sz="2000" i="1" dirty="0" smtClean="0">
                <a:solidFill>
                  <a:srgbClr val="FF0000"/>
                </a:solidFill>
              </a:rPr>
              <a:t>скриптории</a:t>
            </a:r>
            <a:r>
              <a:rPr lang="ru-RU" sz="2000" i="1" dirty="0" smtClean="0"/>
              <a:t>. Монах-переписчик терпеливо и осторожно линовал пергамент, а потом тщательно, выводя букву за буквой, начинал писать. </a:t>
            </a:r>
            <a:endParaRPr lang="ru-RU" sz="2000" i="1" dirty="0"/>
          </a:p>
        </p:txBody>
      </p:sp>
      <p:pic>
        <p:nvPicPr>
          <p:cNvPr id="4" name="Picture 2" descr="C:\Documents and Settings\Administrator\Рабочий стол\250px-Нестор-летописец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71546"/>
            <a:ext cx="249227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pPr algn="l"/>
            <a:r>
              <a:rPr lang="ru-RU" sz="2400" i="1" dirty="0" smtClean="0"/>
              <a:t>Очень ровный и красивый почерк с чётким начертанием букв назывался </a:t>
            </a:r>
            <a:r>
              <a:rPr lang="ru-RU" sz="2400" i="1" dirty="0" smtClean="0">
                <a:solidFill>
                  <a:srgbClr val="FF0000"/>
                </a:solidFill>
              </a:rPr>
              <a:t>устав</a:t>
            </a:r>
            <a:r>
              <a:rPr lang="ru-RU" sz="2400" i="1" dirty="0" smtClean="0"/>
              <a:t>. Позднее он упростился , и появился </a:t>
            </a:r>
            <a:r>
              <a:rPr lang="ru-RU" sz="2400" i="1" dirty="0" smtClean="0">
                <a:solidFill>
                  <a:srgbClr val="FF0000"/>
                </a:solidFill>
              </a:rPr>
              <a:t>полуустав</a:t>
            </a:r>
            <a:r>
              <a:rPr lang="ru-RU" sz="2400" i="1" dirty="0" smtClean="0"/>
              <a:t>.</a:t>
            </a:r>
            <a:endParaRPr lang="ru-RU" sz="2400" i="1" dirty="0"/>
          </a:p>
        </p:txBody>
      </p:sp>
      <p:pic>
        <p:nvPicPr>
          <p:cNvPr id="3074" name="Picture 2" descr="C:\Documents and Settings\Administrator\Рабочий стол\61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928802"/>
            <a:ext cx="606494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Мои документы\Мои результаты сканировани\2011-03 (мар)\сканирование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436099" y="1707249"/>
            <a:ext cx="5843437" cy="3857652"/>
          </a:xfrm>
          <a:prstGeom prst="rect">
            <a:avLst/>
          </a:prstGeom>
          <a:noFill/>
        </p:spPr>
      </p:pic>
      <p:pic>
        <p:nvPicPr>
          <p:cNvPr id="7170" name="Picture 2" descr="C:\Documents and Settings\Administrator\Рабочий стол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3000364" cy="22202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857620" y="214290"/>
            <a:ext cx="2452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  <a:latin typeface="Candara" pitchFamily="34" charset="0"/>
              </a:rPr>
              <a:t>Устав 1073 года.</a:t>
            </a:r>
            <a:endParaRPr lang="ru-RU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Мои документы\Мои результаты сканировани\2011-03 (мар)\сканирование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44778" y="1755694"/>
            <a:ext cx="5956802" cy="3731250"/>
          </a:xfrm>
          <a:prstGeom prst="rect">
            <a:avLst/>
          </a:prstGeom>
          <a:noFill/>
        </p:spPr>
      </p:pic>
      <p:pic>
        <p:nvPicPr>
          <p:cNvPr id="9" name="Picture 2" descr="C:\Documents and Settings\Administrator\Рабочий стол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071802" cy="227313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857620" y="214290"/>
            <a:ext cx="2255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  <a:latin typeface="Candara" pitchFamily="34" charset="0"/>
              </a:rPr>
              <a:t>Полуустав 1353 года.</a:t>
            </a:r>
            <a:endParaRPr lang="ru-RU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3643306" y="500042"/>
            <a:ext cx="5043494" cy="4625989"/>
          </a:xfrm>
        </p:spPr>
        <p:txBody>
          <a:bodyPr>
            <a:normAutofit fontScale="85000" lnSpcReduction="20000"/>
          </a:bodyPr>
          <a:lstStyle/>
          <a:p>
            <a:r>
              <a:rPr lang="ru-RU" sz="2800" i="1" dirty="0" smtClean="0"/>
              <a:t>Русские рукописные книги очень разнообразны по своим форматам (размерам) и объёмам. В зависимости от содержания книга могла быть </a:t>
            </a:r>
            <a:r>
              <a:rPr lang="ru-RU" sz="2800" i="1" dirty="0" smtClean="0">
                <a:solidFill>
                  <a:srgbClr val="FF0000"/>
                </a:solidFill>
              </a:rPr>
              <a:t>фолиантом </a:t>
            </a:r>
            <a:r>
              <a:rPr lang="ru-RU" sz="2800" i="1" dirty="0" smtClean="0"/>
              <a:t>(толстая книга большого формата) или книжечкой карманного размера. Текст книги всегда писали в два цвета: чёрнилами коричневого цвета и яркой красной краской – </a:t>
            </a:r>
            <a:r>
              <a:rPr lang="ru-RU" sz="2800" i="1" dirty="0" smtClean="0">
                <a:solidFill>
                  <a:srgbClr val="FF0000"/>
                </a:solidFill>
              </a:rPr>
              <a:t>киноварью</a:t>
            </a:r>
            <a:r>
              <a:rPr lang="ru-RU" sz="2800" i="1" dirty="0" smtClean="0"/>
              <a:t>. </a:t>
            </a:r>
            <a:r>
              <a:rPr lang="ru-RU" sz="2800" i="1" dirty="0" err="1" smtClean="0"/>
              <a:t>Коноварь</a:t>
            </a:r>
            <a:r>
              <a:rPr lang="ru-RU" sz="2800" i="1" dirty="0" smtClean="0"/>
              <a:t> использовали для выведения заглавной буквы- </a:t>
            </a:r>
            <a:r>
              <a:rPr lang="ru-RU" sz="2800" i="1" dirty="0" smtClean="0">
                <a:solidFill>
                  <a:srgbClr val="FF0000"/>
                </a:solidFill>
              </a:rPr>
              <a:t>инициала</a:t>
            </a:r>
            <a:r>
              <a:rPr lang="ru-RU" sz="2800" i="1" dirty="0" smtClean="0"/>
              <a:t> (русское наименование - </a:t>
            </a:r>
            <a:r>
              <a:rPr lang="ru-RU" sz="2800" i="1" dirty="0" smtClean="0">
                <a:solidFill>
                  <a:srgbClr val="FF0000"/>
                </a:solidFill>
              </a:rPr>
              <a:t>буквица</a:t>
            </a:r>
            <a:r>
              <a:rPr lang="ru-RU" sz="2800" i="1" dirty="0" smtClean="0"/>
              <a:t>).</a:t>
            </a:r>
            <a:endParaRPr lang="ru-RU" sz="2800" i="1" dirty="0"/>
          </a:p>
        </p:txBody>
      </p:sp>
      <p:pic>
        <p:nvPicPr>
          <p:cNvPr id="5124" name="Picture 4" descr="C:\Documents and Settings\Administrator\Рабочий стол\59626626_18f0c104c3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00108"/>
            <a:ext cx="3850111" cy="3771905"/>
          </a:xfrm>
          <a:prstGeom prst="rect">
            <a:avLst/>
          </a:prstGeom>
          <a:noFill/>
        </p:spPr>
      </p:pic>
      <p:pic>
        <p:nvPicPr>
          <p:cNvPr id="2050" name="Picture 2" descr="C:\Documents and Settings\Administrator\Рабочий стол\10_5_dela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3050" y="5165725"/>
            <a:ext cx="2520950" cy="1692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857232"/>
            <a:ext cx="4514824" cy="4786346"/>
          </a:xfrm>
        </p:spPr>
        <p:txBody>
          <a:bodyPr>
            <a:normAutofit fontScale="92500"/>
          </a:bodyPr>
          <a:lstStyle/>
          <a:p>
            <a:r>
              <a:rPr lang="ru-RU" sz="1800" dirty="0" smtClean="0"/>
              <a:t>Для написания заглавия произведения использовали специальное декоративное письмо-</a:t>
            </a:r>
            <a:r>
              <a:rPr lang="ru-RU" sz="1800" dirty="0" smtClean="0">
                <a:solidFill>
                  <a:srgbClr val="FF0000"/>
                </a:solidFill>
              </a:rPr>
              <a:t>вязь</a:t>
            </a:r>
            <a:r>
              <a:rPr lang="ru-RU" sz="1800" dirty="0" smtClean="0"/>
              <a:t>. При оформлении рукописной книги перед началом текста помещали </a:t>
            </a:r>
            <a:r>
              <a:rPr lang="ru-RU" sz="1800" dirty="0" smtClean="0">
                <a:solidFill>
                  <a:srgbClr val="FF0000"/>
                </a:solidFill>
              </a:rPr>
              <a:t>заставку</a:t>
            </a:r>
            <a:r>
              <a:rPr lang="ru-RU" sz="1800" dirty="0" smtClean="0"/>
              <a:t>.  Но особо стоит обратить внимание на иллюстрации в рукописных книгах- </a:t>
            </a:r>
            <a:r>
              <a:rPr lang="ru-RU" sz="1800" dirty="0" smtClean="0">
                <a:solidFill>
                  <a:srgbClr val="FF0000"/>
                </a:solidFill>
              </a:rPr>
              <a:t>миниатюры</a:t>
            </a:r>
            <a:r>
              <a:rPr lang="ru-RU" sz="1800" dirty="0" smtClean="0"/>
              <a:t>. Рукописи, в которых имеются миниатюры, принято называть </a:t>
            </a:r>
            <a:r>
              <a:rPr lang="ru-RU" sz="1800" dirty="0" smtClean="0">
                <a:solidFill>
                  <a:srgbClr val="FF0000"/>
                </a:solidFill>
              </a:rPr>
              <a:t>лицевыми</a:t>
            </a:r>
            <a:r>
              <a:rPr lang="ru-RU" sz="1800" dirty="0" smtClean="0"/>
              <a:t>. Когда все листы книги уже были переписаны и украшены, их соединяли и помещали в </a:t>
            </a:r>
            <a:r>
              <a:rPr lang="ru-RU" sz="1800" dirty="0" smtClean="0">
                <a:solidFill>
                  <a:srgbClr val="FF0000"/>
                </a:solidFill>
              </a:rPr>
              <a:t>переплёт,</a:t>
            </a:r>
            <a:r>
              <a:rPr lang="ru-RU" sz="1800" dirty="0" smtClean="0"/>
              <a:t> который защищал и украшал книгу.  Переплёты, созданные по особым заказам, часто украшались жемчугом и драгоценными камнями. Края переплёта соединялись металлическими застёжками. Таким образом, книга напоминала сундучок или шкатулку. </a:t>
            </a:r>
            <a:endParaRPr lang="ru-RU" sz="1800" dirty="0"/>
          </a:p>
        </p:txBody>
      </p:sp>
      <p:pic>
        <p:nvPicPr>
          <p:cNvPr id="1026" name="Picture 2" descr="C:\Documents and Settings\Administrator\Рабочий стол\m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71678"/>
            <a:ext cx="4107687" cy="1785950"/>
          </a:xfrm>
          <a:prstGeom prst="rect">
            <a:avLst/>
          </a:prstGeom>
          <a:noFill/>
        </p:spPr>
      </p:pic>
      <p:pic>
        <p:nvPicPr>
          <p:cNvPr id="1027" name="Picture 3" descr="C:\Documents and Settings\Administrator\Рабочий стол\image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000504"/>
            <a:ext cx="4071966" cy="2704670"/>
          </a:xfrm>
          <a:prstGeom prst="rect">
            <a:avLst/>
          </a:prstGeom>
          <a:noFill/>
        </p:spPr>
      </p:pic>
      <p:pic>
        <p:nvPicPr>
          <p:cNvPr id="1029" name="Picture 5" descr="C:\Documents and Settings\Administrator\Рабочий стол\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4071966" cy="1742802"/>
          </a:xfrm>
          <a:prstGeom prst="rect">
            <a:avLst/>
          </a:prstGeom>
          <a:noFill/>
        </p:spPr>
      </p:pic>
      <p:pic>
        <p:nvPicPr>
          <p:cNvPr id="1030" name="Picture 6" descr="C:\Documents and Settings\Administrator\Рабочий стол\200-188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500042"/>
            <a:ext cx="4638675" cy="6076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635</Words>
  <Application>Microsoft Office PowerPoint</Application>
  <PresentationFormat>Экран (4:3)</PresentationFormat>
  <Paragraphs>55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Тема : Русская рукописная книга.</vt:lpstr>
      <vt:lpstr>Книги , о которых мы узнали ранее, писали от руки. Все они были рукописными. В европейских странах их называли манускриптами (ману – пишу, скрипти - рука), а на Руси – рукописями. Самые старые русские рукописные книги, дошедшие до нас, относятся к 11 веку. Писали на пергаменте, который называли «кожей», или «телятиной».Позднее стали употреблять слово «хартия». Книги писали гусиными, а в особых торжественных случаях- лебедиными перьями, которые нужно было брать из левого крыла птицы. Перо необходимо было очинить: отрезать кончик, чуть расщепить, заострить. По особому рецепту приготовляли чернила из сажи, ржавчины, чернильных орешков. </vt:lpstr>
      <vt:lpstr>Писали и переписывали книги в основном при монастырях. При них создавали мастерские по переписыванию книг – скриптории. Монах-переписчик терпеливо и осторожно линовал пергамент, а потом тщательно, выводя букву за буквой, начинал писать. </vt:lpstr>
      <vt:lpstr>Очень ровный и красивый почерк с чётким начертанием букв назывался устав. Позднее он упростился , и появился полуустав.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!! Проверь себя 1.Соедини начало русских пословиц и их окончания из правой колонки:</vt:lpstr>
      <vt:lpstr>!! Проверь себя 1.Соедини начало русских пословиц и их окончания из правой колонки: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Светлана</cp:lastModifiedBy>
  <cp:revision>42</cp:revision>
  <dcterms:created xsi:type="dcterms:W3CDTF">2011-03-20T08:41:13Z</dcterms:created>
  <dcterms:modified xsi:type="dcterms:W3CDTF">2014-11-24T14:52:57Z</dcterms:modified>
</cp:coreProperties>
</file>