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  <p:sldId id="257" r:id="rId4"/>
    <p:sldId id="259" r:id="rId5"/>
    <p:sldId id="263" r:id="rId6"/>
    <p:sldId id="264" r:id="rId7"/>
    <p:sldId id="260" r:id="rId8"/>
    <p:sldId id="262" r:id="rId9"/>
    <p:sldId id="261" r:id="rId10"/>
    <p:sldId id="265" r:id="rId11"/>
    <p:sldId id="266" r:id="rId12"/>
    <p:sldId id="267" r:id="rId13"/>
    <p:sldId id="276" r:id="rId14"/>
    <p:sldId id="278" r:id="rId15"/>
    <p:sldId id="269" r:id="rId16"/>
    <p:sldId id="268" r:id="rId17"/>
    <p:sldId id="272" r:id="rId18"/>
    <p:sldId id="273" r:id="rId19"/>
    <p:sldId id="274" r:id="rId20"/>
    <p:sldId id="275" r:id="rId21"/>
    <p:sldId id="270" r:id="rId22"/>
    <p:sldId id="271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16.09.2019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79;&#1072;&#1085;&#1103;&#1090;&#1080;&#1077;%20&#1084;&#1086;%20&#1083;&#1086;&#1075;&#1086;&#1087;&#1077;&#1076;&#1086;&#1074;%20&#1076;&#1077;&#1082;&#1072;&#1073;&#1088;&#1100;%202015\&#1056;&#1086;&#1078;&#1076;&#1077;&#1089;&#1090;&#1074;&#1077;&#1085;&#1089;&#1082;&#1080;&#1077;%20&#1087;&#1077;&#1089;&#1085;&#1080;%20&#1085;&#1072;%20&#1072;&#1085;&#1075;&#1083;&#1080;&#1081;&#1089;&#1082;&#1086;&#1084;%20-%20Hello,%20Reindeer(Sing-along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79;&#1072;&#1085;&#1103;&#1090;&#1080;&#1077;%20&#1084;&#1086;%20&#1083;&#1086;&#1075;&#1086;&#1087;&#1077;&#1076;&#1086;&#1074;%20&#1076;&#1077;&#1082;&#1072;&#1073;&#1088;&#1100;%202015\&#1056;&#1086;&#1078;&#1076;&#1077;&#1089;&#1090;&#1074;&#1077;&#1085;&#1089;&#1082;&#1080;&#1077;%20&#1087;&#1077;&#1089;&#1085;&#1080;%20&#1085;&#1072;%20&#1072;&#1085;&#1075;&#1083;&#1080;&#1081;&#1089;&#1082;&#1086;&#1084;%20-%20Hello,%20Reindeer(Sing-along).mp3" TargetMode="Externa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F:\&#1079;&#1072;&#1085;&#1103;&#1090;&#1080;&#1077;%20&#1084;&#1086;%20&#1083;&#1086;&#1075;&#1086;&#1087;&#1077;&#1076;&#1086;&#1074;%20&#1076;&#1077;&#1082;&#1072;&#1073;&#1088;&#1100;%202015\&#1056;&#1086;&#1078;&#1076;&#1077;&#1089;&#1090;&#1074;&#1077;&#1085;&#1089;&#1082;&#1080;&#1077;%20&#1087;&#1077;&#1089;&#1085;&#1080;%20&#1085;&#1072;%20&#1072;&#1085;&#1075;&#1083;&#1080;&#1081;&#1089;&#1082;&#1086;&#1084;%20-%20Hello,%20Reindeer(Sing-along).mp3" TargetMode="External"/><Relationship Id="rId4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79;&#1072;&#1085;&#1103;&#1090;&#1080;&#1077;%20&#1084;&#1086;%20&#1083;&#1086;&#1075;&#1086;&#1087;&#1077;&#1076;&#1086;&#1074;%20&#1076;&#1077;&#1082;&#1072;&#1073;&#1088;&#1100;%202015\Pesni_iz_multfilmov_-_Pesnya_Deda_Moroza_m_f_Ded_Moroz_i_leto_(iPlayer.fm).mp3" TargetMode="Externa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9;&#1072;&#1085;&#1103;&#1090;&#1080;&#1077;%20&#1084;&#1086;%20&#1083;&#1086;&#1075;&#1086;&#1087;&#1077;&#1076;&#1086;&#1074;%20&#1076;&#1077;&#1082;&#1072;&#1073;&#1088;&#1100;%202015\&#1055;&#1077;&#1090;&#1088;%20&#1048;&#1083;&#1100;&#1080;&#1095;%20&#1063;&#1072;&#1081;&#1082;&#1086;&#1074;&#1089;&#1082;&#1080;&#1081;%20-%20&#1042;&#1072;&#1083;&#1100;&#1089;%20&#1094;&#1074;&#1077;&#1090;&#1086;&#1074;.mp3" TargetMode="Externa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C:\Documents%20and%20Settings\user\&#1056;&#1072;&#1073;&#1086;&#1095;&#1080;&#1081;%20&#1089;&#1090;&#1086;&#1083;\&#1079;&#1072;&#1085;&#1103;&#1090;&#1080;&#1077;%20&#1084;&#1086;%20&#1083;&#1086;&#1075;&#1086;&#1087;&#1077;&#1076;&#1086;&#1074;%20&#1076;&#1077;&#1082;&#1072;&#1073;&#1088;&#1100;%202015\&#1044;&#1077;&#1090;&#1089;&#1082;&#1080;&#1077;%20&#1085;&#1086;&#1074;&#1086;&#1075;&#1086;&#1076;&#1085;&#1080;&#1077;%20&#1087;&#1077;&#1089;&#1077;&#1085;&#1082;&#1080;%20-%20&#1045;&#1083;&#1086;&#1095;&#1082;&#1072;-&#1077;&#1083;&#1082;&#1072;%20&#1083;&#1077;&#1089;&#1085;&#1086;&#1081;%20&#1072;&#1088;&#1086;&#1084;&#1072;&#1090;%20(mp3ostrov.com).mp3" TargetMode="Externa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79;&#1072;&#1085;&#1103;&#1090;&#1080;&#1077;%20&#1084;&#1086;%20&#1083;&#1086;&#1075;&#1086;&#1087;&#1077;&#1076;&#1086;&#1074;%20&#1076;&#1077;&#1082;&#1072;&#1073;&#1088;&#1100;%202015\&#1056;&#1086;&#1078;&#1076;&#1077;&#1089;&#1090;&#1074;&#1077;&#1085;&#1089;&#1082;&#1080;&#1077;%20&#1087;&#1077;&#1089;&#1085;&#1080;%20&#1085;&#1072;%20&#1072;&#1085;&#1075;&#1083;&#1080;&#1081;&#1089;&#1082;&#1086;&#1084;%20-%20Hello,%20Reindeer(Sing-along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user\&#1056;&#1072;&#1073;&#1086;&#1095;&#1080;&#1081;%20&#1089;&#1090;&#1086;&#1083;\&#1079;&#1072;&#1085;&#1103;&#1090;&#1080;&#1077;%20&#1084;&#1086;%20&#1083;&#1086;&#1075;&#1086;&#1087;&#1077;&#1076;&#1086;&#1074;%20&#1076;&#1077;&#1082;&#1072;&#1073;&#1088;&#1100;%202015\&#1056;&#1086;&#1078;&#1076;&#1077;&#1089;&#1090;&#1074;&#1077;&#1085;&#1089;&#1082;&#1080;&#1077;%20&#1087;&#1077;&#1089;&#1085;&#1080;%20&#1085;&#1072;%20&#1072;&#1085;&#1075;&#1083;&#1080;&#1081;&#1089;&#1082;&#1086;&#1084;%20-%20Hello,%20Reindeer(Sing-along).mp3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7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79;&#1072;&#1085;&#1103;&#1090;&#1080;&#1077;%20&#1084;&#1086;%20&#1083;&#1086;&#1075;&#1086;&#1087;&#1077;&#1076;&#1086;&#1074;%20&#1076;&#1077;&#1082;&#1072;&#1073;&#1088;&#1100;%202015\&#1055;&#1077;&#1090;&#1088;%20&#1048;&#1083;&#1100;&#1080;&#1095;%20&#1063;&#1072;&#1081;&#1082;&#1086;&#1074;&#1089;&#1082;&#1080;&#1081;%20-%20&#1042;&#1072;&#1083;&#1100;&#1089;%20&#1094;&#1074;&#1077;&#1090;&#1086;&#1074;.mp3" TargetMode="Externa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рысь\Desktop\КАРТИНКИ К ЗАНЯТИЮ МО\christm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332656"/>
            <a:ext cx="8502734" cy="621708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Новогоднее путешествие</a:t>
            </a:r>
          </a:p>
          <a:p>
            <a:pPr algn="ctr"/>
            <a:r>
              <a:rPr lang="ru-RU" sz="54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Со сказочными </a:t>
            </a:r>
          </a:p>
          <a:p>
            <a:pPr algn="ctr"/>
            <a:r>
              <a:rPr lang="ru-RU" sz="5400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Героями</a:t>
            </a:r>
          </a:p>
          <a:p>
            <a:pPr algn="ctr"/>
            <a:endParaRPr lang="ru-RU" sz="5400" b="1" cap="all" dirty="0" smtClean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r"/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Логопедическое занятие</a:t>
            </a:r>
          </a:p>
          <a:p>
            <a:pPr algn="r"/>
            <a:r>
              <a:rPr lang="ru-RU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 учащимися 1 класса</a:t>
            </a:r>
          </a:p>
          <a:p>
            <a:pPr algn="r"/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 ФФНР</a:t>
            </a:r>
          </a:p>
          <a:p>
            <a:pPr algn="r"/>
            <a:endParaRPr lang="ru-RU" b="1" cap="all" spc="0" dirty="0" smtClean="0">
              <a:ln/>
              <a:solidFill>
                <a:srgbClr val="00206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  <a:p>
            <a:pPr algn="r"/>
            <a:r>
              <a:rPr lang="ru-RU" b="1" cap="all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Учитель-логопед</a:t>
            </a:r>
          </a:p>
          <a:p>
            <a:pPr algn="r"/>
            <a:r>
              <a:rPr lang="ru-RU" b="1" cap="all" spc="0" dirty="0" err="1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Власкина</a:t>
            </a:r>
            <a:r>
              <a:rPr lang="ru-RU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м. а. </a:t>
            </a:r>
          </a:p>
          <a:p>
            <a:pPr algn="ctr"/>
            <a:r>
              <a:rPr lang="ru-RU" sz="2000" b="1" cap="all" spc="0" dirty="0" smtClean="0">
                <a:ln/>
                <a:solidFill>
                  <a:srgbClr val="00206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Иркутск  2015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3" cstate="print">
            <a:lum bright="40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171" name="Picture 3" descr="C:\Users\рысь\Desktop\КАРТИНКИ К ЗАНЯТИЮ МО\cl_NewYear1_c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1196752"/>
            <a:ext cx="2952328" cy="338437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14085" y="4869160"/>
            <a:ext cx="62722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Снег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вик - п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ождественские песни на английском - Hello, Reindeer(Sing-al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635896" y="15567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2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835696" y="332656"/>
            <a:ext cx="4824536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Прокатись с горки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37424" y="1124744"/>
            <a:ext cx="2222083" cy="698652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вей  -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Снегирь  -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бей  -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Скв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рец  -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ва         -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    -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Утка          -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Курица     -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Петух         -</a:t>
            </a: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347865" y="1124744"/>
            <a:ext cx="4310140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с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вушка</a:t>
            </a:r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снегир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ё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в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бышек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скв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рушка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вушка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нушка</a:t>
            </a:r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ут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чка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             ку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</a:rPr>
              <a:t>р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чка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                петуш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</a:rPr>
              <a:t>к</a:t>
            </a:r>
          </a:p>
          <a:p>
            <a:pPr algn="ctr"/>
            <a:endParaRPr lang="ru-RU" sz="3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endParaRPr lang="ru-RU" sz="3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2" cstate="print">
            <a:lum bright="4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8195" name="Picture 3" descr="C:\Users\рысь\Desktop\КАРТИНКИ К ЗАНЯТИЮ МО\cl_detki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1196752"/>
            <a:ext cx="2376264" cy="36645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699792" y="4941168"/>
            <a:ext cx="36095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Снегур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3" cstate="print">
            <a:lum bright="40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0611" y="1628800"/>
            <a:ext cx="836960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удрлёдмлнёлкамтю</a:t>
            </a:r>
            <a:endParaRPr lang="ru-RU" sz="7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нморозтклсугробвт</a:t>
            </a:r>
            <a:endParaRPr lang="ru-RU" sz="7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ордгоркалс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Рождественские песни на английском - Hello, Reindeer(Sing-al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3" cstate="print">
            <a:lum bright="40000" contrast="30000"/>
          </a:blip>
          <a:srcRect/>
          <a:stretch>
            <a:fillRect/>
          </a:stretch>
        </p:blipFill>
        <p:spPr bwMode="auto">
          <a:xfrm>
            <a:off x="6959" y="22448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90611" y="1628800"/>
            <a:ext cx="836960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удр</a:t>
            </a:r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лёд</a:t>
            </a:r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млн</a:t>
            </a:r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ёлка</a:t>
            </a:r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мтю</a:t>
            </a:r>
            <a:endParaRPr lang="ru-RU" sz="72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мороз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ткл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сугроб</a:t>
            </a:r>
            <a:r>
              <a:rPr lang="ru-RU" sz="7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вт</a:t>
            </a:r>
            <a:endParaRPr lang="ru-RU" sz="7200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pPr algn="ctr"/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орд</a:t>
            </a:r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горка</a:t>
            </a:r>
            <a:r>
              <a:rPr lang="ru-RU" sz="7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лс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Рождественские песни на английском - Hello, Reindeer(Sing-al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630932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996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Картинки\82429223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3" cstate="print">
            <a:lum bright="40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9219" name="Picture 3" descr="C:\Users\рысь\Desktop\КАРТИНКИ К ЗАНЯТИЮ МО\cl_DedMoroz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620688"/>
            <a:ext cx="3456384" cy="47212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547242" y="5301208"/>
            <a:ext cx="3717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Дед  М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Pesni_iz_multfilmov_-_Pesnya_Deda_Moroza_m_f_Ded_Moroz_i_leto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5796136" y="9807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002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67544" y="1700808"/>
            <a:ext cx="4394473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Клейкие п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чки,</a:t>
            </a:r>
          </a:p>
          <a:p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Зел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ё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ные лист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чки.</a:t>
            </a:r>
          </a:p>
          <a:p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 бел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й к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й</a:t>
            </a:r>
          </a:p>
          <a:p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Ст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ит п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 г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й.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3316" name="Picture 4" descr="C:\Users\рысь\Desktop\картинки мо\772194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908720"/>
            <a:ext cx="3888432" cy="53703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31640" y="404664"/>
            <a:ext cx="535948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за дерев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ст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ит – 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Ветра нет, а лист др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жит?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4339" name="Picture 3" descr="C:\Users\рысь\Desktop\картинки мо\43525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71800" y="1709428"/>
            <a:ext cx="3600400" cy="4680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69961" y="476672"/>
            <a:ext cx="4579780" cy="206210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Чт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же эт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за девица: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Не швея, не мастерица,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Ничего сама не шь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ё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т,</a:t>
            </a:r>
          </a:p>
          <a:p>
            <a:pPr algn="ctr"/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 в иг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лках круглый г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д.</a:t>
            </a:r>
            <a:endParaRPr lang="ru-RU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5363" name="Picture 3" descr="C:\Users\рысь\Desktop\картинки мо\Без-имени-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91880" y="2780928"/>
            <a:ext cx="5169690" cy="36531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сь\Desktop\КАРТИНКИ К ЗАНЯТИЮ МО\0_41663_29c9cd8f_orig.jpe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Петр Ильич Чайковский -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907704" y="594928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83568" y="1196752"/>
            <a:ext cx="4221540" cy="267765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Будт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снежный шар бела,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весне 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на цвела,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Нежный запах ист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чала.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 к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гда п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ра настала,</a:t>
            </a:r>
          </a:p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Раз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 сделалась 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</a:t>
            </a:r>
          </a:p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Вся 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т яг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effectLst/>
              </a:rPr>
              <a:t>о</a:t>
            </a:r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ды черна.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6387" name="Picture 3" descr="C:\Users\рысь\Desktop\картинки мо\34648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15126" y="1052736"/>
            <a:ext cx="3445306" cy="5270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266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3" cstate="print">
            <a:lum bright="40000" contrast="3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1267" name="Picture 3" descr="C:\Users\рысь\Desktop\КАРТИНКИ К ЗАНЯТИЮ МО\cl_NewYear1_b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27350" y="836712"/>
            <a:ext cx="3516858" cy="4356001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75656" y="5301208"/>
            <a:ext cx="66967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дняя 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ё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Детские новогодние песенки - Елочка-елка лесной аромат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644008" y="443711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8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 descr="C:\Users\рысь\Desktop\КАРТИНКИ К ЗАНЯТИЮ МО\christmas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27584" y="620688"/>
            <a:ext cx="7267759" cy="59093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Желаю всем здоровья,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Успехов в учёбе, много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Радости!</a:t>
            </a:r>
          </a:p>
          <a:p>
            <a:pPr algn="ctr"/>
            <a:endParaRPr lang="ru-RU" sz="54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С Новым годом!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Дед Мороз</a:t>
            </a:r>
          </a:p>
          <a:p>
            <a:pPr algn="ctr"/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сь\Desktop\КАРТИНКИ К ЗАНЯТИЮ МО\0_41663_29c9cd8f_orig.jpeg"/>
          <p:cNvPicPr/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0" y="1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87624" y="476672"/>
            <a:ext cx="593553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err="1" smtClean="0">
                <a:solidFill>
                  <a:srgbClr val="002060"/>
                </a:solidFill>
              </a:rPr>
              <a:t>Ро</a:t>
            </a:r>
            <a:r>
              <a:rPr lang="ru-RU" sz="4800" dirty="0" smtClean="0">
                <a:solidFill>
                  <a:srgbClr val="002060"/>
                </a:solidFill>
              </a:rPr>
              <a:t> – </a:t>
            </a:r>
            <a:r>
              <a:rPr lang="ru-RU" sz="4800" dirty="0" err="1" smtClean="0">
                <a:solidFill>
                  <a:srgbClr val="002060"/>
                </a:solidFill>
              </a:rPr>
              <a:t>ро</a:t>
            </a:r>
            <a:r>
              <a:rPr lang="ru-RU" sz="4800" dirty="0" smtClean="0">
                <a:solidFill>
                  <a:srgbClr val="002060"/>
                </a:solidFill>
              </a:rPr>
              <a:t> – </a:t>
            </a:r>
            <a:r>
              <a:rPr lang="ru-RU" sz="4800" dirty="0" err="1" smtClean="0">
                <a:solidFill>
                  <a:srgbClr val="002060"/>
                </a:solidFill>
              </a:rPr>
              <a:t>ро</a:t>
            </a:r>
            <a:r>
              <a:rPr lang="ru-RU" sz="4800" dirty="0" smtClean="0">
                <a:solidFill>
                  <a:srgbClr val="002060"/>
                </a:solidFill>
              </a:rPr>
              <a:t> -    роза</a:t>
            </a:r>
          </a:p>
          <a:p>
            <a:endParaRPr lang="ru-RU" sz="4800" dirty="0" smtClean="0">
              <a:solidFill>
                <a:srgbClr val="002060"/>
              </a:solidFill>
            </a:endParaRPr>
          </a:p>
          <a:p>
            <a:r>
              <a:rPr lang="ru-RU" sz="4800" dirty="0" smtClean="0">
                <a:solidFill>
                  <a:srgbClr val="002060"/>
                </a:solidFill>
              </a:rPr>
              <a:t>Рё – </a:t>
            </a:r>
            <a:r>
              <a:rPr lang="ru-RU" sz="4800" dirty="0" err="1" smtClean="0">
                <a:solidFill>
                  <a:srgbClr val="002060"/>
                </a:solidFill>
              </a:rPr>
              <a:t>рё</a:t>
            </a:r>
            <a:r>
              <a:rPr lang="ru-RU" sz="4800" dirty="0" smtClean="0">
                <a:solidFill>
                  <a:srgbClr val="002060"/>
                </a:solidFill>
              </a:rPr>
              <a:t> – </a:t>
            </a:r>
            <a:r>
              <a:rPr lang="ru-RU" sz="4800" dirty="0" err="1" smtClean="0">
                <a:solidFill>
                  <a:srgbClr val="002060"/>
                </a:solidFill>
              </a:rPr>
              <a:t>рё</a:t>
            </a:r>
            <a:r>
              <a:rPr lang="ru-RU" sz="4800" dirty="0" smtClean="0">
                <a:solidFill>
                  <a:srgbClr val="002060"/>
                </a:solidFill>
              </a:rPr>
              <a:t> -    берёза</a:t>
            </a:r>
          </a:p>
          <a:p>
            <a:endParaRPr lang="ru-RU" sz="4800" dirty="0" smtClean="0">
              <a:solidFill>
                <a:srgbClr val="002060"/>
              </a:solidFill>
            </a:endParaRPr>
          </a:p>
          <a:p>
            <a:r>
              <a:rPr lang="ru-RU" sz="4800" dirty="0" smtClean="0">
                <a:solidFill>
                  <a:srgbClr val="002060"/>
                </a:solidFill>
              </a:rPr>
              <a:t>Ор – </a:t>
            </a:r>
            <a:r>
              <a:rPr lang="ru-RU" sz="4800" dirty="0" err="1" smtClean="0">
                <a:solidFill>
                  <a:srgbClr val="002060"/>
                </a:solidFill>
              </a:rPr>
              <a:t>ор</a:t>
            </a:r>
            <a:r>
              <a:rPr lang="ru-RU" sz="4800" dirty="0" smtClean="0">
                <a:solidFill>
                  <a:srgbClr val="002060"/>
                </a:solidFill>
              </a:rPr>
              <a:t> – </a:t>
            </a:r>
            <a:r>
              <a:rPr lang="ru-RU" sz="4800" dirty="0" err="1" smtClean="0">
                <a:solidFill>
                  <a:srgbClr val="002060"/>
                </a:solidFill>
              </a:rPr>
              <a:t>ор</a:t>
            </a:r>
            <a:r>
              <a:rPr lang="ru-RU" sz="4800" dirty="0" smtClean="0">
                <a:solidFill>
                  <a:srgbClr val="002060"/>
                </a:solidFill>
              </a:rPr>
              <a:t> -    двор</a:t>
            </a:r>
          </a:p>
          <a:p>
            <a:endParaRPr lang="ru-RU" sz="4800" dirty="0" smtClean="0">
              <a:solidFill>
                <a:srgbClr val="002060"/>
              </a:solidFill>
            </a:endParaRPr>
          </a:p>
          <a:p>
            <a:r>
              <a:rPr lang="ru-RU" sz="4800" dirty="0" smtClean="0">
                <a:solidFill>
                  <a:srgbClr val="002060"/>
                </a:solidFill>
              </a:rPr>
              <a:t>Ёр – </a:t>
            </a:r>
            <a:r>
              <a:rPr lang="ru-RU" sz="4800" dirty="0" err="1" smtClean="0">
                <a:solidFill>
                  <a:srgbClr val="002060"/>
                </a:solidFill>
              </a:rPr>
              <a:t>ёр</a:t>
            </a:r>
            <a:r>
              <a:rPr lang="ru-RU" sz="4800" dirty="0" smtClean="0">
                <a:solidFill>
                  <a:srgbClr val="002060"/>
                </a:solidFill>
              </a:rPr>
              <a:t> – </a:t>
            </a:r>
            <a:r>
              <a:rPr lang="ru-RU" sz="4800" dirty="0" err="1" smtClean="0">
                <a:solidFill>
                  <a:srgbClr val="002060"/>
                </a:solidFill>
              </a:rPr>
              <a:t>ёр</a:t>
            </a:r>
            <a:r>
              <a:rPr lang="ru-RU" sz="4800" dirty="0" smtClean="0">
                <a:solidFill>
                  <a:srgbClr val="002060"/>
                </a:solidFill>
              </a:rPr>
              <a:t> -    костёр</a:t>
            </a:r>
            <a:endParaRPr lang="ru-RU" sz="4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2" cstate="print">
            <a:lum bright="40000"/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C:\Users\рысь\Desktop\КАРТИНКИ К ЗАНЯТИЮ МО\mult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404664"/>
            <a:ext cx="3777208" cy="484553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843808" y="5157192"/>
            <a:ext cx="376536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Буратин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0000"/>
              </a:solidFill>
              <a:effectLst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04664"/>
            <a:ext cx="7772400" cy="1362075"/>
          </a:xfrm>
        </p:spPr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Характеристика </a:t>
            </a:r>
            <a:r>
              <a:rPr lang="ru-RU" dirty="0" smtClean="0">
                <a:solidFill>
                  <a:schemeClr val="tx2"/>
                </a:solidFill>
              </a:rPr>
              <a:t>гласных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55576" y="3573016"/>
            <a:ext cx="7772400" cy="1500187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О (О) – гласный, твёрдый</a:t>
            </a:r>
          </a:p>
          <a:p>
            <a:endParaRPr lang="ru-RU" sz="5400" dirty="0" smtClean="0">
              <a:solidFill>
                <a:srgbClr val="FF0000"/>
              </a:solidFill>
            </a:endParaRPr>
          </a:p>
          <a:p>
            <a:r>
              <a:rPr lang="ru-RU" sz="5400" dirty="0" smtClean="0">
                <a:solidFill>
                  <a:srgbClr val="FF0000"/>
                </a:solidFill>
              </a:rPr>
              <a:t>Ё (</a:t>
            </a:r>
            <a:r>
              <a:rPr lang="ru-RU" sz="5400" dirty="0" smtClean="0">
                <a:solidFill>
                  <a:srgbClr val="00B050"/>
                </a:solidFill>
              </a:rPr>
              <a:t>Й</a:t>
            </a:r>
            <a:r>
              <a:rPr lang="ru-RU" sz="5400" dirty="0" smtClean="0">
                <a:solidFill>
                  <a:srgbClr val="FF0000"/>
                </a:solidFill>
              </a:rPr>
              <a:t>О) – гласный, мягкий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944216"/>
          </a:xfrm>
        </p:spPr>
        <p:txBody>
          <a:bodyPr>
            <a:noAutofit/>
          </a:bodyPr>
          <a:lstStyle/>
          <a:p>
            <a:pPr algn="l"/>
            <a:r>
              <a:rPr lang="ru-RU" sz="8000" dirty="0" smtClean="0">
                <a:solidFill>
                  <a:srgbClr val="FF0000"/>
                </a:solidFill>
              </a:rPr>
              <a:t>С                           Э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/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>                 О                </a:t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/>
            </a:r>
            <a:br>
              <a:rPr lang="ru-RU" sz="8000" dirty="0" smtClean="0">
                <a:solidFill>
                  <a:srgbClr val="FF0000"/>
                </a:solidFill>
              </a:rPr>
            </a:br>
            <a:r>
              <a:rPr lang="ru-RU" sz="8000" dirty="0" smtClean="0">
                <a:solidFill>
                  <a:srgbClr val="FF0000"/>
                </a:solidFill>
              </a:rPr>
              <a:t>Ё                             А                                       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сь\Desktop\КАРТИНКИ К ЗАНЯТИЮ МО\0_41663_29c9cd8f_orig.jpeg"/>
          <p:cNvPicPr/>
          <p:nvPr/>
        </p:nvPicPr>
        <p:blipFill>
          <a:blip r:embed="rId3" cstate="print">
            <a:lum bright="40000"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рысь\Desktop\КАРТИНКИ К ЗАНЯТИЮ МО\disney10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824" y="836713"/>
            <a:ext cx="3024336" cy="362920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18522" y="4869160"/>
            <a:ext cx="320966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лушка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Рождественские песни на английском - Hello, Reindeer(Sing-al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491880" y="350100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рысь\Desktop\КАРТИНКИ К ЗАНЯТИЮ МО\0_41663_29c9cd8f_orig.jpeg"/>
          <p:cNvPicPr/>
          <p:nvPr/>
        </p:nvPicPr>
        <p:blipFill>
          <a:blip r:embed="rId3" cstate="print">
            <a:lum bright="40000" contras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рысь\Desktop\картинки мо\disney068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59832" y="908720"/>
            <a:ext cx="2928324" cy="351399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51720" y="4797152"/>
            <a:ext cx="54139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Медвеж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</a:rPr>
              <a:t>о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 Пух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Рождественские песни на английском - Hello, Reindeer(Sing-along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3491880" y="386104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30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рысь\Desktop\КАРТИНКИ К ЗАНЯТИЮ МО\0_41663_29c9cd8f_orig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635896" y="3789040"/>
            <a:ext cx="50620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Вальс снежинок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4" name="Петр Ильич Чайковский - Вальс цветов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9959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4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220</Words>
  <Application>Microsoft Office PowerPoint</Application>
  <PresentationFormat>Экран (4:3)</PresentationFormat>
  <Paragraphs>82</Paragraphs>
  <Slides>22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Характеристика гласных</vt:lpstr>
      <vt:lpstr>С                           Э                   О                  Ё                             А                               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рысь</dc:creator>
  <cp:lastModifiedBy>kab07</cp:lastModifiedBy>
  <cp:revision>54</cp:revision>
  <dcterms:created xsi:type="dcterms:W3CDTF">2015-12-16T12:35:38Z</dcterms:created>
  <dcterms:modified xsi:type="dcterms:W3CDTF">2019-09-16T04:19:45Z</dcterms:modified>
</cp:coreProperties>
</file>