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75" r:id="rId2"/>
    <p:sldId id="268" r:id="rId3"/>
    <p:sldId id="269" r:id="rId4"/>
    <p:sldId id="270" r:id="rId5"/>
    <p:sldId id="271" r:id="rId6"/>
    <p:sldId id="272" r:id="rId7"/>
    <p:sldId id="276" r:id="rId8"/>
    <p:sldId id="277" r:id="rId9"/>
    <p:sldId id="274" r:id="rId10"/>
    <p:sldId id="273" r:id="rId11"/>
    <p:sldId id="258" r:id="rId12"/>
    <p:sldId id="267" r:id="rId13"/>
    <p:sldId id="263" r:id="rId14"/>
    <p:sldId id="260" r:id="rId15"/>
    <p:sldId id="259" r:id="rId16"/>
    <p:sldId id="26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0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44000">
              <a:schemeClr val="bg2">
                <a:lumMod val="25000"/>
              </a:schemeClr>
            </a:gs>
            <a:gs pos="59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EQx1YJW8ntU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SUS\Downloads\гиф космос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738" y="-381000"/>
            <a:ext cx="9515476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ASUS\Desktop\космос\пионеры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" t="11807" r="4031" b="3690"/>
          <a:stretch/>
        </p:blipFill>
        <p:spPr bwMode="auto">
          <a:xfrm>
            <a:off x="3264372" y="1700808"/>
            <a:ext cx="2660286" cy="2325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838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21288"/>
            <a:ext cx="7766249" cy="72008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 smtClean="0"/>
              <a:t>Pre-reading </a:t>
            </a:r>
            <a:r>
              <a:rPr lang="en-US" sz="4000" dirty="0"/>
              <a:t>task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260648"/>
            <a:ext cx="7560840" cy="4968552"/>
          </a:xfrm>
        </p:spPr>
        <p:txBody>
          <a:bodyPr/>
          <a:lstStyle/>
          <a:p>
            <a:pPr marL="45720" indent="0">
              <a:buNone/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Translate into Russian</a:t>
            </a:r>
          </a:p>
          <a:p>
            <a:endParaRPr lang="ru-RU" dirty="0"/>
          </a:p>
        </p:txBody>
      </p:sp>
      <p:pic>
        <p:nvPicPr>
          <p:cNvPr id="4" name="Рисунок 3" descr="https://relax-fm.ru/vardata/modules/news/files/1/172/news_file_172_5ca459c8c610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492896"/>
            <a:ext cx="1500171" cy="1689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692696"/>
            <a:ext cx="8352928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Earth is the cradle of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mankind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 one cannot live one's whole life in a cradle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".</a:t>
            </a:r>
          </a:p>
          <a:p>
            <a:endParaRPr lang="en-US" sz="3200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cradle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колыбель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mankind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человечество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hole life –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вечно (всю жизнь)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398496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Земля - колыбель человечества, но нельзя вечно жить в колыбели”.</a:t>
            </a:r>
          </a:p>
        </p:txBody>
      </p:sp>
      <p:pic>
        <p:nvPicPr>
          <p:cNvPr id="7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61248"/>
            <a:ext cx="1115616" cy="107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01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984" y="5792585"/>
            <a:ext cx="972556" cy="93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61132" cy="576064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Are these statements </a:t>
            </a:r>
            <a:r>
              <a:rPr lang="en-US" sz="3200" u="sng" dirty="0" smtClean="0">
                <a:solidFill>
                  <a:schemeClr val="accent6">
                    <a:lumMod val="75000"/>
                  </a:schemeClr>
                </a:solidFill>
              </a:rPr>
              <a:t>true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or </a:t>
            </a:r>
            <a:r>
              <a:rPr lang="en-US" sz="3200" u="sng" dirty="0" smtClean="0">
                <a:solidFill>
                  <a:schemeClr val="accent6">
                    <a:lumMod val="75000"/>
                  </a:schemeClr>
                </a:solidFill>
              </a:rPr>
              <a:t>false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? 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5"/>
            <a:ext cx="6336704" cy="5295493"/>
          </a:xfrm>
        </p:spPr>
        <p:txBody>
          <a:bodyPr>
            <a:normAutofit fontScale="92500"/>
          </a:bodyPr>
          <a:lstStyle/>
          <a:p>
            <a:r>
              <a:rPr lang="en-US" sz="2800" b="1" dirty="0" smtClean="0"/>
              <a:t>1.The  Earth  is the </a:t>
            </a:r>
            <a:r>
              <a:rPr lang="en-US" sz="2800" b="1" u="sng" dirty="0" smtClean="0"/>
              <a:t>only</a:t>
            </a:r>
            <a:r>
              <a:rPr lang="en-US" sz="2800" b="1" dirty="0" smtClean="0"/>
              <a:t> planet for human, animals and trees.</a:t>
            </a:r>
            <a:endParaRPr lang="ru-RU" sz="2800" b="1" dirty="0" smtClean="0"/>
          </a:p>
          <a:p>
            <a:r>
              <a:rPr lang="en-US" sz="2800" b="1" dirty="0" smtClean="0"/>
              <a:t>2.</a:t>
            </a:r>
            <a:r>
              <a:rPr lang="ru-RU" sz="2800" b="1" dirty="0" err="1" smtClean="0"/>
              <a:t>The</a:t>
            </a:r>
            <a:r>
              <a:rPr lang="ru-RU" sz="2800" b="1" dirty="0" smtClean="0"/>
              <a:t> </a:t>
            </a:r>
            <a:r>
              <a:rPr lang="ru-RU" sz="2800" b="1" dirty="0" err="1"/>
              <a:t>Sun</a:t>
            </a:r>
            <a:r>
              <a:rPr lang="ru-RU" sz="2800" b="1" dirty="0"/>
              <a:t> </a:t>
            </a:r>
            <a:r>
              <a:rPr lang="ru-RU" sz="2800" b="1" dirty="0" err="1"/>
              <a:t>is</a:t>
            </a:r>
            <a:r>
              <a:rPr lang="ru-RU" sz="2800" b="1" dirty="0"/>
              <a:t> </a:t>
            </a:r>
            <a:r>
              <a:rPr lang="ru-RU" sz="2800" b="1" u="sng" dirty="0"/>
              <a:t>a </a:t>
            </a:r>
            <a:r>
              <a:rPr lang="ru-RU" sz="2800" b="1" u="sng" dirty="0" err="1" smtClean="0"/>
              <a:t>star</a:t>
            </a:r>
            <a:r>
              <a:rPr lang="en-US" sz="2800" b="1" dirty="0" smtClean="0"/>
              <a:t>.</a:t>
            </a:r>
            <a:endParaRPr lang="ru-RU" sz="2800" b="1" dirty="0"/>
          </a:p>
          <a:p>
            <a:r>
              <a:rPr lang="en-US" sz="2800" b="1" dirty="0" smtClean="0"/>
              <a:t>3.The</a:t>
            </a:r>
            <a:r>
              <a:rPr lang="en-US" sz="2800" b="1" dirty="0"/>
              <a:t>  Moon is </a:t>
            </a:r>
            <a:r>
              <a:rPr lang="en-US" sz="2800" b="1" u="sng" dirty="0"/>
              <a:t>not a planet</a:t>
            </a:r>
            <a:r>
              <a:rPr lang="en-US" sz="2800" b="1" dirty="0"/>
              <a:t>. It is </a:t>
            </a:r>
            <a:r>
              <a:rPr lang="ru-RU" sz="2800" b="1" dirty="0"/>
              <a:t>а</a:t>
            </a:r>
            <a:r>
              <a:rPr lang="en-US" sz="2800" b="1" dirty="0"/>
              <a:t> satellite of the Earth.</a:t>
            </a:r>
            <a:endParaRPr lang="ru-RU" sz="2800" b="1" dirty="0"/>
          </a:p>
          <a:p>
            <a:r>
              <a:rPr lang="en-US" sz="2800" b="1" dirty="0" smtClean="0"/>
              <a:t>4.</a:t>
            </a:r>
            <a:r>
              <a:rPr lang="en-US" sz="2800" b="1" dirty="0"/>
              <a:t> Gravity is what </a:t>
            </a:r>
            <a:r>
              <a:rPr lang="en-US" sz="2800" b="1" u="sng" dirty="0"/>
              <a:t>keeps </a:t>
            </a:r>
            <a:r>
              <a:rPr lang="en-US" sz="2800" b="1" dirty="0"/>
              <a:t>us on the ground.</a:t>
            </a:r>
            <a:endParaRPr lang="ru-RU" sz="2800" b="1" dirty="0"/>
          </a:p>
          <a:p>
            <a:r>
              <a:rPr lang="en-US" sz="2800" b="1" dirty="0" smtClean="0"/>
              <a:t>5.Mars </a:t>
            </a:r>
            <a:r>
              <a:rPr lang="en-US" sz="2800" b="1" dirty="0"/>
              <a:t>is called a </a:t>
            </a:r>
            <a:r>
              <a:rPr lang="en-US" sz="2800" b="1" u="sng" dirty="0"/>
              <a:t>red</a:t>
            </a:r>
            <a:r>
              <a:rPr lang="en-US" sz="2800" b="1" dirty="0"/>
              <a:t> </a:t>
            </a:r>
            <a:r>
              <a:rPr lang="en-US" sz="2800" b="1" dirty="0" smtClean="0"/>
              <a:t>planet.</a:t>
            </a:r>
            <a:endParaRPr lang="ru-RU" sz="2800" b="1" dirty="0"/>
          </a:p>
          <a:p>
            <a:r>
              <a:rPr lang="en-US" sz="2800" b="1" dirty="0" smtClean="0"/>
              <a:t>6.There </a:t>
            </a:r>
            <a:r>
              <a:rPr lang="en-US" sz="2800" b="1" dirty="0"/>
              <a:t>are </a:t>
            </a:r>
            <a:r>
              <a:rPr lang="en-US" sz="2800" b="1" u="sng" dirty="0"/>
              <a:t>many forests </a:t>
            </a:r>
            <a:r>
              <a:rPr lang="en-US" sz="2800" b="1" dirty="0"/>
              <a:t>on the Moon.</a:t>
            </a:r>
            <a:endParaRPr lang="ru-RU" sz="2800" b="1" dirty="0"/>
          </a:p>
          <a:p>
            <a:r>
              <a:rPr lang="en-US" sz="2800" b="1" dirty="0" smtClean="0"/>
              <a:t>7.Travel </a:t>
            </a:r>
            <a:r>
              <a:rPr lang="en-US" sz="2800" b="1" dirty="0"/>
              <a:t>to other galaxies is </a:t>
            </a:r>
            <a:r>
              <a:rPr lang="en-US" sz="2800" b="1" u="sng" dirty="0"/>
              <a:t>possibl</a:t>
            </a:r>
            <a:r>
              <a:rPr lang="en-US" sz="2800" b="1" dirty="0"/>
              <a:t>e </a:t>
            </a:r>
            <a:r>
              <a:rPr lang="en-US" sz="2800" b="1" dirty="0" err="1" smtClean="0"/>
              <a:t>nowdays</a:t>
            </a:r>
            <a:r>
              <a:rPr lang="en-US" sz="2800" b="1" dirty="0" smtClean="0"/>
              <a:t>.</a:t>
            </a:r>
            <a:endParaRPr lang="ru-RU" sz="2800" b="1" dirty="0"/>
          </a:p>
          <a:p>
            <a:pPr algn="r"/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1907704" y="5526524"/>
            <a:ext cx="72362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en-US" sz="2800" b="1" dirty="0" smtClean="0"/>
          </a:p>
          <a:p>
            <a:r>
              <a:rPr lang="en-US" sz="2800" b="1" dirty="0" smtClean="0"/>
              <a:t>Pre-reading </a:t>
            </a:r>
            <a:r>
              <a:rPr lang="en-US" sz="2800" b="1" dirty="0"/>
              <a:t>task</a:t>
            </a:r>
            <a:endParaRPr lang="ru-RU" sz="2800" b="1" dirty="0"/>
          </a:p>
        </p:txBody>
      </p:sp>
      <p:pic>
        <p:nvPicPr>
          <p:cNvPr id="8" name="Рисунок 7" descr="http://www.humphreys.co.uk/wp-content/uploads/1970/01/AdobeStock_847526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75"/>
          <a:stretch/>
        </p:blipFill>
        <p:spPr bwMode="auto">
          <a:xfrm>
            <a:off x="5940152" y="764704"/>
            <a:ext cx="77152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://www.humphreys.co.uk/wp-content/uploads/1970/01/AdobeStock_847526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75"/>
          <a:stretch/>
        </p:blipFill>
        <p:spPr bwMode="auto">
          <a:xfrm>
            <a:off x="3773969" y="1483634"/>
            <a:ext cx="77152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://www.humphreys.co.uk/wp-content/uploads/1970/01/AdobeStock_847526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75"/>
          <a:stretch/>
        </p:blipFill>
        <p:spPr bwMode="auto">
          <a:xfrm>
            <a:off x="5940151" y="2245634"/>
            <a:ext cx="77152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://www.humphreys.co.uk/wp-content/uploads/1970/01/AdobeStock_847526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75"/>
          <a:stretch/>
        </p:blipFill>
        <p:spPr bwMode="auto">
          <a:xfrm>
            <a:off x="5922910" y="3212976"/>
            <a:ext cx="77152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://www.humphreys.co.uk/wp-content/uploads/1970/01/AdobeStock_847526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75"/>
          <a:stretch/>
        </p:blipFill>
        <p:spPr bwMode="auto">
          <a:xfrm>
            <a:off x="5208382" y="3810000"/>
            <a:ext cx="77152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://www.humphreys.co.uk/wp-content/uploads/1970/01/AdobeStock_8475267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5"/>
          <a:stretch/>
        </p:blipFill>
        <p:spPr bwMode="auto">
          <a:xfrm>
            <a:off x="6444208" y="4293096"/>
            <a:ext cx="79057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humphreys.co.uk/wp-content/uploads/1970/01/AdobeStock_8475267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5"/>
          <a:stretch/>
        </p:blipFill>
        <p:spPr bwMode="auto">
          <a:xfrm>
            <a:off x="6048920" y="5192098"/>
            <a:ext cx="790575" cy="76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939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hi-news.ru/wp-content/uploads/2017/01/image-20170127-30416-1d0eyrk-650x4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187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79634" y="3244334"/>
            <a:ext cx="184731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8" t="16029" r="38002" b="61543"/>
          <a:stretch/>
        </p:blipFill>
        <p:spPr bwMode="auto">
          <a:xfrm>
            <a:off x="3538082" y="24814"/>
            <a:ext cx="5488255" cy="1296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8" t="39637" r="41372" b="41466"/>
          <a:stretch/>
        </p:blipFill>
        <p:spPr bwMode="auto">
          <a:xfrm>
            <a:off x="107504" y="1484784"/>
            <a:ext cx="5628092" cy="17595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0" t="65440" r="44650" b="12054"/>
          <a:stretch/>
        </p:blipFill>
        <p:spPr bwMode="auto">
          <a:xfrm>
            <a:off x="4022268" y="3429000"/>
            <a:ext cx="5033954" cy="16875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3" t="47457" r="45053" b="33690"/>
          <a:stretch/>
        </p:blipFill>
        <p:spPr bwMode="auto">
          <a:xfrm>
            <a:off x="187854" y="5271644"/>
            <a:ext cx="5567552" cy="1586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12161" y="5460323"/>
            <a:ext cx="31065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While - reading task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3" y="260648"/>
            <a:ext cx="43219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</a:rPr>
              <a:t>SpR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9" name="f52bea91eedae1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72593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2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5"/>
            <a:ext cx="5040559" cy="5989985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/>
              <a:t>1.Who was known as  the father of human space flight?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2. Who was the famous Russian rocket engineer?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3.Who was the first human to go into space?</a:t>
            </a:r>
            <a:br>
              <a:rPr lang="en-US" sz="3600" dirty="0" smtClean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39752" y="5947210"/>
            <a:ext cx="6696744" cy="910790"/>
          </a:xfrm>
        </p:spPr>
        <p:txBody>
          <a:bodyPr>
            <a:normAutofit fontScale="70000" lnSpcReduction="20000"/>
          </a:bodyPr>
          <a:lstStyle/>
          <a:p>
            <a:endParaRPr lang="en-US" sz="4000" b="1" dirty="0" smtClean="0"/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After-reading task: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the questions!</a:t>
            </a:r>
          </a:p>
          <a:p>
            <a:endParaRPr lang="ru-RU" dirty="0"/>
          </a:p>
        </p:txBody>
      </p:sp>
      <p:pic>
        <p:nvPicPr>
          <p:cNvPr id="5" name="Picture 6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88640"/>
            <a:ext cx="749647" cy="74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s://cdn.culture.ru/images/fc1a87e5-6a7c-54c7-ba23-540a7064de2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2"/>
          <a:stretch/>
        </p:blipFill>
        <p:spPr bwMode="auto">
          <a:xfrm>
            <a:off x="5606033" y="309093"/>
            <a:ext cx="2019300" cy="2057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ASUS\Desktop\космос\королёв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68"/>
          <a:stretch/>
        </p:blipFill>
        <p:spPr bwMode="auto">
          <a:xfrm>
            <a:off x="6858006" y="2543689"/>
            <a:ext cx="2038350" cy="2060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interesnyefakty.org/wp-content/uploads/Foto-YUriya-Gagarina-1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762" y="3261160"/>
            <a:ext cx="1971675" cy="2686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15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6407"/>
            <a:ext cx="1187624" cy="114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812" y="787432"/>
            <a:ext cx="8226660" cy="2065504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Would you like to go to the space?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7001" y="5517232"/>
            <a:ext cx="7141676" cy="115212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3600" b="1" dirty="0" smtClean="0"/>
              <a:t>After – reading task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4" name="Picture 6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853" y="37784"/>
            <a:ext cx="749647" cy="74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i.ytimg.com/vi/VVsRPx1IIyE/maxresdefault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46296"/>
            <a:ext cx="396044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5078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9" y="6085426"/>
            <a:ext cx="803725" cy="77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1"/>
            <a:ext cx="6696744" cy="936104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 smtClean="0"/>
              <a:t>Homework</a:t>
            </a:r>
            <a:endParaRPr lang="ru-RU" sz="4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1196752"/>
            <a:ext cx="7560840" cy="444056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1 – read the text (card) and </a:t>
            </a:r>
            <a:r>
              <a:rPr lang="en-US" sz="2800" b="1" dirty="0"/>
              <a:t>u</a:t>
            </a:r>
            <a:r>
              <a:rPr lang="en-US" sz="2800" b="1" dirty="0" smtClean="0"/>
              <a:t>nderstand the main information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/>
              <a:t>2 – read the text. </a:t>
            </a:r>
            <a:endParaRPr lang="ru-RU" sz="2800" b="1" dirty="0" smtClean="0"/>
          </a:p>
          <a:p>
            <a:pPr algn="ctr"/>
            <a:r>
              <a:rPr lang="en-US" sz="2800" b="1" dirty="0" smtClean="0"/>
              <a:t>Understand the information and ask as minimum 5 questions to the text.</a:t>
            </a:r>
            <a:endParaRPr lang="ru-RU" sz="2800" b="1" dirty="0"/>
          </a:p>
        </p:txBody>
      </p:sp>
      <p:pic>
        <p:nvPicPr>
          <p:cNvPr id="2054" name="Picture 6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853" y="37784"/>
            <a:ext cx="749647" cy="74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gas-kvas.com/uploads/posts/2023-01/1674295911_gas-kvas-com-p-tatu-cherez-ternii-k-zvezdam-risunki-1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323" y="4941168"/>
            <a:ext cx="6885069" cy="1158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accent4">
                <a:lumMod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24328" y="4797152"/>
            <a:ext cx="1086272" cy="82909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78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6534"/>
            <a:ext cx="737320" cy="70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785"/>
            <a:ext cx="643068" cy="64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nfeli\Desktop\космос\урок 23-24 г\первые_page-0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088012" y="187844"/>
            <a:ext cx="5147490" cy="6877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/>
          <p:nvPr/>
        </p:nvPicPr>
        <p:blipFill rotWithShape="1">
          <a:blip r:embed="rId5"/>
          <a:srcRect l="25542" t="26866" r="27709" b="20772"/>
          <a:stretch/>
        </p:blipFill>
        <p:spPr bwMode="auto">
          <a:xfrm>
            <a:off x="853490" y="927258"/>
            <a:ext cx="7616533" cy="5219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85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805264"/>
            <a:ext cx="8712967" cy="936104"/>
          </a:xfrm>
        </p:spPr>
        <p:txBody>
          <a:bodyPr/>
          <a:lstStyle/>
          <a:p>
            <a:pPr marL="0" indent="0" algn="l">
              <a:buNone/>
            </a:pPr>
            <a:r>
              <a:rPr lang="en-US" sz="3600" dirty="0" smtClean="0"/>
              <a:t>What does </a:t>
            </a:r>
            <a:r>
              <a:rPr lang="en-US" sz="3600" dirty="0"/>
              <a:t>the word “</a:t>
            </a:r>
            <a:r>
              <a:rPr lang="en-US" sz="4400" dirty="0" smtClean="0">
                <a:solidFill>
                  <a:srgbClr val="FF0000"/>
                </a:solidFill>
              </a:rPr>
              <a:t>pioneer</a:t>
            </a:r>
            <a:r>
              <a:rPr lang="en-US" sz="3600" dirty="0" smtClean="0"/>
              <a:t>” mean?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563888" y="260648"/>
            <a:ext cx="5400600" cy="388843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ПИОНЕР </a:t>
            </a:r>
            <a:endParaRPr lang="ru-RU" sz="2400" b="1" dirty="0">
              <a:solidFill>
                <a:srgbClr val="FF0000"/>
              </a:solidFill>
            </a:endParaRPr>
          </a:p>
          <a:p>
            <a:r>
              <a:rPr lang="ru-RU" sz="2400" b="1" dirty="0"/>
              <a:t> 1. Человек, который одним из первых пришёл и поселился в новой неисследованной стране, местности. </a:t>
            </a:r>
          </a:p>
          <a:p>
            <a:r>
              <a:rPr lang="ru-RU" sz="2400" b="1" dirty="0"/>
              <a:t>2. перен. Человек, который положил начало чему-нибудь  новому в области науки, культуры.</a:t>
            </a:r>
          </a:p>
          <a:p>
            <a:r>
              <a:rPr lang="ru-RU" sz="2400" b="1" dirty="0"/>
              <a:t>3. Член детской организации в СССР и ряда детских организаций в некоторых других странах..</a:t>
            </a:r>
          </a:p>
          <a:p>
            <a:endParaRPr lang="ru-RU" sz="2400" b="1" dirty="0"/>
          </a:p>
        </p:txBody>
      </p:sp>
      <p:pic>
        <p:nvPicPr>
          <p:cNvPr id="6" name="Объект 3" descr="C:\Users\ASUS\Downloads\scale_1200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14569"/>
            <a:ext cx="3336858" cy="22321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707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37112"/>
            <a:ext cx="8784976" cy="2016224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/>
              <a:t>What is the topic of our lesson?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820472" cy="372956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 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(Тема)</a:t>
            </a:r>
            <a:r>
              <a:rPr lang="en-US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5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en-US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Pioneers in the </a:t>
            </a:r>
            <a:r>
              <a:rPr lang="en-US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Space</a:t>
            </a:r>
            <a:r>
              <a:rPr lang="ru-RU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dirty="0">
              <a:solidFill>
                <a:srgbClr val="C00000"/>
              </a:solidFill>
            </a:endParaRPr>
          </a:p>
        </p:txBody>
      </p:sp>
      <p:pic>
        <p:nvPicPr>
          <p:cNvPr id="4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47190"/>
            <a:ext cx="1259632" cy="121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7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372168"/>
            <a:ext cx="849694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What is the main aim of our lesson?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79912" y="404664"/>
            <a:ext cx="4608512" cy="38015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learn 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about space pioneers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s://avatars.mds.yandex.net/i?id=63a3b2bb5b353b92aa791e6fd70a9d3bd9e0d3f4-9863899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1656184" cy="1762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3917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85184"/>
            <a:ext cx="8568951" cy="1584176"/>
          </a:xfrm>
        </p:spPr>
        <p:txBody>
          <a:bodyPr/>
          <a:lstStyle/>
          <a:p>
            <a:pPr marL="0" indent="0" algn="ctr">
              <a:buNone/>
            </a:pP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7920880" cy="446449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3600" b="1" dirty="0"/>
              <a:t>t</a:t>
            </a:r>
            <a:r>
              <a:rPr lang="en-US" sz="3600" b="1" dirty="0" smtClean="0"/>
              <a:t>o enrich my vocabulary</a:t>
            </a:r>
          </a:p>
          <a:p>
            <a:pPr marL="45720" indent="0" algn="ctr">
              <a:buNone/>
            </a:pPr>
            <a:r>
              <a:rPr lang="en-US" sz="3600" b="1" dirty="0"/>
              <a:t>t</a:t>
            </a:r>
            <a:r>
              <a:rPr lang="en-US" sz="3600" b="1" dirty="0" smtClean="0"/>
              <a:t>o improve </a:t>
            </a:r>
            <a:r>
              <a:rPr lang="en-US" sz="3600" b="1" dirty="0"/>
              <a:t>my pronunciation</a:t>
            </a:r>
            <a:endParaRPr lang="en-US" sz="3600" b="1" dirty="0" smtClean="0"/>
          </a:p>
          <a:p>
            <a:pPr marL="45720" indent="0" algn="ctr">
              <a:buNone/>
            </a:pPr>
            <a:r>
              <a:rPr lang="en-US" sz="3600" b="1" dirty="0"/>
              <a:t>t</a:t>
            </a:r>
            <a:r>
              <a:rPr lang="en-US" sz="3600" b="1" dirty="0" smtClean="0"/>
              <a:t>o practice in reading</a:t>
            </a:r>
          </a:p>
          <a:p>
            <a:pPr marL="45720" indent="0" algn="ctr">
              <a:buNone/>
            </a:pPr>
            <a:r>
              <a:rPr lang="en-US" sz="3600" b="1" dirty="0"/>
              <a:t>t</a:t>
            </a:r>
            <a:r>
              <a:rPr lang="en-US" sz="3600" b="1" dirty="0" smtClean="0"/>
              <a:t>o learn new information</a:t>
            </a:r>
            <a:endParaRPr lang="ru-RU" sz="3600" b="1" dirty="0" smtClean="0"/>
          </a:p>
          <a:p>
            <a:pPr marL="45720" indent="0" algn="ctr">
              <a:buNone/>
            </a:pPr>
            <a:r>
              <a:rPr lang="en-US" sz="3600" dirty="0"/>
              <a:t>I want </a:t>
            </a:r>
            <a:r>
              <a:rPr lang="en-US" sz="3600" b="1" dirty="0"/>
              <a:t>to receive a good mark</a:t>
            </a:r>
            <a:r>
              <a:rPr lang="en-US" sz="3600" dirty="0"/>
              <a:t> today</a:t>
            </a:r>
            <a:endParaRPr lang="ru-RU" sz="3600" b="1" dirty="0"/>
          </a:p>
        </p:txBody>
      </p:sp>
      <p:pic>
        <p:nvPicPr>
          <p:cNvPr id="4" name="Рисунок 3" descr="https://www.kindpng.com/picc/m/251-2515645_aim-precision-inc-whats-your-aim-hd-pn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2160240" cy="2609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Картинки по запросу планеты на прозрачном фон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70219"/>
            <a:ext cx="1010936" cy="97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76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97152"/>
            <a:ext cx="8640960" cy="1584176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/>
              <a:t>W</a:t>
            </a:r>
            <a:r>
              <a:rPr lang="en-US" sz="4400" dirty="0" smtClean="0"/>
              <a:t>hy </a:t>
            </a:r>
            <a:r>
              <a:rPr lang="en-US" sz="4400" dirty="0"/>
              <a:t>do you </a:t>
            </a:r>
            <a:r>
              <a:rPr lang="en-US" sz="4400" dirty="0" smtClean="0"/>
              <a:t>want </a:t>
            </a:r>
            <a:r>
              <a:rPr lang="en-US" sz="4400" dirty="0"/>
              <a:t>to know </a:t>
            </a:r>
            <a:r>
              <a:rPr lang="en-US" sz="4400" dirty="0" smtClean="0"/>
              <a:t>this?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548680"/>
            <a:ext cx="8568952" cy="365756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wish</a:t>
            </a:r>
          </a:p>
          <a:p>
            <a:pPr marL="45720" indent="0" algn="ctr">
              <a:buNone/>
            </a:pPr>
            <a:r>
              <a:rPr lang="en-US" sz="3600" b="1" dirty="0" smtClean="0"/>
              <a:t>-to </a:t>
            </a:r>
            <a:r>
              <a:rPr lang="en-US" sz="3600" b="1" dirty="0"/>
              <a:t>be </a:t>
            </a:r>
            <a:r>
              <a:rPr lang="en-US" sz="3600" b="1" dirty="0" smtClean="0"/>
              <a:t>educated</a:t>
            </a:r>
          </a:p>
          <a:p>
            <a:pPr marL="45720" indent="0" algn="ctr">
              <a:buNone/>
            </a:pPr>
            <a:r>
              <a:rPr lang="en-US" sz="3600" b="1" dirty="0" smtClean="0"/>
              <a:t>-to broaden </a:t>
            </a:r>
            <a:r>
              <a:rPr lang="en-US" sz="3600" b="1" dirty="0"/>
              <a:t>my </a:t>
            </a:r>
            <a:r>
              <a:rPr lang="en-US" sz="3600" b="1" dirty="0" smtClean="0"/>
              <a:t>mind</a:t>
            </a:r>
          </a:p>
          <a:p>
            <a:pPr marL="45720" indent="0" algn="ctr">
              <a:buNone/>
            </a:pPr>
            <a:r>
              <a:rPr lang="en-US" sz="3600" b="1" dirty="0" smtClean="0"/>
              <a:t>-to know more about history of my country</a:t>
            </a:r>
            <a:endParaRPr lang="ru-RU" sz="3600" b="1" dirty="0"/>
          </a:p>
        </p:txBody>
      </p:sp>
      <p:pic>
        <p:nvPicPr>
          <p:cNvPr id="6" name="Рисунок 5" descr="https://hlopotyshki.ru/wp-content/uploads/2022/02/znaniya1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568952" cy="547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0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3" y="5157192"/>
            <a:ext cx="6912767" cy="144016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Plan for the lesson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55976" y="404664"/>
            <a:ext cx="4464496" cy="482453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4000" b="1" dirty="0" smtClean="0"/>
              <a:t>- to do some vocabulary tasks</a:t>
            </a:r>
          </a:p>
          <a:p>
            <a:pPr marL="45720" indent="0">
              <a:buNone/>
            </a:pPr>
            <a:r>
              <a:rPr lang="en-US" sz="4000" b="1" dirty="0" smtClean="0"/>
              <a:t>- to read texts</a:t>
            </a:r>
          </a:p>
          <a:p>
            <a:pPr marL="45720" indent="0">
              <a:buNone/>
            </a:pPr>
            <a:r>
              <a:rPr lang="en-US" sz="4000" b="1" dirty="0" smtClean="0"/>
              <a:t>- to discuss new information</a:t>
            </a:r>
            <a:endParaRPr lang="ru-RU" sz="4000" b="1" dirty="0"/>
          </a:p>
        </p:txBody>
      </p:sp>
      <p:pic>
        <p:nvPicPr>
          <p:cNvPr id="2050" name="Picture 2" descr="C:\Users\ASUS\Downloads\unnam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3947815" cy="394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882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4293096"/>
            <a:ext cx="7550224" cy="1222072"/>
          </a:xfrm>
        </p:spPr>
        <p:txBody>
          <a:bodyPr/>
          <a:lstStyle/>
          <a:p>
            <a:r>
              <a:rPr lang="ru-RU" u="sng" dirty="0">
                <a:effectLst/>
                <a:hlinkClick r:id="rId2"/>
              </a:rPr>
              <a:t>https://www.youtube.com/watch?v=EQx1YJW8ntU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347864" y="764704"/>
            <a:ext cx="5544616" cy="344153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6000" b="1" dirty="0" smtClean="0"/>
              <a:t>Phonetic drill </a:t>
            </a:r>
            <a:endParaRPr lang="ru-RU" sz="6000" b="1" dirty="0"/>
          </a:p>
        </p:txBody>
      </p:sp>
      <p:pic>
        <p:nvPicPr>
          <p:cNvPr id="6" name="Объект 3" descr="image-icon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10715"/>
            <a:ext cx="2664296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290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589240"/>
            <a:ext cx="8424935" cy="126876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Pre-reading task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504564" y="404664"/>
            <a:ext cx="3531932" cy="3801576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 science</a:t>
            </a:r>
          </a:p>
          <a:p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ocial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</a:p>
          <a:p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Applied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7070" t="14174" r="14282" b="70565"/>
          <a:stretch/>
        </p:blipFill>
        <p:spPr bwMode="auto">
          <a:xfrm>
            <a:off x="107504" y="620688"/>
            <a:ext cx="5272879" cy="1080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2"/>
          <a:srcRect l="3283" t="50692" b="37589"/>
          <a:stretch/>
        </p:blipFill>
        <p:spPr bwMode="auto">
          <a:xfrm>
            <a:off x="323528" y="4221088"/>
            <a:ext cx="6404912" cy="7636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2"/>
          <a:srcRect l="4041" t="80549" r="15898" b="3901"/>
          <a:stretch/>
        </p:blipFill>
        <p:spPr bwMode="auto">
          <a:xfrm>
            <a:off x="107504" y="2348880"/>
            <a:ext cx="5472608" cy="12961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4860032" y="908720"/>
            <a:ext cx="1152129" cy="52920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211961" y="2060848"/>
            <a:ext cx="1800199" cy="23762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427984" y="3072103"/>
            <a:ext cx="1584176" cy="17687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image-ico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602911"/>
            <a:ext cx="1656184" cy="1778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/>
          <p:nvPr/>
        </p:nvPicPr>
        <p:blipFill>
          <a:blip r:embed="rId4"/>
          <a:stretch>
            <a:fillRect/>
          </a:stretch>
        </p:blipFill>
        <p:spPr>
          <a:xfrm>
            <a:off x="107504" y="188640"/>
            <a:ext cx="8928992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вой шаблон 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свой шаблон 4</Template>
  <TotalTime>700</TotalTime>
  <Words>303</Words>
  <Application>Microsoft Office PowerPoint</Application>
  <PresentationFormat>Экран (4:3)</PresentationFormat>
  <Paragraphs>67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свой шаблон 4</vt:lpstr>
      <vt:lpstr>Презентация PowerPoint</vt:lpstr>
      <vt:lpstr>What does the word “pioneer” mean?</vt:lpstr>
      <vt:lpstr>What is the topic of our lesson?</vt:lpstr>
      <vt:lpstr>What is the main aim of our lesson?</vt:lpstr>
      <vt:lpstr>Презентация PowerPoint</vt:lpstr>
      <vt:lpstr>Why do you want to know this?</vt:lpstr>
      <vt:lpstr>Plan for the lesson</vt:lpstr>
      <vt:lpstr>https://www.youtube.com/watch?v=EQx1YJW8ntU </vt:lpstr>
      <vt:lpstr>Pre-reading task</vt:lpstr>
      <vt:lpstr>Pre-reading task</vt:lpstr>
      <vt:lpstr>Are these statements true or false? </vt:lpstr>
      <vt:lpstr>Презентация PowerPoint</vt:lpstr>
      <vt:lpstr>1.Who was known as  the father of human space flight?  2. Who was the famous Russian rocket engineer?  3.Who was the first human to go into space? </vt:lpstr>
      <vt:lpstr>Would you like to go to the space?</vt:lpstr>
      <vt:lpstr>Homework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nfeli</cp:lastModifiedBy>
  <cp:revision>41</cp:revision>
  <dcterms:created xsi:type="dcterms:W3CDTF">2017-05-09T19:31:04Z</dcterms:created>
  <dcterms:modified xsi:type="dcterms:W3CDTF">2023-11-24T11:43:40Z</dcterms:modified>
</cp:coreProperties>
</file>