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0" r:id="rId4"/>
    <p:sldId id="261" r:id="rId5"/>
    <p:sldId id="292" r:id="rId6"/>
    <p:sldId id="282" r:id="rId7"/>
    <p:sldId id="265" r:id="rId8"/>
    <p:sldId id="289" r:id="rId9"/>
    <p:sldId id="290" r:id="rId10"/>
    <p:sldId id="293" r:id="rId11"/>
    <p:sldId id="296" r:id="rId12"/>
    <p:sldId id="267" r:id="rId13"/>
    <p:sldId id="268" r:id="rId14"/>
    <p:sldId id="295" r:id="rId15"/>
    <p:sldId id="280" r:id="rId16"/>
    <p:sldId id="283" r:id="rId17"/>
    <p:sldId id="297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F3E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11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2"/>
              <c:layout>
                <c:manualLayout>
                  <c:x val="2.1880188738163692E-2"/>
                  <c:y val="0.1911097735098969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Лист1!$B$2:$B$8</c:f>
              <c:numCache>
                <c:formatCode>0%</c:formatCode>
                <c:ptCount val="7"/>
                <c:pt idx="0">
                  <c:v>0.2</c:v>
                </c:pt>
                <c:pt idx="1">
                  <c:v>0.52</c:v>
                </c:pt>
                <c:pt idx="2">
                  <c:v>0.48000000000000032</c:v>
                </c:pt>
                <c:pt idx="3">
                  <c:v>0.32000000000000245</c:v>
                </c:pt>
                <c:pt idx="4">
                  <c:v>0.4</c:v>
                </c:pt>
                <c:pt idx="5">
                  <c:v>0.16000000000000039</c:v>
                </c:pt>
                <c:pt idx="6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1"/>
              <c:layout>
                <c:manualLayout>
                  <c:x val="-2.735023592270468E-3"/>
                  <c:y val="6.666620006159189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Лист1!$C$2:$C$8</c:f>
              <c:numCache>
                <c:formatCode>0%</c:formatCode>
                <c:ptCount val="7"/>
                <c:pt idx="0">
                  <c:v>0.8</c:v>
                </c:pt>
                <c:pt idx="1">
                  <c:v>0.48000000000000032</c:v>
                </c:pt>
                <c:pt idx="2">
                  <c:v>0.52</c:v>
                </c:pt>
                <c:pt idx="3">
                  <c:v>0.68000000000000194</c:v>
                </c:pt>
                <c:pt idx="4">
                  <c:v>0.60000000000000064</c:v>
                </c:pt>
                <c:pt idx="5">
                  <c:v>0.84000000000000064</c:v>
                </c:pt>
                <c:pt idx="6">
                  <c:v>0.88000000000000156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rgbClr val="0070C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 formatCode="0%">
                  <c:v>0.12000000000000002</c:v>
                </c:pt>
              </c:numCache>
            </c:numRef>
          </c:val>
        </c:ser>
        <c:shape val="box"/>
        <c:axId val="167298560"/>
        <c:axId val="167300096"/>
        <c:axId val="0"/>
      </c:bar3DChart>
      <c:catAx>
        <c:axId val="1672985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7300096"/>
        <c:crosses val="autoZero"/>
        <c:auto val="1"/>
        <c:lblAlgn val="ctr"/>
        <c:lblOffset val="100"/>
      </c:catAx>
      <c:valAx>
        <c:axId val="167300096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16729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492782152231124"/>
          <c:y val="2.7209958285506475E-2"/>
          <c:w val="0.30673884514435773"/>
          <c:h val="0.3055842128839003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spPr>
    <a:solidFill>
      <a:schemeClr val="bg1"/>
    </a:solidFill>
    <a:ln>
      <a:solidFill>
        <a:schemeClr val="accent2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1"/>
              <c:layout>
                <c:manualLayout>
                  <c:x val="1.5151486229565823E-2"/>
                  <c:y val="-3.3507776046689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5.02616640700339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6363566950957861E-2"/>
                  <c:y val="-8.376944011672441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0908917377395208E-3"/>
                  <c:y val="2.51308320350168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Лист1!$B$2:$B$8</c:f>
              <c:numCache>
                <c:formatCode>0%</c:formatCode>
                <c:ptCount val="7"/>
                <c:pt idx="0">
                  <c:v>0.4</c:v>
                </c:pt>
                <c:pt idx="1">
                  <c:v>0.60000000000000064</c:v>
                </c:pt>
                <c:pt idx="2">
                  <c:v>0.52</c:v>
                </c:pt>
                <c:pt idx="3">
                  <c:v>0.36000000000000032</c:v>
                </c:pt>
                <c:pt idx="4">
                  <c:v>0.60000000000000064</c:v>
                </c:pt>
                <c:pt idx="5">
                  <c:v>0.16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3.0302972459131812E-3"/>
                  <c:y val="1.2565416017508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121188983652621E-2"/>
                  <c:y val="3.3507776046689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51486229565823E-2"/>
                  <c:y val="4.188472005836159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1.67538880233446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0302972459131808E-3"/>
                  <c:y val="3.3507776046689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6.28270800875425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Лист1!$C$2:$C$8</c:f>
              <c:numCache>
                <c:formatCode>0%</c:formatCode>
                <c:ptCount val="7"/>
                <c:pt idx="0">
                  <c:v>0.60000000000000064</c:v>
                </c:pt>
                <c:pt idx="1">
                  <c:v>0.4</c:v>
                </c:pt>
                <c:pt idx="2">
                  <c:v>0.48000000000000032</c:v>
                </c:pt>
                <c:pt idx="3">
                  <c:v>0.6400000000000049</c:v>
                </c:pt>
                <c:pt idx="4">
                  <c:v>0.4</c:v>
                </c:pt>
                <c:pt idx="5">
                  <c:v>0.84000000000000064</c:v>
                </c:pt>
                <c:pt idx="6">
                  <c:v>0.92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rgbClr val="0070C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6" formatCode="0%">
                  <c:v>8.0000000000000043E-2</c:v>
                </c:pt>
              </c:numCache>
            </c:numRef>
          </c:val>
        </c:ser>
        <c:shape val="box"/>
        <c:axId val="167627392"/>
        <c:axId val="168370560"/>
        <c:axId val="0"/>
      </c:bar3DChart>
      <c:catAx>
        <c:axId val="167627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8370560"/>
        <c:crosses val="autoZero"/>
        <c:auto val="1"/>
        <c:lblAlgn val="ctr"/>
        <c:lblOffset val="100"/>
      </c:catAx>
      <c:valAx>
        <c:axId val="168370560"/>
        <c:scaling>
          <c:orientation val="minMax"/>
        </c:scaling>
        <c:delete val="1"/>
        <c:axPos val="l"/>
        <c:majorGridlines>
          <c:spPr>
            <a:ln>
              <a:solidFill>
                <a:schemeClr val="accent2">
                  <a:lumMod val="50000"/>
                </a:schemeClr>
              </a:solidFill>
            </a:ln>
          </c:spPr>
        </c:majorGridlines>
        <c:numFmt formatCode="0%" sourceLinked="1"/>
        <c:tickLblPos val="none"/>
        <c:crossAx val="167627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882566307727908"/>
          <c:y val="2.7209958285506437E-2"/>
          <c:w val="0.32359195585299488"/>
          <c:h val="0.3055842128839003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spPr>
    <a:solidFill>
      <a:schemeClr val="bg1"/>
    </a:solidFill>
    <a:ln>
      <a:solidFill>
        <a:schemeClr val="accent2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н.г</c:v>
                </c:pt>
                <c:pt idx="1">
                  <c:v>к.г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н.г</c:v>
                </c:pt>
                <c:pt idx="1">
                  <c:v>к.г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1">
                  <c:v>0.60000000000000064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н.г</c:v>
                </c:pt>
                <c:pt idx="1">
                  <c:v>к.г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box"/>
        <c:axId val="168418304"/>
        <c:axId val="167641856"/>
        <c:axId val="0"/>
      </c:bar3DChart>
      <c:catAx>
        <c:axId val="1684183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7641856"/>
        <c:crosses val="autoZero"/>
        <c:auto val="1"/>
        <c:lblAlgn val="ctr"/>
        <c:lblOffset val="100"/>
      </c:catAx>
      <c:valAx>
        <c:axId val="16764185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41830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BF3E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B8D86-9B69-4DFF-86D3-30D0DB524DC7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F3DA3-C5EF-47EA-800B-177A0D42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o.mosreg.ru/" TargetMode="External"/><Relationship Id="rId2" Type="http://schemas.openxmlformats.org/officeDocument/2006/relationships/hyperlink" Target="http://www.firo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sou-mo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357158" y="928670"/>
            <a:ext cx="8143932" cy="4286280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«Актуальность создания «МУЗЫКАЛЬНОГО АБОНЕМЕНТА» с целью обеспечения системы взаимодействия с родителями по музыкальному образованию дошкольников старшей группы в контексте ФГОС ДО».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5103674"/>
            <a:ext cx="50720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Подготовила -музыкальный руководитель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МБДОУ «Детский сад №39»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Курочкина Ольга Владимировна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высшая категория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flipH="1">
            <a:off x="2285984" y="6215082"/>
            <a:ext cx="2954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  Дзержинск   2022г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2"/>
          <p:cNvSpPr>
            <a:spLocks noChangeArrowheads="1"/>
          </p:cNvSpPr>
          <p:nvPr/>
        </p:nvSpPr>
        <p:spPr bwMode="auto">
          <a:xfrm>
            <a:off x="357158" y="285728"/>
            <a:ext cx="27860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Подарите детям праздник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3071802" y="357166"/>
            <a:ext cx="3143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Осенний букет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2"/>
          <p:cNvSpPr>
            <a:spLocks noChangeArrowheads="1"/>
          </p:cNvSpPr>
          <p:nvPr/>
        </p:nvSpPr>
        <p:spPr bwMode="auto">
          <a:xfrm>
            <a:off x="5643570" y="357166"/>
            <a:ext cx="3143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Музыкальная семья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20191225_101015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8127717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F:\DSCN3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3500462" cy="4667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F:\IMG_29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928670"/>
            <a:ext cx="6991928" cy="4815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F:\DSCN3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880097"/>
            <a:ext cx="3660478" cy="48320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2" descr="F:\DSCF5323.JPG"/>
          <p:cNvPicPr>
            <a:picLocks noChangeAspect="1" noChangeArrowheads="1"/>
          </p:cNvPicPr>
          <p:nvPr/>
        </p:nvPicPr>
        <p:blipFill>
          <a:blip r:embed="rId6" cstate="print"/>
          <a:srcRect l="7062"/>
          <a:stretch>
            <a:fillRect/>
          </a:stretch>
        </p:blipFill>
        <p:spPr bwMode="auto">
          <a:xfrm>
            <a:off x="1428728" y="1000108"/>
            <a:ext cx="5968368" cy="4816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F:\DSCN20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928670"/>
            <a:ext cx="6334177" cy="4750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F:\IMG_36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4546" y="1000108"/>
            <a:ext cx="6096293" cy="45720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F:\IMG_361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12" y="1000108"/>
            <a:ext cx="6191574" cy="4643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095" t="12690" b="16474"/>
          <a:stretch/>
        </p:blipFill>
        <p:spPr>
          <a:xfrm>
            <a:off x="214282" y="1571612"/>
            <a:ext cx="6448879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958"/>
          <a:stretch/>
        </p:blipFill>
        <p:spPr>
          <a:xfrm>
            <a:off x="500034" y="1474364"/>
            <a:ext cx="5072098" cy="4454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Прямоугольник 12"/>
          <p:cNvSpPr>
            <a:spLocks noChangeArrowheads="1"/>
          </p:cNvSpPr>
          <p:nvPr/>
        </p:nvSpPr>
        <p:spPr bwMode="auto">
          <a:xfrm>
            <a:off x="0" y="42860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заимодействие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социумом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МБУ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Детская школа искусств №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5»  , «Детская школа искусств №7»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F:\концерт дши 5 2020-19год\IMG_3712.JPG"/>
          <p:cNvPicPr/>
          <p:nvPr/>
        </p:nvPicPr>
        <p:blipFill>
          <a:blip r:embed="rId4" cstate="print"/>
          <a:srcRect l="11416" t="17352" r="8447" b="18112"/>
          <a:stretch>
            <a:fillRect/>
          </a:stretch>
        </p:blipFill>
        <p:spPr bwMode="auto">
          <a:xfrm>
            <a:off x="714348" y="1500174"/>
            <a:ext cx="5429288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591"/>
          <a:stretch/>
        </p:blipFill>
        <p:spPr>
          <a:xfrm>
            <a:off x="928662" y="1500174"/>
            <a:ext cx="7248050" cy="4373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 descr="F:\концерт дши 5 2020-19год\DSCN0058.JPG"/>
          <p:cNvPicPr/>
          <p:nvPr/>
        </p:nvPicPr>
        <p:blipFill>
          <a:blip r:embed="rId6" cstate="print"/>
          <a:srcRect l="25174" t="14530" r="29931" b="5983"/>
          <a:stretch>
            <a:fillRect/>
          </a:stretch>
        </p:blipFill>
        <p:spPr bwMode="auto">
          <a:xfrm>
            <a:off x="1214414" y="1500174"/>
            <a:ext cx="3929090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F:\концерт дши 5 2020-19год\IMG_37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1428736"/>
            <a:ext cx="5905809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F:\концерт дши 5 2020-19год\SAM_0583 - копи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1500174"/>
            <a:ext cx="5905542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F:\концерт дши 5 2020-19год\IMG_3700.JPG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 l="25786" t="23139" r="6056" b="15824"/>
          <a:stretch>
            <a:fillRect/>
          </a:stretch>
        </p:blipFill>
        <p:spPr bwMode="auto">
          <a:xfrm>
            <a:off x="2000232" y="1428736"/>
            <a:ext cx="6770056" cy="4546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42852"/>
            <a:ext cx="7175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проведения конкурса «Семейный дуэт»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642918"/>
            <a:ext cx="8640960" cy="607223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endParaRPr lang="ru-RU" sz="2400" b="1" u="sng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Анонсирование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информация о проведении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1.Сайт ДОУ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Газета «Музыкальный калейдоскоп»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3.Информационные стенды в группе.</a:t>
            </a:r>
          </a:p>
          <a:p>
            <a:pPr>
              <a:buFont typeface="Wingdings" pitchFamily="2" charset="2"/>
              <a:buChar char="q"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 педагогов </a:t>
            </a:r>
            <a:r>
              <a:rPr lang="ru-RU" sz="20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детьми и родителями: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1.Беседы по темам с детьми и родителями: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такое конкурс?»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«Что такое дуэт?»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«Условия проведения конкурса»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2.Выбор репертуара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3.Репетиции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4.Оформление зала</a:t>
            </a:r>
          </a:p>
          <a:p>
            <a:pPr>
              <a:buFont typeface="Wingdings" pitchFamily="2" charset="2"/>
              <a:buChar char="q"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 </a:t>
            </a:r>
          </a:p>
          <a:p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музыкального  руководителя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1.Написание сценария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2.Изготовление эскизов оформления зала</a:t>
            </a:r>
          </a:p>
          <a:p>
            <a:pPr>
              <a:buFont typeface="Wingdings" pitchFamily="2" charset="2"/>
              <a:buChar char="q"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конкурса</a:t>
            </a:r>
          </a:p>
          <a:p>
            <a:pPr>
              <a:buFont typeface="Wingdings" pitchFamily="2" charset="2"/>
              <a:buChar char="q"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Награждение</a:t>
            </a:r>
          </a:p>
          <a:p>
            <a:pPr lvl="1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438"/>
          <a:stretch/>
        </p:blipFill>
        <p:spPr>
          <a:xfrm>
            <a:off x="4714876" y="2857496"/>
            <a:ext cx="3886067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0"/>
            <a:ext cx="3897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«Семейный дуэт»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F:\Семейный дуэт\IMG_2237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500562" y="3571876"/>
            <a:ext cx="4071966" cy="3053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F:\Семейный дуэт\IMG_2250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7068" r="9885" b="17670"/>
          <a:stretch>
            <a:fillRect/>
          </a:stretch>
        </p:blipFill>
        <p:spPr bwMode="auto">
          <a:xfrm>
            <a:off x="214282" y="3571876"/>
            <a:ext cx="4131624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5" name="Picture 5" descr="F:\Семейный дуэт\IMG_2244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5993"/>
          <a:stretch>
            <a:fillRect/>
          </a:stretch>
        </p:blipFill>
        <p:spPr bwMode="auto">
          <a:xfrm>
            <a:off x="214282" y="500042"/>
            <a:ext cx="3429024" cy="2994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7" name="Picture 7" descr="F:\Семейный дуэт\IMG_2252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8497" r="5750" b="15010"/>
          <a:stretch>
            <a:fillRect/>
          </a:stretch>
        </p:blipFill>
        <p:spPr bwMode="auto">
          <a:xfrm>
            <a:off x="2584579" y="500042"/>
            <a:ext cx="3559057" cy="2953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6" descr="F:\Семейный дуэт\IMG_2254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4929190" y="500042"/>
            <a:ext cx="3957496" cy="2932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0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«Семейный  очаг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F:\Семейный очаг\оч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14356"/>
            <a:ext cx="6072230" cy="5126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F:\20191126_161234.jpg"/>
          <p:cNvPicPr>
            <a:picLocks noChangeAspect="1" noChangeArrowheads="1"/>
          </p:cNvPicPr>
          <p:nvPr/>
        </p:nvPicPr>
        <p:blipFill>
          <a:blip r:embed="rId3" cstate="print"/>
          <a:srcRect t="13356"/>
          <a:stretch>
            <a:fillRect/>
          </a:stretch>
        </p:blipFill>
        <p:spPr bwMode="auto">
          <a:xfrm>
            <a:off x="285720" y="642918"/>
            <a:ext cx="4514129" cy="5214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F:\20191126_161937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l="3621" t="18006" r="4365" b="21540"/>
          <a:stretch>
            <a:fillRect/>
          </a:stretch>
        </p:blipFill>
        <p:spPr bwMode="auto">
          <a:xfrm>
            <a:off x="571472" y="642918"/>
            <a:ext cx="5715040" cy="5006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F:\20191126_162345.jpg"/>
          <p:cNvPicPr>
            <a:picLocks noChangeAspect="1" noChangeArrowheads="1"/>
          </p:cNvPicPr>
          <p:nvPr/>
        </p:nvPicPr>
        <p:blipFill>
          <a:blip r:embed="rId5" cstate="print"/>
          <a:srcRect l="6696" t="18973" r="31547" b="29501"/>
          <a:stretch>
            <a:fillRect/>
          </a:stretch>
        </p:blipFill>
        <p:spPr bwMode="auto">
          <a:xfrm>
            <a:off x="928662" y="571480"/>
            <a:ext cx="4572032" cy="5086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81" name="Picture 9" descr="F:\20191126_1626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642918"/>
            <a:ext cx="3821932" cy="5095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82" name="Picture 10" descr="F:\20191126_163359.jpg"/>
          <p:cNvPicPr>
            <a:picLocks noChangeAspect="1" noChangeArrowheads="1"/>
          </p:cNvPicPr>
          <p:nvPr/>
        </p:nvPicPr>
        <p:blipFill>
          <a:blip r:embed="rId7" cstate="print"/>
          <a:srcRect l="8581" t="11309" r="5853" b="25818"/>
          <a:stretch>
            <a:fillRect/>
          </a:stretch>
        </p:blipFill>
        <p:spPr bwMode="auto">
          <a:xfrm>
            <a:off x="1282894" y="785794"/>
            <a:ext cx="4958388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83" name="Picture 11" descr="F:\20191126_164726.jpg"/>
          <p:cNvPicPr>
            <a:picLocks noChangeAspect="1" noChangeArrowheads="1"/>
          </p:cNvPicPr>
          <p:nvPr/>
        </p:nvPicPr>
        <p:blipFill>
          <a:blip r:embed="rId8" cstate="print"/>
          <a:srcRect l="2976" t="20461" b="25595"/>
          <a:stretch>
            <a:fillRect/>
          </a:stretch>
        </p:blipFill>
        <p:spPr bwMode="auto">
          <a:xfrm>
            <a:off x="1714480" y="714356"/>
            <a:ext cx="6931343" cy="5138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Результативность развития музыкальных способностей детей старшей группы /Костина Э.П/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57298"/>
          <a:ext cx="45720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785794"/>
            <a:ext cx="1571636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года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643438" y="1357298"/>
          <a:ext cx="433388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072330" y="785794"/>
            <a:ext cx="1785950" cy="4857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конец года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0958" y="2500306"/>
            <a:ext cx="1428760" cy="164307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</a:t>
            </a:r>
          </a:p>
          <a:p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– эмоциональная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отзывчивость на музыку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звуковысотный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слух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чувство ритма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4-динамический слух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5-тембровый слух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6-музыкальное мышление</a:t>
            </a:r>
          </a:p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7-музыкальная память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86256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Компетентность родителей в музыкальном образовании детей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старшей группы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2021-2022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уч.год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/анкетирование/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285720" y="4857760"/>
          <a:ext cx="5857916" cy="200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85720" y="1357298"/>
            <a:ext cx="4071966" cy="23574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Повысилась активность совместных действий педагогов и родителей в целостном музыкально-педагогическом процессе через инновационные формы в контексте ФГОС ДО: «МУЗЫКАЛЬНЫЙ АБОНЕМЕНТ»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00562" y="1285860"/>
            <a:ext cx="4286280" cy="24288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Повысилась профессиональная компетентность родителей в музыкальном образовании детей старшей группы в соответствии с разработанным планом «МУЗЫКАЛЬНОГО АБОНЕМЕНТА»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4000504"/>
            <a:ext cx="3857652" cy="20717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Разработана и внедрена инновационная форма работа с родителями «МУЗЫКАЛЬНЫЙ АБОНЕМЕНТ»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4000504"/>
            <a:ext cx="4000528" cy="20717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Разработан план дальнейших совместных действий с родителями в «МУЗЫКАЛЬНОМ АБОНЕМЕНТЕ» средствами интернета и представлен  на странице ДОУ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0191126_164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667" b="13644"/>
          <a:stretch>
            <a:fillRect/>
          </a:stretch>
        </p:blipFill>
        <p:spPr bwMode="auto">
          <a:xfrm>
            <a:off x="928662" y="1285860"/>
            <a:ext cx="7572710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2" y="214290"/>
            <a:ext cx="18221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85828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Н.Е.Веракса,Т.С.Комарова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,М.А.Васильева «От рождения до школы « –основная образовательная программа дошкольного образования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Костина Э.П. «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Креативная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педагогическая технология музыкального образования дошкольников»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Костина Э.П,«Теория и практика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педагогической технологии содействия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музыкальному образованию детей 5-6 лет»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Э.П.Костина «Управление качеством музыкального образования дошкольников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Педагогического мониторинга»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Радынова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О.П.,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Катинене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А.П.,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Полавандишвили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М.Л. 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«Музыкальное воспитание Дошкольников» М.1994г.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Калинина Ю.В. «Инновационные технологии традиционных форм и 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компетентностного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подхода работы детского сада  и семьи»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заочной конференции. г.Челябинск 2011г.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Шатверян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Т.С.Прицепа С.С. «Технология гармонизации детско-родительских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отношений»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Солодянкина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О.В. «Сотрудничество дошкольного учреждения с семьёй»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Практическое пособие – М.АРКТИ» 2006г.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– источники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 ДО: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1.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www.firo.ru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2.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mo.mosreg.ru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3.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www.asou-mo.ru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214290"/>
            <a:ext cx="2157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857232"/>
            <a:ext cx="8501122" cy="18573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требованиями ФГОС ДО, родители становятся активными участниками музыкально - педагогического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процесса, ориентированного на качество музыкального образования детей, поэтому вопрос о совместной деятельности музыкального руководителя и семьи особенно актуален.</a:t>
            </a:r>
          </a:p>
        </p:txBody>
      </p:sp>
      <p:pic>
        <p:nvPicPr>
          <p:cNvPr id="7" name="Picture 2" descr="G:\фото для аттестации\IMG_0606.JPG"/>
          <p:cNvPicPr>
            <a:picLocks noChangeAspect="1" noChangeArrowheads="1"/>
          </p:cNvPicPr>
          <p:nvPr/>
        </p:nvPicPr>
        <p:blipFill>
          <a:blip r:embed="rId2" cstate="print"/>
          <a:srcRect l="29116" t="16063" r="10886" b="16471"/>
          <a:stretch>
            <a:fillRect/>
          </a:stretch>
        </p:blipFill>
        <p:spPr bwMode="auto">
          <a:xfrm>
            <a:off x="458902" y="3071810"/>
            <a:ext cx="3827346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 descr="G:\фото для аттестации\IMG_1081.JPG"/>
          <p:cNvPicPr>
            <a:picLocks noChangeAspect="1" noChangeArrowheads="1"/>
          </p:cNvPicPr>
          <p:nvPr/>
        </p:nvPicPr>
        <p:blipFill>
          <a:blip r:embed="rId3" cstate="print"/>
          <a:srcRect l="5590" t="13492" r="17391" b="16667"/>
          <a:stretch>
            <a:fillRect/>
          </a:stretch>
        </p:blipFill>
        <p:spPr bwMode="auto">
          <a:xfrm>
            <a:off x="4572000" y="3071810"/>
            <a:ext cx="4286280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28596" y="1357298"/>
            <a:ext cx="7786742" cy="1500198"/>
          </a:xfrm>
          <a:prstGeom prst="roundRect">
            <a:avLst>
              <a:gd name="adj" fmla="val 1565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активизировать совместные действия педагогов и родителей в целостном музыкально- педагогическом процессе  через инновационные формы в контексте ФГОС ДО : «МУЗЫКАЛЬНЫЙ АБОНЕМЕНТ».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214686"/>
            <a:ext cx="7929618" cy="32147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1..Повысить профессиональную компетентность родителей в музыкальном образовании детей старшей группы, в соответствии с разработанным планом  «МУЗЫКАЛЬНОГО АБОНЕМЕНТА»;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2.Разработать и внедрить инновационную  форму работы с родителями «МУЗЫКАЛЬНЫЙ АБОНЕМЕНТ»;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3.Разработать план дальнейших совместных действий с родителями средствами интернета и представить его на странице ДОУ.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2168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57167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1571612"/>
            <a:ext cx="914400" cy="8572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этап</a:t>
            </a: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0232" y="1571612"/>
            <a:ext cx="6429420" cy="12144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Сбор и анализ  музыкальной  методической литературы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Анкетирование родителей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Индивидуальные беседы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3143248"/>
            <a:ext cx="928694" cy="8572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этап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3071810"/>
            <a:ext cx="6643734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Разработать темы и задачи  содержания  музыкального репертуара  « МУЗЫКАЛЬНОГО АБОНЕМЕНТА»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48" y="4929198"/>
            <a:ext cx="928694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этап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08" y="4929198"/>
            <a:ext cx="6143668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Результаты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мониторирования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детей и родителей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 проведения«Музыкального абонемента»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857232"/>
            <a:ext cx="8429684" cy="1714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 литературы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Разработка планирования «Музыкального абонемента» 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Разработка сценариев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Создание предметно- пространственной среды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Изготовление буклетов – приглашений </a:t>
            </a: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F:\Аттестация\IMG_2653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3158" t="20185" r="20868"/>
          <a:stretch>
            <a:fillRect/>
          </a:stretch>
        </p:blipFill>
        <p:spPr bwMode="auto">
          <a:xfrm>
            <a:off x="1571604" y="2643182"/>
            <a:ext cx="5715040" cy="400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14290"/>
            <a:ext cx="76150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взаимодействия музыкального руководителя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родителями(законными представителями).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071546"/>
            <a:ext cx="2000264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аналитические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714752"/>
            <a:ext cx="228601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ознавательные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72132" y="4214818"/>
            <a:ext cx="242889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осуговые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86446" y="1071546"/>
            <a:ext cx="264320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Наглядно-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информационные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928802"/>
            <a:ext cx="1959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Анкетирование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Почтовый ящик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1857364"/>
            <a:ext cx="3357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Стенды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Альбомы (тематические)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 сайт музыкального руководителя на странице ДОУ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калейдоскоп»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Фотовыставки</a:t>
            </a: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357694"/>
            <a:ext cx="36468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Консультации(по запросам)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Круглый стол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Музыкальный абонемент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 в кругу семьи»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Открытые просмотры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муз. деятельности: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праздники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развлечения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8302" y="4826675"/>
            <a:ext cx="395569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Развлечения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Совместные постановки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муз.сказок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Семейное пение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Мастер-классы </a:t>
            </a: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71736" y="2071678"/>
            <a:ext cx="2714644" cy="164307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4643438" y="1428736"/>
            <a:ext cx="1000132" cy="71438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3" idx="3"/>
          </p:cNvCxnSpPr>
          <p:nvPr/>
        </p:nvCxnSpPr>
        <p:spPr>
          <a:xfrm rot="10800000">
            <a:off x="2357422" y="1393018"/>
            <a:ext cx="1000132" cy="678661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643438" y="3643314"/>
            <a:ext cx="857256" cy="857256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2571736" y="3714752"/>
            <a:ext cx="714380" cy="285752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42852"/>
            <a:ext cx="7358114" cy="830997"/>
          </a:xfrm>
          <a:prstGeom prst="rect">
            <a:avLst/>
          </a:prstGeom>
          <a:solidFill>
            <a:srgbClr val="8BF3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Планирование музыкального абонемента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 в кругу семьи»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71547"/>
            <a:ext cx="9144000" cy="61863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 typeface="Wingdings" pitchFamily="2" charset="2"/>
              <a:buChar char="q"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Художественно-эстетического развития (музыкальная деятельность):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-Формировать музыкальную культуру  на основе знакомства с классической,  народной,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современной музыкой.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-Развивать музыкальные способности детей</a:t>
            </a:r>
          </a:p>
          <a:p>
            <a:pPr>
              <a:buFont typeface="Wingdings" pitchFamily="2" charset="2"/>
              <a:buChar char="q"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Социально-коммуникативного развития: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-Создать доброжелательную комфортную обстановку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-Укреплять дружеские отношения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-Воспитывать интерес к музыкальному искусству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-Прививать интерес к совместному творчеству</a:t>
            </a:r>
          </a:p>
          <a:p>
            <a:pPr>
              <a:buFont typeface="Wingdings" pitchFamily="2" charset="2"/>
              <a:buChar char="q"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Речевого развития: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-Развивать образную речь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-Обогащать словарь музыкальных терминов</a:t>
            </a:r>
          </a:p>
          <a:p>
            <a:pPr>
              <a:buFont typeface="Wingdings" pitchFamily="2" charset="2"/>
              <a:buChar char="q"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Познавательного развития: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-Формировать представления о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ценностях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-Развивать представление об основных жанрах музыки</a:t>
            </a:r>
          </a:p>
          <a:p>
            <a:pPr>
              <a:buFont typeface="Wingdings" pitchFamily="2" charset="2"/>
              <a:buChar char="q"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Физического развития: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-сохранять и укреплять психическое и физическое здоровье детей, обеспечивающее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эмоциональное благополучие ребёнка.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1849883"/>
              </p:ext>
            </p:extLst>
          </p:nvPr>
        </p:nvGraphicFramePr>
        <p:xfrm>
          <a:off x="-1" y="1"/>
          <a:ext cx="9144002" cy="707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601"/>
                <a:gridCol w="2243078"/>
                <a:gridCol w="3214710"/>
                <a:gridCol w="2714613"/>
              </a:tblGrid>
              <a:tr h="29527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 для родителей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2874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Слушание произведений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«Детского альбома» П.И.Чайковского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Компьютерная презентация</a:t>
                      </a:r>
                    </a:p>
                    <a:p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«Детский альбом»</a:t>
                      </a:r>
                    </a:p>
                    <a:p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П.И.Чайковского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Накапливать опыт музыкальных впечатлений в процессе слушания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Участвовать в беседе о характере музыки, о выразительных средствах.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целостное музыкально-эстетическое восприятие произведений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Воспитывать любовь к классической музыке</a:t>
                      </a:r>
                    </a:p>
                  </a:txBody>
                  <a:tcPr/>
                </a:tc>
              </a:tr>
              <a:tr h="153543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октябрь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Концерт, дети –взрослым «Осенний букет»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Выставка совместных работ «Рисуем музыку»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Создать доброжелательную комфортную обстановку для детей, поощрять детей аплодисментами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Выбрать репертуар для совместного исполнения в семье.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совместное творчество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музыкальные способности, речь, инициативность, активность, самостоятельность,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творческие способности.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Воспитывать любовь к родному краю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4212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«Семейный очаг»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Музыкальная викторина «Угадай на чём играю?»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Музыкальная игра «Наш оркестр.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Проявить творческие способности  и принимать  активное  участие в  конкурсе и  его подготовке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Активно принимать участие в игре на детских музыкальных инструментах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творческие способности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музыкально-эстетическую потребность в ознакомлении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с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музыкой, исполняемой оркестром </a:t>
                      </a:r>
                      <a:r>
                        <a:rPr lang="ru-RU" sz="14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руск.нар.инстр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Воспитывать любовь к народной музыке.</a:t>
                      </a:r>
                    </a:p>
                    <a:p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74212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Передача семейного опыта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тему: «Подарите детям праздник»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4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4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4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Мастер-класс «Новогодний хоровод»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Повысить творческую активность родителей, стремиться сделать праздник более привлекательным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интересным для детей.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Приобретать опыт взаимодействия с другими родителями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Быть активными участниками хороводов и  игр.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Вызвать положительные эмоции и интерес к совместной деятельности с родителями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Приобщать к семейным традициям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0424897"/>
              </p:ext>
            </p:extLst>
          </p:nvPr>
        </p:nvGraphicFramePr>
        <p:xfrm>
          <a:off x="0" y="-1"/>
          <a:ext cx="91440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00"/>
                <a:gridCol w="1643073"/>
                <a:gridCol w="3786213"/>
                <a:gridCol w="2714614"/>
              </a:tblGrid>
              <a:tr h="3730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 для родителей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310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январь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Фотоотчёты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«Мои каникулы»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«Встреча со сказкой» 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(« </a:t>
                      </a:r>
                      <a:r>
                        <a:rPr lang="ru-RU" sz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Морозко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»)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Формировать опыт общения с детьми.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Повышать культурный уровень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Получать положительные эмоции от совместной 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деятельности с детьми.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Получать положительные эмоции от  совместной деятельности с родителями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активность ,инициативность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0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Концерт  учащихся ДШИ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№5 «Знакомство с музыкальными инструментами»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Создать мотивацию у родителей к дальнейшему обучению детей музыке в студиях и музыкальных школах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Повышать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музыкальную культуру родителей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активность ,инициативность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основы музыкально -</a:t>
                      </a:r>
                      <a:r>
                        <a:rPr lang="ru-RU" sz="12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эстетичского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сознания в процессе слушания музыки, исполненной  на </a:t>
                      </a:r>
                      <a:r>
                        <a:rPr lang="ru-RU" sz="12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муз.инструментах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творческое воображение .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80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Развлечение «Спой мне мама колыбельную»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творческие способности, активность, инициативность.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творческие способности, активность, инициативность.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Воспитывать добрые чувства к маме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956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Концерт  учащихся ДШИ №7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«Весенняя капель»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endParaRPr lang="ru-RU" sz="12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endParaRPr lang="ru-RU" sz="12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 «Семейный дуэт»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Приобщать родителей к танцевальному искусству,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повышать музыкальную культуру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Создать мотивацию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 родителей к дальнейшему обучению детей танцам.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endParaRPr lang="ru-RU" sz="12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Проявить творческие способности  и принимать  активное  участие в  конкурсе и  его подготовке.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Создать красочную ,непринуждённую  атмосферу праздника для своих детей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художественное восприятие музыки и движений, приобщать к танцевальному искусству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Вызвать желание к дополнительным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занятиям танцами.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Продолжать развивать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восприятие способов певческих умений, творчество ,</a:t>
                      </a:r>
                      <a:r>
                        <a:rPr lang="ru-RU" sz="12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креативность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Получать удовольствие от совместных действий со взрослыми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0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Праздник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«Музыкальная семья»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Быть активным участниками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праздника, проявлять творческую активность, инициативность.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музыкальные и творческие способности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Воспитывать любовь к семье. вызвать положительные эмоции от общения с близкими.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1314</Words>
  <Application>Microsoft Office PowerPoint</Application>
  <PresentationFormat>Экран (4:3)</PresentationFormat>
  <Paragraphs>257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Результативность развития музыкальных способностей детей старшей группы /Костина Э.П/</vt:lpstr>
      <vt:lpstr>Слайд 16</vt:lpstr>
      <vt:lpstr>Слайд 17</vt:lpstr>
      <vt:lpstr>Слайд 18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 Windows</cp:lastModifiedBy>
  <cp:revision>244</cp:revision>
  <dcterms:created xsi:type="dcterms:W3CDTF">2015-09-22T11:17:26Z</dcterms:created>
  <dcterms:modified xsi:type="dcterms:W3CDTF">2022-10-07T06:12:28Z</dcterms:modified>
</cp:coreProperties>
</file>