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87" r:id="rId8"/>
    <p:sldId id="262" r:id="rId9"/>
    <p:sldId id="263" r:id="rId10"/>
    <p:sldId id="264" r:id="rId11"/>
    <p:sldId id="265" r:id="rId12"/>
    <p:sldId id="303" r:id="rId13"/>
    <p:sldId id="268" r:id="rId14"/>
    <p:sldId id="267" r:id="rId15"/>
    <p:sldId id="266" r:id="rId16"/>
    <p:sldId id="269" r:id="rId17"/>
    <p:sldId id="270" r:id="rId18"/>
    <p:sldId id="271" r:id="rId19"/>
    <p:sldId id="272" r:id="rId20"/>
    <p:sldId id="273" r:id="rId21"/>
    <p:sldId id="274" r:id="rId22"/>
    <p:sldId id="314" r:id="rId23"/>
    <p:sldId id="276" r:id="rId24"/>
    <p:sldId id="315" r:id="rId25"/>
    <p:sldId id="316" r:id="rId26"/>
    <p:sldId id="278" r:id="rId27"/>
    <p:sldId id="275" r:id="rId28"/>
    <p:sldId id="277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91" r:id="rId38"/>
    <p:sldId id="292" r:id="rId39"/>
    <p:sldId id="290" r:id="rId40"/>
    <p:sldId id="289" r:id="rId41"/>
    <p:sldId id="294" r:id="rId42"/>
    <p:sldId id="293" r:id="rId43"/>
    <p:sldId id="296" r:id="rId44"/>
    <p:sldId id="297" r:id="rId45"/>
    <p:sldId id="298" r:id="rId46"/>
    <p:sldId id="295" r:id="rId47"/>
    <p:sldId id="299" r:id="rId48"/>
    <p:sldId id="288" r:id="rId49"/>
    <p:sldId id="304" r:id="rId50"/>
    <p:sldId id="305" r:id="rId51"/>
    <p:sldId id="306" r:id="rId52"/>
    <p:sldId id="307" r:id="rId53"/>
    <p:sldId id="309" r:id="rId54"/>
    <p:sldId id="302" r:id="rId55"/>
    <p:sldId id="300" r:id="rId56"/>
    <p:sldId id="301" r:id="rId5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015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839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33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657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883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487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738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253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769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499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7447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7B9D8-7D2C-478F-824E-852E7886F755}" type="datetimeFigureOut">
              <a:rPr lang="ru-RU" smtClean="0"/>
              <a:t>04.07.2019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C6CE1-9548-436A-BB3D-03E3F6047F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40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gif"/><Relationship Id="rId4" Type="http://schemas.openxmlformats.org/officeDocument/2006/relationships/image" Target="../media/image89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конспекту </a:t>
            </a:r>
            <a:br>
              <a:rPr lang="ru-RU" sz="3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образовательной ситуации </a:t>
            </a:r>
            <a:br>
              <a:rPr lang="ru-RU" sz="3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познавательному развитию (ознакомление с окружающим миром) для детей старшей группы общеразвивающей направленности </a:t>
            </a:r>
            <a:br>
              <a:rPr lang="ru-RU" sz="3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«Путешествие в прошлое с Вовкой из тридесятого царства»</a:t>
            </a:r>
            <a:endParaRPr lang="ru-RU" sz="36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32200"/>
            <a:ext cx="9144000" cy="162560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accent6"/>
                </a:solidFill>
              </a:rPr>
              <a:t> </a:t>
            </a:r>
            <a:endParaRPr lang="ru-RU" dirty="0" smtClean="0">
              <a:solidFill>
                <a:schemeClr val="accent6"/>
              </a:solidFill>
            </a:endParaRPr>
          </a:p>
          <a:p>
            <a:pPr algn="r"/>
            <a:endParaRPr lang="ru-RU" dirty="0" smtClean="0">
              <a:solidFill>
                <a:schemeClr val="accent6"/>
              </a:solidFill>
            </a:endParaRPr>
          </a:p>
          <a:p>
            <a:pPr algn="r"/>
            <a:endParaRPr lang="ru-RU" dirty="0">
              <a:solidFill>
                <a:schemeClr val="accent6"/>
              </a:solidFill>
            </a:endParaRPr>
          </a:p>
          <a:p>
            <a:pPr algn="r"/>
            <a:endParaRPr lang="ru-RU" dirty="0">
              <a:solidFill>
                <a:schemeClr val="accent6"/>
              </a:solidFill>
            </a:endParaRPr>
          </a:p>
          <a:p>
            <a:pPr algn="r"/>
            <a:r>
              <a:rPr lang="ru-RU" sz="31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r>
              <a:rPr lang="ru-RU" sz="31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Хохуля Татьяна Константиновна</a:t>
            </a:r>
            <a:endParaRPr lang="ru-RU" sz="31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250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cdn.ipernity.com/118/94/62/10339462.1eac1927.640.jpg?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94"/>
            <a:ext cx="12192000" cy="684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lstol.ru/wp-content/uploads/2015/10/%D0%B2%D0%BE%D0%B2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296" y="4447730"/>
            <a:ext cx="2183704" cy="241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101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nn.by/img/w1500d4/photos/z_2014_01/siared140116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687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mypresentation.ru/documents/ea64cb1d9eb0fedd7dee679b39757d63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962" y="0"/>
            <a:ext cx="9181578" cy="688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3885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00" name="Picture 12" descr="http://antik21.ru/images/lustry-i-lampy/kerosinki-19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32" y="3758"/>
            <a:ext cx="11423737" cy="685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5888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world.fedpress.ru/sites/fedpress/files/vladimir_vladimirovich/news/vyklyuchate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69"/>
            <a:ext cx="6764055" cy="682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img2.minibanda.ru/Articles/e/3/2/cache/e32e9d11-01fa-482a-89ca-2786d6ff3285-w500-h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055" y="28169"/>
            <a:ext cx="5427945" cy="682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454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sdown.1mobile.com/group2/M00/A8/C4/S36rZFMd9W2AMUo5AABXL1Nrg4U2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3567"/>
            <a:ext cx="5486400" cy="683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img1.liveinternet.ru/images/attach/c/4/83/569/83569477_DSC047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66"/>
            <a:ext cx="5661764" cy="691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453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2" name="Picture 10" descr="http://alledon.com.ua/image/cache/data/%D0%94%D0%A0%D0%9B%2012001-500x5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176" y="576198"/>
            <a:ext cx="6068860" cy="606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://setgroup.ru/wa-data/public/shop/products/96/31/23196/images/24406/24406.970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6" y="576198"/>
            <a:ext cx="5003246" cy="5735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750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festival.1september.ru/articles/657149/presentation/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655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777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design-for-life.ru/wp-content/uploads/2014/02/image0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526" cy="685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lstol.ru/wp-content/uploads/2015/10/%D0%B2%D0%BE%D0%B2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526" y="3507586"/>
            <a:ext cx="3035474" cy="335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3268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zhais.ru/photo/russia/kostroma/derevo/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lstol.ru/wp-content/uploads/2015/10/%D0%B2%D0%BE%D0%B2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526" y="3507586"/>
            <a:ext cx="3035474" cy="335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311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kapitosha.net/wp-content/uploads/2013/09/zi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49238" cy="687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raduga77.ru/image/cache/data-imperia-ukrashenia-55.316.00-2-800x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9238" y="-123345"/>
            <a:ext cx="6567814" cy="6995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829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mtdata.ru/u24/photo526A/20111120697-0/hug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7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lstol.ru/wp-content/uploads/2015/10/%D0%B2%D0%BE%D0%B2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556" y="4585986"/>
            <a:ext cx="2058444" cy="227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847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figni.ru/uploads/posts/2014-10/thumbs/1413956568_sohranennoe-izobrazhenie-2014-10-22_8-42-6.6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7682"/>
            <a:ext cx="10772385" cy="6770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lstol.ru/wp-content/uploads/2015/10/%D0%B2%D0%BE%D0%B2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0759" y="3920647"/>
            <a:ext cx="2661241" cy="2937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9816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017.radikal.ru/i423/1310/96/9398b1ccb4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863" y="0"/>
            <a:ext cx="9006214" cy="6754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7995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hotodomik.ru/photo/32/32438ac9b3d23c6a176b08454bdd3e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55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835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s419031.vk.me/v419031671/82c6/ZRknhOTHY-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04" y="144680"/>
            <a:ext cx="5803067" cy="482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.playground.ru/images/6/4/emelj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010" y="0"/>
            <a:ext cx="5715000" cy="669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13415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hitaem-rastem.ru/wp-content/uploads/2015/5/skazka-s-kartinkami-gusi-lebedi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5874707" cy="677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005.radikal.ru/1108/8a/1ee2c6be30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706" y="1064712"/>
            <a:ext cx="6355692" cy="4446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036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montagkamina.ru/catalog/ocaminos/images/1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534" y="-1"/>
            <a:ext cx="5678466" cy="6213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yekaterinasatanina.com/wp-content/uploads/2013/10/80286130_large_4505656_rysskaya_pech_v_yamskoi_iz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725"/>
            <a:ext cx="7407057" cy="555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808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building43.ru/wp-content/uploads/2012/10/%D1%87%D1%83%D0%B3%D1%83%D0%BD%D0%BD%D1%8B%D0%B9-%D1%80%D0%B0%D0%B4%D0%B8%D0%B0%D1%82%D0%BE%D1%8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0209"/>
            <a:ext cx="5148197" cy="363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www.ess24-santeh.ru/images/slide/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196" y="1277654"/>
            <a:ext cx="7141446" cy="4890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://tb-group.ru/images/radiatornoe/dsc005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732694"/>
            <a:ext cx="5148197" cy="312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1748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olvika.com/img/picture/Nov/07/eec222134b6ef8fb919beb4d7f1fee08/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246290" cy="685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lstol.ru/wp-content/uploads/2015/10/%D0%B2%D0%BE%D0%B2%D0%BA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4370" y="4697260"/>
            <a:ext cx="1957630" cy="216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4028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www.stihi.ru/pics/2011/07/10/25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0" y="0"/>
            <a:ext cx="6446729" cy="483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://raslovo-kladka.ru/d/50210/d/uxvat_4uguno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010" y="2577232"/>
            <a:ext cx="5707690" cy="428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287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estival.1september.ru/articles/632236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85774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4511/19411616.17a/0_9042c_8bd830a9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506" y="3067433"/>
            <a:ext cx="5787025" cy="379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e-burg.info/img/eburg_b_323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775" y="1"/>
            <a:ext cx="6911279" cy="314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307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atann.ru/upload/shop_3/2/9/6/item_29698/shop_items_catalog_image296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775" y="1916482"/>
            <a:ext cx="6100176" cy="4575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bigvorona.ru/wp-content/uploads/2011/10/IMG_83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679835" cy="378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0291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gurman.umiks.su/upload/iblock/f84/f84a8a62f7a82982ece8c3e463eef9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540" y="3435069"/>
            <a:ext cx="4278664" cy="342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ekat.mirbt.com/fast/good_pics/737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11" y="176428"/>
            <a:ext cx="3757810" cy="375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shoppingator.ru/images/tovar/58/584d4c574e99a0ea0da8244c851822c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942" y="-18638"/>
            <a:ext cx="4691998" cy="469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9978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kazan.kh.ua/components/com_virtuemart/shop_image/product/_________________55f28de165a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49" y="103339"/>
            <a:ext cx="10029825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02947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upload.wikimedia.org/wikipedia/commons/1/11/Peth-russian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21" y="0"/>
            <a:ext cx="9958192" cy="6783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6270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flowerpot.ru/images/Berdska%20keramika/ceramica35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327" y="64255"/>
            <a:ext cx="7841293" cy="679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72122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kod-ua.com.ua/wp-content/uploads/2015/04/%D0%BA%D1%80%D0%B8%D0%BD%D0%BA%D0%B0-1%D0%B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4049"/>
            <a:ext cx="5228758" cy="522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://www.bankrat.gorod.tomsk.ru/posts-files/71/466/i/P90963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758" y="-1"/>
            <a:ext cx="6963242" cy="521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7132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543108.vk.me/v543108508/23e7/EabhoA18HX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65" y="0"/>
            <a:ext cx="10359025" cy="681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807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proza.ru/pics/2010/09/08/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534389" cy="686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7519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rus.rus4all.ru/images/72424/25/724242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71175"/>
            <a:ext cx="5582433" cy="418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matricca.ru/i/full13893489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538" y="0"/>
            <a:ext cx="6586462" cy="5507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3174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ya-ukrainets.com.ua/images/542/%D0%B2%D1%8B%D1%88%D0%B8%D1%82%D1%8B%D0%B9-%D1%80%D1%83%D1%88%D0%BD%D0%B8%D0%BA-%D0%BD%D0%B0-%D1%81%D1%87%D0%B0%D1%81%D1%82%D1%8C%D0%B5-%D0%BD%D0%B0-%D0%B4%D0%BE%D0%BB%D1%8E-%D0%B2-%D0%BA%D0%B8%D0%B5%D0%B2%D0%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54" y="0"/>
            <a:ext cx="11430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308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4.bp.blogspot.com/-bkYwEaG-7EU/ToD1T8DBNXI/AAAAAAAAACA/uznwCD6LXsk/s1600/%25D0%2598%25D0%25B7%25D0%25B1%25D1%2583%25D1%2588%25D0%25BA%25D0%25B0+%25D0%25BD%25D0%25B0+%25D0%25BA%25D1%2583%25D1%2580%25D1%258C%25D0%25B8%25D1%2585+%25D0%25BD%25D0%25BE%25D0%25B6%25D0%25BA%25D0%25B0%25D1%25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cs629211.vk.me/v629211012/20bef/Yyt5p9aJ4L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803671"/>
            <a:ext cx="5334000" cy="525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7102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1.bp.blogspot.com/--UeGX9XmaIA/Uw9Mxsh8vQI/AAAAAAAAAAw/cQ5nfi6C_dM/s1600/%D0%90%D1%81%D0%BE%D1%80%D1%82%D0%B8%D0%BC%D0%B5%D0%BD%D1%82-%D1%80%D1%83%D1%88%D0%BD%D0%B8%D0%BA%D1%96%D0%B2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279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9513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mywishlist.ru/pic/i/wish/300x300/004/580/19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198" y="549579"/>
            <a:ext cx="7033365" cy="527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lavyanskaya-kultura.ru/upload/wysiwyg/cb1dad1d90be41115cdb43cf371357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237"/>
            <a:ext cx="5198301" cy="678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5996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ages.tomas.by/i/firms/49/27/27792/polotence-mahrovoe-30h30-sm_c8a2dcc61615f3f_800x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da37.ru/img/cls/96/642595-1_norm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312"/>
            <a:ext cx="5355627" cy="268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mywishlist.ru/pic/i/wish/orig/007/821/033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31289"/>
            <a:ext cx="5238750" cy="2876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905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boombob.ru/img/picture/Apr/17/daf6366e39e2a5f4eb0164b8392736e7/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611" y="8580"/>
            <a:ext cx="9132560" cy="6849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1049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playing-field.ru/img/2015/052216/310040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871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ruspole.info/sites/default/files/u100/I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178" y="-9838"/>
            <a:ext cx="6123822" cy="686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082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mdou127.edu.yar.ru/data/images/141_w800_h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29" y="0"/>
            <a:ext cx="10308921" cy="688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3650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t1.stranamam.ru/data/cache/2015aug/08/29/16875907_23408-550x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1" y="33142"/>
            <a:ext cx="523875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homeloveka.ru/img/cms/t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601" y="4002784"/>
            <a:ext cx="8572500" cy="280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49.img.avito.st/1280x960/4010429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360" y="12428"/>
            <a:ext cx="5320474" cy="3990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5736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forum-ukraina.net/proxy.php?image=http%3A%2F%2Fsavepic.su%2F1934416.jpg&amp;hash=3a9931e66948eefd3eccb628f76b8fe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787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sydneyard.com/wp-content/uploads/2014/06/Carp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52000" y="507250"/>
            <a:ext cx="6850803" cy="58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5144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c-cifrus.ru/media/images/kover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4250"/>
            <a:ext cx="68580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ceramica.ru/UserFiles/Image/catalog/tile/sinchis/Rug/48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5334000" cy="495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udors.ro/colectii/covoare_&amp;_accesorii/mari/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355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lisbonpanorama.com/wp-content/uploads/2015/09/tile-floor-designs-different-ideas-24-on-home-gallery-design-idea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931455"/>
            <a:ext cx="5334000" cy="192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48490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orsk.ru/images/stories/2015/10_october/image_17102015110834_144506211455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04" y="0"/>
            <a:ext cx="10258816" cy="692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711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ovgorod.ru/images/37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243" y="0"/>
            <a:ext cx="10258816" cy="683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4304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" y="-490375"/>
            <a:ext cx="12087616" cy="193899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Ткацкий станок - механизм для вырабатывания из нитей разных текстильных тканей, вспомогательный либо основной инструмент ткача. Существует большущее количество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666666"/>
                </a:solidFill>
                <a:effectLst/>
                <a:latin typeface="+mn-lt"/>
              </a:rPr>
              <a:t>ви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+mn-lt"/>
            </a:endParaRPr>
          </a:p>
          <a:p>
            <a:pPr lvl="0"/>
            <a:r>
              <a:rPr lang="ru-RU" sz="2000" b="1" i="1" dirty="0" err="1">
                <a:solidFill>
                  <a:srgbClr val="666666"/>
                </a:solidFill>
                <a:latin typeface="+mn-lt"/>
              </a:rPr>
              <a:t>дов</a:t>
            </a:r>
            <a:r>
              <a:rPr lang="ru-RU" sz="2000" b="1" i="1" dirty="0">
                <a:solidFill>
                  <a:srgbClr val="666666"/>
                </a:solidFill>
                <a:latin typeface="+mn-lt"/>
              </a:rPr>
              <a:t> и моделей станков: ручные, механические и автоматические, челночные и бесчелночные, </a:t>
            </a:r>
            <a:r>
              <a:rPr lang="ru-RU" sz="2000" b="1" i="1" dirty="0" err="1">
                <a:solidFill>
                  <a:srgbClr val="666666"/>
                </a:solidFill>
                <a:latin typeface="+mn-lt"/>
              </a:rPr>
              <a:t>многозевные</a:t>
            </a:r>
            <a:r>
              <a:rPr lang="ru-RU" sz="2000" b="1" i="1" dirty="0">
                <a:solidFill>
                  <a:srgbClr val="666666"/>
                </a:solidFill>
                <a:latin typeface="+mn-lt"/>
              </a:rPr>
              <a:t> и </a:t>
            </a:r>
            <a:r>
              <a:rPr lang="ru-RU" sz="2000" b="1" i="1" dirty="0" err="1">
                <a:solidFill>
                  <a:srgbClr val="666666"/>
                </a:solidFill>
                <a:latin typeface="+mn-lt"/>
              </a:rPr>
              <a:t>однозевные</a:t>
            </a:r>
            <a:r>
              <a:rPr lang="ru-RU" sz="2000" b="1" i="1" dirty="0">
                <a:solidFill>
                  <a:srgbClr val="666666"/>
                </a:solidFill>
                <a:latin typeface="+mn-lt"/>
              </a:rPr>
              <a:t>, плоские и круглые. Различают ткацкие станки и по видам вырабатываемой ткани - шерстяных и шелковых, хлопчатобумажных, железных, стеклянных и остальных.</a:t>
            </a:r>
            <a:r>
              <a:rPr lang="ru-RU" sz="2000" b="1" dirty="0">
                <a:latin typeface="+mn-lt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18435" name="Picture 3" descr="http://img1.liveinternet.ru/images/attach/c/5/88/855/88855337_3620876_2951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17524"/>
            <a:ext cx="5920635" cy="444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http://s017.radikal.ru/i427/1207/1c/657523220e7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636" y="1290181"/>
            <a:ext cx="6401668" cy="4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6496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017.radikal.ru/i429/1207/7c/8b83791cd5b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14338" cy="691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knitting-ukraine.com/files/product/5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439" y="0"/>
            <a:ext cx="5446561" cy="682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1731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900igr.net/data/predmety/Odezhda-iz-chego.files/0021-036-Ranshe-sherstjanye-nitki-skruchivali-vruchnuju-prosto-ispolzuja-verete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761973" cy="671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www.stihi.ru/pics/2009/05/02/29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1277" y="-22964"/>
            <a:ext cx="5160723" cy="688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93714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c.pics.livejournal.com/appassionata_lr/13101813/119866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197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6973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22917"/>
            <a:ext cx="319413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Загадки</a:t>
            </a:r>
          </a:p>
          <a:p>
            <a:endParaRPr lang="ru-RU" dirty="0"/>
          </a:p>
          <a:p>
            <a:r>
              <a:rPr lang="ru-RU" dirty="0" smtClean="0"/>
              <a:t>Скрючена</a:t>
            </a:r>
            <a:r>
              <a:rPr lang="ru-RU" dirty="0"/>
              <a:t>, связана, на кол посажена, а </a:t>
            </a:r>
            <a:r>
              <a:rPr lang="ru-RU" dirty="0" smtClean="0"/>
              <a:t>по</a:t>
            </a:r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dirty="0"/>
              <a:t>двору пляшет. </a:t>
            </a:r>
            <a:br>
              <a:rPr lang="ru-RU" dirty="0"/>
            </a:br>
            <a:endParaRPr lang="ru-RU" dirty="0" smtClean="0"/>
          </a:p>
          <a:p>
            <a:endParaRPr lang="ru-RU" b="0" i="0" dirty="0">
              <a:solidFill>
                <a:srgbClr val="5F5F5F"/>
              </a:solidFill>
              <a:effectLst/>
              <a:latin typeface="Arial" panose="020B0604020202020204" pitchFamily="34" charset="0"/>
            </a:endParaRPr>
          </a:p>
          <a:p>
            <a:r>
              <a:rPr lang="ru-RU" dirty="0"/>
              <a:t>Сама не ем, а людей кормлю. </a:t>
            </a:r>
            <a:br>
              <a:rPr lang="ru-RU" dirty="0"/>
            </a:br>
            <a:endParaRPr lang="ru-RU" dirty="0" smtClean="0"/>
          </a:p>
          <a:p>
            <a:endParaRPr lang="ru-RU" b="0" i="0" dirty="0">
              <a:solidFill>
                <a:srgbClr val="5F5F5F"/>
              </a:solidFill>
              <a:effectLst/>
              <a:latin typeface="Arial" panose="020B0604020202020204" pitchFamily="34" charset="0"/>
            </a:endParaRPr>
          </a:p>
          <a:p>
            <a:r>
              <a:rPr lang="ru-RU" dirty="0"/>
              <a:t>В брюхе баня, в носу решето, на голове пуговица, одна ручка - и та на спине. </a:t>
            </a:r>
            <a:br>
              <a:rPr lang="ru-RU" dirty="0"/>
            </a:b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Стоит </a:t>
            </a:r>
            <a:r>
              <a:rPr lang="ru-RU" dirty="0"/>
              <a:t>Трошка на одной ножке,</a:t>
            </a:r>
            <a:br>
              <a:rPr lang="ru-RU" dirty="0"/>
            </a:br>
            <a:r>
              <a:rPr lang="ru-RU" dirty="0"/>
              <a:t>Крошит </a:t>
            </a:r>
            <a:r>
              <a:rPr lang="ru-RU" dirty="0" err="1"/>
              <a:t>крошенинку</a:t>
            </a:r>
            <a:r>
              <a:rPr lang="ru-RU" dirty="0"/>
              <a:t> ни себе, ни </a:t>
            </a:r>
            <a:r>
              <a:rPr lang="ru-RU" dirty="0" smtClean="0"/>
              <a:t>людям.</a:t>
            </a:r>
          </a:p>
          <a:p>
            <a:endParaRPr lang="ru-RU" b="0" i="0" dirty="0">
              <a:solidFill>
                <a:srgbClr val="5F5F5F"/>
              </a:solidFill>
              <a:effectLst/>
              <a:latin typeface="Arial" panose="020B0604020202020204" pitchFamily="34" charset="0"/>
            </a:endParaRPr>
          </a:p>
          <a:p>
            <a:r>
              <a:rPr lang="ru-RU" dirty="0"/>
              <a:t>Стоит столбом, горит огнем:</a:t>
            </a:r>
            <a:br>
              <a:rPr lang="ru-RU" dirty="0"/>
            </a:br>
            <a:r>
              <a:rPr lang="ru-RU" dirty="0"/>
              <a:t>Ни жару, ни пару, ни угольев</a:t>
            </a:r>
            <a:r>
              <a:rPr lang="ru-RU" dirty="0" smtClean="0"/>
              <a:t>. </a:t>
            </a:r>
            <a:endParaRPr lang="ru-RU" b="0" i="0" dirty="0">
              <a:solidFill>
                <a:srgbClr val="5F5F5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5362" name="Picture 2" descr="http://allpotter.org.ua/uploads/posts/2010-04/1271493035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665" y="0"/>
            <a:ext cx="4025335" cy="2653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otvet.imgsmail.ru/download/a63df5ec3d719d4007cb1a407aa8de4c_i-4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137" y="150313"/>
            <a:ext cx="3874757" cy="3661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://logoped.ru/images/agadav02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225" y="4093117"/>
            <a:ext cx="1859506" cy="276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://www.djgardner.com/headphone/gilmore/candlestick-drawing-32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800" y="3811958"/>
            <a:ext cx="2662409" cy="266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http://i070.radikal.ru/1202/16/ab6a2635582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616" y="2653739"/>
            <a:ext cx="3407384" cy="417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14215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962" y="116795"/>
            <a:ext cx="37411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5F5F5F"/>
                </a:solidFill>
                <a:latin typeface="Arial" panose="020B0604020202020204" pitchFamily="34" charset="0"/>
              </a:rPr>
              <a:t>Загадки</a:t>
            </a:r>
          </a:p>
          <a:p>
            <a:endParaRPr lang="ru-RU" b="1" dirty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Лето </a:t>
            </a: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придет — не глядят на нее, 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Зима настанет — обнимают ее.</a:t>
            </a:r>
          </a:p>
          <a:p>
            <a:endParaRPr lang="ru-RU" dirty="0" smtClean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Летом </a:t>
            </a: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спит,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Зимой горит,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Пасть открывает.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Что дают, глотает.</a:t>
            </a:r>
          </a:p>
          <a:p>
            <a:endParaRPr lang="ru-RU" dirty="0" smtClean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Стоит </a:t>
            </a: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гора,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В горе — нора,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В норе — жук,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В жуке — синее море.</a:t>
            </a:r>
          </a:p>
          <a:p>
            <a:endParaRPr lang="ru-RU" b="1" dirty="0">
              <a:solidFill>
                <a:srgbClr val="5F5F5F"/>
              </a:solidFill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1962" y="4821839"/>
            <a:ext cx="25260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Не бык, а бодает,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Не ест, а еду хватает,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Что схватит — отдает.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Сам в угол идет.</a:t>
            </a:r>
          </a:p>
          <a:p>
            <a:endParaRPr lang="ru-RU" b="0" i="0" dirty="0">
              <a:solidFill>
                <a:srgbClr val="5F5F5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3316" name="Picture 4" descr="http://img-fotki.yandex.ru/get/4514/50083820.1d9/0_a88b4_822dda60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68" y="75994"/>
            <a:ext cx="8249360" cy="6187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6983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1134"/>
            <a:ext cx="367012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5F5F5F"/>
                </a:solidFill>
                <a:latin typeface="Arial" panose="020B0604020202020204" pitchFamily="34" charset="0"/>
              </a:rPr>
              <a:t>Загадки</a:t>
            </a:r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 </a:t>
            </a:r>
          </a:p>
          <a:p>
            <a:endParaRPr lang="ru-RU" dirty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endParaRPr lang="ru-RU" dirty="0" smtClean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Четыре </a:t>
            </a: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ноги, да не зверь. 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Есть перья, да не птица</a:t>
            </a:r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.</a:t>
            </a:r>
          </a:p>
          <a:p>
            <a:endParaRPr lang="ru-RU" dirty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endParaRPr lang="ru-RU" dirty="0" smtClean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endParaRPr lang="ru-RU" dirty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На </a:t>
            </a: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стене висит, болтается, 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Всяк за него хватается.</a:t>
            </a:r>
          </a:p>
          <a:p>
            <a:endParaRPr lang="ru-RU" dirty="0" smtClean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endParaRPr lang="ru-RU" dirty="0" smtClean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endParaRPr lang="ru-RU" dirty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Стоит </a:t>
            </a: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кошка 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О четыре ножки.</a:t>
            </a:r>
          </a:p>
          <a:p>
            <a:endParaRPr lang="ru-RU" dirty="0" smtClean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endParaRPr lang="ru-RU" dirty="0" smtClean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endParaRPr lang="ru-RU" dirty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endParaRPr lang="ru-RU" dirty="0" smtClean="0">
              <a:solidFill>
                <a:srgbClr val="5F5F5F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Ножек </a:t>
            </a: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четыре,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Шляпок одна,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Нужен, коль станет </a:t>
            </a:r>
            <a:b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5F5F5F"/>
                </a:solidFill>
                <a:latin typeface="Arial" panose="020B0604020202020204" pitchFamily="34" charset="0"/>
              </a:rPr>
              <a:t>Обедать семья</a:t>
            </a:r>
            <a:r>
              <a:rPr lang="ru-RU" dirty="0" smtClean="0">
                <a:solidFill>
                  <a:srgbClr val="5F5F5F"/>
                </a:solidFill>
                <a:latin typeface="Arial" panose="020B0604020202020204" pitchFamily="34" charset="0"/>
              </a:rPr>
              <a:t>.</a:t>
            </a:r>
            <a:endParaRPr lang="ru-RU" dirty="0">
              <a:solidFill>
                <a:srgbClr val="5F5F5F"/>
              </a:solidFill>
              <a:latin typeface="Arial" panose="020B0604020202020204" pitchFamily="34" charset="0"/>
            </a:endParaRPr>
          </a:p>
        </p:txBody>
      </p:sp>
      <p:pic>
        <p:nvPicPr>
          <p:cNvPr id="14338" name="Picture 2" descr="http://styldoma.ru/wp-content/uploads/2013/03/Russkaya_-iz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929" y="0"/>
            <a:ext cx="47625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6.photo.2gis.com/images/branch/105/14777436283562916_0c5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632" y="390750"/>
            <a:ext cx="4329368" cy="304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mdou127.edu.yar.ru/data/images/141_w800_h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179" y="3543300"/>
            <a:ext cx="4966510" cy="3315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064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nterestingukraine.kiev.ua/wp-content/uploads/2013/07/stetsovka_kazatskij_khutor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27054"/>
            <a:ext cx="5524501" cy="443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rest-anapa.ru/assets/images/rest-anapa/excurtion/ataman/ciryuln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0"/>
            <a:ext cx="6667500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lstol.ru/wp-content/uploads/2015/10/%D0%B2%D0%BE%D0%B2%D0%BA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296" y="4419154"/>
            <a:ext cx="2183704" cy="241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474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rowinggarden.ru/img/home/%D0%BC%D0%BD%D0%BE%D0%B3%D0%BE%D1%8D%D1%82%D0%B0%D0%B6%D0%BD%D1%8B%D0%B5-%D0%B6%D0%B8%D0%BB%D1%8B%D0%B5-%D0%B4%D0%BE%D0%BC%D0%B0/0000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295" y="0"/>
            <a:ext cx="6695705" cy="403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fotland.ru/d/102240/d/Paint_0044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786" y="3160691"/>
            <a:ext cx="6310029" cy="369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209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1.bp.blogspot.com/-ihYnV0B_B_Q/UFi6TjD5s0I/AAAAAAAAIb0/_mETCGWy0jM/s1600/30x30_rozvorot_%D0%92%D0%BE%D0%B2%D0%BA%D0%B0_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11" y="225469"/>
            <a:ext cx="12203811" cy="632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066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img0.joyreactor.cc/pics/post/%2525D0%2525BC%2525D1%252583%2525D0%2525BB%2525D1%25258C%2525D1%252582%2525D1%252584%2525D0%2525B8%2525D0%2525BB%2525D1%25258C%2525D0%2525BC%2525D1%25258B-%2525D0%2525A1%2525D0%2525A1%2525D0%2525A1%2525D0%2525A0-%2525D0%2525B2%2525D0%2525BE%2525D0%2525B2%2525D0%2525BA%2525D0%2525B0-%2525D0%2525BD%2525D0%2525B8-%2525D1%252580%2525D0%2525B0%2525D0%2525B7%2525D1%252583-%2525D0%2525BD%2525D0%2525B5-%2525D0%2525BF%2525D0%2525BE%2525D1%252588%2525D0%2525BB%2525D0%2525BE-167902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84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2719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41</Words>
  <Application>Microsoft Office PowerPoint</Application>
  <PresentationFormat>Широкоэкранный</PresentationFormat>
  <Paragraphs>44</Paragraphs>
  <Slides>56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61" baseType="lpstr">
      <vt:lpstr>Arial</vt:lpstr>
      <vt:lpstr>Calibri</vt:lpstr>
      <vt:lpstr>Calibri Light</vt:lpstr>
      <vt:lpstr>Times New Roman</vt:lpstr>
      <vt:lpstr>Тема Office</vt:lpstr>
      <vt:lpstr>  Презентация к конспекту  игровой образовательной ситуации  по познавательному развитию (ознакомление с окружающим миром) для детей старшей группы общеразвивающей направленности  по теме «Путешествие в прошлое с Вовкой из тридесятого царства»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Открытое занятие по окружающему миру «В гостях в деревне у Матроскина»</dc:title>
  <dc:creator>User</dc:creator>
  <cp:lastModifiedBy>User</cp:lastModifiedBy>
  <cp:revision>35</cp:revision>
  <dcterms:created xsi:type="dcterms:W3CDTF">2016-02-27T10:48:45Z</dcterms:created>
  <dcterms:modified xsi:type="dcterms:W3CDTF">2019-07-04T19:12:00Z</dcterms:modified>
</cp:coreProperties>
</file>