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66678"/>
    <a:srgbClr val="A7D6E3"/>
    <a:srgbClr val="87C7D9"/>
    <a:srgbClr val="8A0000"/>
    <a:srgbClr val="FF8B8B"/>
    <a:srgbClr val="B07BD7"/>
    <a:srgbClr val="D1B2E8"/>
    <a:srgbClr val="C39B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EA19E2-F630-446D-8A4E-C15BC2C1F005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86F081-8F85-4F5B-9883-883A284FC1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9475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6F081-8F85-4F5B-9883-883A284FC1F6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88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6F081-8F85-4F5B-9883-883A284FC1F6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707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B0FB88-89EF-48B3-9F31-6F9283428A0C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A1AF47-FB13-4940-AE59-8A56899738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0" y="6611779"/>
            <a:ext cx="144943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kern="1200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Mistral" pitchFamily="66" charset="0"/>
                <a:ea typeface="+mn-ea"/>
                <a:cs typeface="+mn-cs"/>
              </a:rPr>
              <a:t>© Фокина Лидия Петровна </a:t>
            </a:r>
            <a:endParaRPr lang="ru-RU" sz="1000" kern="1200" dirty="0">
              <a:solidFill>
                <a:schemeClr val="accent4">
                  <a:lumMod val="20000"/>
                  <a:lumOff val="80000"/>
                </a:schemeClr>
              </a:solidFill>
              <a:latin typeface="Mistral" pitchFamily="66" charset="0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857224" y="214290"/>
            <a:ext cx="8072494" cy="6429420"/>
          </a:xfrm>
          <a:prstGeom prst="rect">
            <a:avLst/>
          </a:prstGeom>
          <a:solidFill>
            <a:srgbClr val="A7D6E3"/>
          </a:solidFill>
          <a:ln w="38100" cap="rnd">
            <a:solidFill>
              <a:schemeClr val="accent5">
                <a:lumMod val="20000"/>
                <a:lumOff val="80000"/>
              </a:schemeClr>
            </a:solidFill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/>
          <p:cNvGrpSpPr/>
          <p:nvPr userDrawn="1"/>
        </p:nvGrpSpPr>
        <p:grpSpPr>
          <a:xfrm>
            <a:off x="357158" y="1000108"/>
            <a:ext cx="928662" cy="214314"/>
            <a:chOff x="2714612" y="3143248"/>
            <a:chExt cx="2857520" cy="928694"/>
          </a:xfrm>
          <a:solidFill>
            <a:srgbClr val="266678"/>
          </a:solidFill>
        </p:grpSpPr>
        <p:sp>
          <p:nvSpPr>
            <p:cNvPr id="10" name="Овал 9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Овал 12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Овал 13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5" name="Группа 14"/>
          <p:cNvGrpSpPr/>
          <p:nvPr userDrawn="1"/>
        </p:nvGrpSpPr>
        <p:grpSpPr>
          <a:xfrm>
            <a:off x="357158" y="1658925"/>
            <a:ext cx="928662" cy="214314"/>
            <a:chOff x="2714612" y="3143248"/>
            <a:chExt cx="2857520" cy="928694"/>
          </a:xfrm>
          <a:solidFill>
            <a:srgbClr val="266678"/>
          </a:solidFill>
        </p:grpSpPr>
        <p:sp>
          <p:nvSpPr>
            <p:cNvPr id="16" name="Овал 15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Овал 19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1" name="Группа 20"/>
          <p:cNvGrpSpPr/>
          <p:nvPr userDrawn="1"/>
        </p:nvGrpSpPr>
        <p:grpSpPr>
          <a:xfrm>
            <a:off x="357158" y="2317742"/>
            <a:ext cx="928662" cy="214314"/>
            <a:chOff x="2714612" y="3143248"/>
            <a:chExt cx="2857520" cy="928694"/>
          </a:xfrm>
          <a:solidFill>
            <a:srgbClr val="266678"/>
          </a:solidFill>
        </p:grpSpPr>
        <p:sp>
          <p:nvSpPr>
            <p:cNvPr id="22" name="Овал 21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Овал 22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Овал 23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7" name="Группа 26"/>
          <p:cNvGrpSpPr/>
          <p:nvPr userDrawn="1"/>
        </p:nvGrpSpPr>
        <p:grpSpPr>
          <a:xfrm>
            <a:off x="357158" y="2976559"/>
            <a:ext cx="928662" cy="214314"/>
            <a:chOff x="2714612" y="3143248"/>
            <a:chExt cx="2857520" cy="928694"/>
          </a:xfrm>
          <a:solidFill>
            <a:srgbClr val="266678"/>
          </a:solidFill>
        </p:grpSpPr>
        <p:sp>
          <p:nvSpPr>
            <p:cNvPr id="28" name="Овал 27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3" name="Группа 32"/>
          <p:cNvGrpSpPr/>
          <p:nvPr userDrawn="1"/>
        </p:nvGrpSpPr>
        <p:grpSpPr>
          <a:xfrm>
            <a:off x="357158" y="3635376"/>
            <a:ext cx="928662" cy="214314"/>
            <a:chOff x="2714612" y="3143248"/>
            <a:chExt cx="2857520" cy="928694"/>
          </a:xfrm>
          <a:solidFill>
            <a:srgbClr val="266678"/>
          </a:solidFill>
        </p:grpSpPr>
        <p:sp>
          <p:nvSpPr>
            <p:cNvPr id="34" name="Овал 33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Овал 35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Овал 36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39" name="Группа 38"/>
          <p:cNvGrpSpPr/>
          <p:nvPr userDrawn="1"/>
        </p:nvGrpSpPr>
        <p:grpSpPr>
          <a:xfrm>
            <a:off x="357158" y="4294193"/>
            <a:ext cx="928662" cy="214314"/>
            <a:chOff x="2714612" y="3143248"/>
            <a:chExt cx="2857520" cy="928694"/>
          </a:xfrm>
          <a:solidFill>
            <a:srgbClr val="266678"/>
          </a:solidFill>
        </p:grpSpPr>
        <p:sp>
          <p:nvSpPr>
            <p:cNvPr id="40" name="Овал 39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Овал 40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Овал 41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Овал 42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5" name="Группа 44"/>
          <p:cNvGrpSpPr/>
          <p:nvPr userDrawn="1"/>
        </p:nvGrpSpPr>
        <p:grpSpPr>
          <a:xfrm>
            <a:off x="357158" y="4953010"/>
            <a:ext cx="928662" cy="214314"/>
            <a:chOff x="2714612" y="3143248"/>
            <a:chExt cx="2857520" cy="928694"/>
          </a:xfrm>
          <a:solidFill>
            <a:srgbClr val="266678"/>
          </a:solidFill>
        </p:grpSpPr>
        <p:sp>
          <p:nvSpPr>
            <p:cNvPr id="46" name="Овал 45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Овал 46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Овал 47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1" name="Группа 50"/>
          <p:cNvGrpSpPr/>
          <p:nvPr userDrawn="1"/>
        </p:nvGrpSpPr>
        <p:grpSpPr>
          <a:xfrm>
            <a:off x="357158" y="6270645"/>
            <a:ext cx="928662" cy="214314"/>
            <a:chOff x="2714612" y="3143248"/>
            <a:chExt cx="2857520" cy="928694"/>
          </a:xfrm>
          <a:solidFill>
            <a:srgbClr val="266678"/>
          </a:solidFill>
        </p:grpSpPr>
        <p:sp>
          <p:nvSpPr>
            <p:cNvPr id="52" name="Овал 51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Овал 53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Овал 54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7" name="Группа 56"/>
          <p:cNvGrpSpPr/>
          <p:nvPr userDrawn="1"/>
        </p:nvGrpSpPr>
        <p:grpSpPr>
          <a:xfrm>
            <a:off x="357158" y="5611827"/>
            <a:ext cx="928662" cy="214314"/>
            <a:chOff x="2714612" y="3143248"/>
            <a:chExt cx="2857520" cy="928694"/>
          </a:xfrm>
          <a:solidFill>
            <a:srgbClr val="266678"/>
          </a:solidFill>
        </p:grpSpPr>
        <p:sp>
          <p:nvSpPr>
            <p:cNvPr id="58" name="Овал 57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Овал 58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Овал 59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Овал 60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Овал 61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4" name="Группа 63"/>
          <p:cNvGrpSpPr/>
          <p:nvPr userDrawn="1"/>
        </p:nvGrpSpPr>
        <p:grpSpPr>
          <a:xfrm>
            <a:off x="357158" y="341291"/>
            <a:ext cx="928662" cy="214314"/>
            <a:chOff x="2714612" y="3143248"/>
            <a:chExt cx="2857520" cy="928694"/>
          </a:xfrm>
          <a:solidFill>
            <a:srgbClr val="266678"/>
          </a:solidFill>
        </p:grpSpPr>
        <p:sp>
          <p:nvSpPr>
            <p:cNvPr id="65" name="Овал 64"/>
            <p:cNvSpPr/>
            <p:nvPr/>
          </p:nvSpPr>
          <p:spPr>
            <a:xfrm>
              <a:off x="4786314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6" name="Овал 65"/>
            <p:cNvSpPr/>
            <p:nvPr/>
          </p:nvSpPr>
          <p:spPr>
            <a:xfrm>
              <a:off x="2714612" y="3214686"/>
              <a:ext cx="785818" cy="785818"/>
            </a:xfrm>
            <a:prstGeom prst="ellipse">
              <a:avLst/>
            </a:prstGeom>
            <a:grpFill/>
            <a:ln>
              <a:solidFill>
                <a:schemeClr val="accent4">
                  <a:lumMod val="60000"/>
                  <a:lumOff val="4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Овал 66"/>
            <p:cNvSpPr/>
            <p:nvPr/>
          </p:nvSpPr>
          <p:spPr>
            <a:xfrm>
              <a:off x="4929190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8" name="Овал 67"/>
            <p:cNvSpPr/>
            <p:nvPr/>
          </p:nvSpPr>
          <p:spPr>
            <a:xfrm>
              <a:off x="2857488" y="3357562"/>
              <a:ext cx="500066" cy="500066"/>
            </a:xfrm>
            <a:prstGeom prst="ellipse">
              <a:avLst/>
            </a:prstGeom>
            <a:grpFill/>
            <a:ln>
              <a:solidFill>
                <a:schemeClr val="accent4">
                  <a:lumMod val="20000"/>
                  <a:lumOff val="80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9" name="Овал 68"/>
            <p:cNvSpPr/>
            <p:nvPr/>
          </p:nvSpPr>
          <p:spPr>
            <a:xfrm>
              <a:off x="3071802" y="3143248"/>
              <a:ext cx="2143140" cy="928694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357290" y="2357431"/>
            <a:ext cx="7537365" cy="3680892"/>
            <a:chOff x="1115616" y="2146449"/>
            <a:chExt cx="7200225" cy="396536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46449"/>
              <a:ext cx="7165477" cy="10941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3231138" y="4686095"/>
              <a:ext cx="5084703" cy="14257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2000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Автор : </a:t>
              </a:r>
              <a:r>
                <a:rPr lang="ru-RU" sz="2000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Сахаров Игорь Вячеславович</a:t>
              </a:r>
              <a:endPara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>
                <a:defRPr/>
              </a:pPr>
              <a:r>
                <a:rPr lang="ru-RU" sz="2000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учитель </a:t>
              </a:r>
              <a:r>
                <a:rPr lang="ru-RU" sz="2000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английского языка</a:t>
              </a:r>
              <a:endPara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>
                <a:defRPr/>
              </a:pPr>
              <a:r>
                <a:rPr lang="ru-RU" sz="2000" b="1" dirty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МКОУ </a:t>
              </a:r>
              <a:r>
                <a:rPr lang="ru-RU" sz="2000" b="1" dirty="0" err="1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Копанищенская</a:t>
              </a:r>
              <a:r>
                <a:rPr lang="ru-RU" sz="2000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 СОШ</a:t>
              </a:r>
              <a:endPara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ctr">
                <a:defRPr/>
              </a:pPr>
              <a:r>
                <a:rPr lang="ru-RU" sz="2000" b="1" dirty="0" smtClean="0">
                  <a:solidFill>
                    <a:prstClr val="black"/>
                  </a:solidFill>
                  <a:latin typeface="Times New Roman" pitchFamily="18" charset="0"/>
                  <a:cs typeface="Times New Roman" pitchFamily="18" charset="0"/>
                </a:rPr>
                <a:t>2021г.</a:t>
              </a:r>
              <a:endParaRPr lang="ru-RU" sz="20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42844" y="1000108"/>
            <a:ext cx="9144000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«</a:t>
            </a:r>
            <a:r>
              <a:rPr kumimoji="0" lang="ru-RU" sz="28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Здоровье сберегающие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технологии </a:t>
            </a: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в обучении иностранным языкам </a:t>
            </a: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как средство реализации </a:t>
            </a: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личностно-ориентированного подхода </a:t>
            </a:r>
          </a:p>
          <a:p>
            <a:pPr marL="0" marR="0" lvl="0" indent="4508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в образовательной деятельности»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0-tub-ru.yandex.net/i?id=0d460f98565b86ea5705887502d705aa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3929066"/>
            <a:ext cx="2743219" cy="2357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857224" y="571480"/>
            <a:ext cx="6771094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Здоровье подрастающего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поколения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прежде всего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процесс сохранения и развития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психических и физических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качеств, оптимальной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работоспособности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социальной активности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школе и дома.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Единственным социальным 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институтом современного 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общества, охватывающим 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практически всех 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без исключения его граждан 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является школа.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5" name="Рисунок 4" descr="http://ds116.edusev.ru/uploads/1000/754/section/31704/70348_html_m3b054d57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357166"/>
            <a:ext cx="2734123" cy="2571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615262" cy="725470"/>
          </a:xfrm>
        </p:spPr>
        <p:txBody>
          <a:bodyPr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Факторы,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влияющие на здоровье ребёнка в школе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43042" y="1285860"/>
            <a:ext cx="1428760" cy="92869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ФАКТОР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УСЛОВИЙ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1285860"/>
            <a:ext cx="1428760" cy="92869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ФАКТОР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НАГРУЗКИ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357950" y="1285860"/>
            <a:ext cx="2214578" cy="92869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chemeClr val="tx1"/>
                </a:solidFill>
              </a:rPr>
              <a:t>ФАКТОР</a:t>
            </a:r>
          </a:p>
          <a:p>
            <a:pPr algn="ctr"/>
            <a:r>
              <a:rPr lang="ru-RU" sz="1600" b="1" i="1" dirty="0" smtClean="0">
                <a:solidFill>
                  <a:schemeClr val="tx1"/>
                </a:solidFill>
              </a:rPr>
              <a:t>ВЗАИМООТНОШЕНИЙ</a:t>
            </a:r>
            <a:endParaRPr lang="ru-RU" sz="1600" b="1" i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8728" y="2643182"/>
            <a:ext cx="1857388" cy="32147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освещение, размеры учебной мебели, вентиляция учебных помещений, полиграфические параметры учебников - всё, что подлежит гигиеническому нормированию</a:t>
            </a:r>
            <a:endParaRPr lang="ru-RU" sz="1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857620" y="2643182"/>
            <a:ext cx="1857388" cy="32147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объем </a:t>
            </a:r>
          </a:p>
          <a:p>
            <a:pPr algn="ctr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заданий, распределение учебной </a:t>
            </a:r>
          </a:p>
          <a:p>
            <a:pPr algn="ctr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нагрузки </a:t>
            </a:r>
          </a:p>
          <a:p>
            <a:pPr algn="ctr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в течение </a:t>
            </a:r>
          </a:p>
          <a:p>
            <a:pPr algn="ctr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учебного дня, недели, </a:t>
            </a:r>
          </a:p>
          <a:p>
            <a:pPr algn="ctr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четверти, учебного года</a:t>
            </a:r>
          </a:p>
          <a:p>
            <a:pPr algn="ctr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572264" y="2643182"/>
            <a:ext cx="1928826" cy="32147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стиль взаимоотношений педагога и учащегося, учащихся и родителей,</a:t>
            </a:r>
          </a:p>
          <a:p>
            <a:pPr algn="ctr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взаимоотношения между одноклассниками</a:t>
            </a:r>
          </a:p>
          <a:p>
            <a:pPr algn="ctr"/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4500562" y="2285992"/>
            <a:ext cx="642942" cy="357190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2000232" y="2285992"/>
            <a:ext cx="642942" cy="357190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7143768" y="2285992"/>
            <a:ext cx="642942" cy="357190"/>
          </a:xfrm>
          <a:prstGeom prst="downArrow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400948" cy="439718"/>
          </a:xfrm>
        </p:spPr>
        <p:txBody>
          <a:bodyPr/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Тематика уроков, ориентированных на здоровый образ жизни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00166" y="857232"/>
          <a:ext cx="7143800" cy="5452136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3348680"/>
                <a:gridCol w="3795120"/>
              </a:tblGrid>
              <a:tr h="185738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Режим дня</a:t>
                      </a:r>
                    </a:p>
                    <a:p>
                      <a:endParaRPr lang="ru-RU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 Спорт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171451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  Здоровое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питание</a:t>
                      </a:r>
                    </a:p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  ОБЖ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185738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Природные катаклизмы</a:t>
                      </a:r>
                    </a:p>
                    <a:p>
                      <a:pPr algn="ctr"/>
                      <a:endParaRPr lang="ru-RU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Проблемы молодёжи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Рисунок 3" descr="https://im0-tub-ru.yandex.net/i?id=894f74f5fd414a9e449b4320425b20c4-l&amp;n=1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285860"/>
            <a:ext cx="250033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im0-tub-ru.yandex.net/i?id=9737c5e5b28b9e0e92ddfee38d02078a-l&amp;n=1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1285860"/>
            <a:ext cx="268236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im0-tub-ru.yandex.net/i?id=0bb0815d63dfa1658f69170162937b9a-l&amp;n=13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28794" y="3143248"/>
            <a:ext cx="2571768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im0-tub-ru.yandex.net/i?id=c856a1f7bd2357f2982023f6406acbdb-l&amp;n=13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57818" y="3143248"/>
            <a:ext cx="3017448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im0-tub-ru.yandex.net/i?id=d5def0daf5a8728a6d8e003f1ca25212-l&amp;n=13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28794" y="4786323"/>
            <a:ext cx="2571768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s://im0-tub-ru.yandex.net/i?id=8712e9507045c2b37605682db89c5a9f-l&amp;n=13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429256" y="4786322"/>
            <a:ext cx="300039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74638"/>
            <a:ext cx="7329510" cy="1143000"/>
          </a:xfrm>
        </p:spPr>
        <p:txBody>
          <a:bodyPr/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Использование смены учебной деятельности 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начальных классах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D:\Сахарова И.В\АНГЛИЙСКИЙ ЯЗЫК (ИГОРЬ)\АНГЛИЙСКИЙ ЯЗЫК 9 ШКОЛА\фото урок\DSC_1965.JPG"/>
          <p:cNvPicPr/>
          <p:nvPr/>
        </p:nvPicPr>
        <p:blipFill>
          <a:blip r:embed="rId3" cstate="print">
            <a:lum bright="30000"/>
          </a:blip>
          <a:srcRect/>
          <a:stretch>
            <a:fillRect/>
          </a:stretch>
        </p:blipFill>
        <p:spPr bwMode="auto">
          <a:xfrm>
            <a:off x="5572132" y="1071546"/>
            <a:ext cx="3143272" cy="2143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852" y="3929066"/>
            <a:ext cx="3143272" cy="2357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D:\Сахарова И.В\1 класс\ФОТО\01 (5)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57884" y="3786190"/>
            <a:ext cx="3011514" cy="25003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https://is03.infourok.ru/img/116c-00057c23-9dd41655.jpg"/>
          <p:cNvPicPr/>
          <p:nvPr/>
        </p:nvPicPr>
        <p:blipFill>
          <a:blip r:embed="rId6" cstate="print">
            <a:lum bright="3000" contrast="-34000"/>
          </a:blip>
          <a:srcRect/>
          <a:stretch>
            <a:fillRect/>
          </a:stretch>
        </p:blipFill>
        <p:spPr bwMode="auto">
          <a:xfrm>
            <a:off x="1357290" y="1142984"/>
            <a:ext cx="292895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Сахарова И.В\АНГЛИЙСКИЙ ЯЗЫК (ИГОРЬ)\АНГЛИЙСКИЙ ЯЗЫК 9 ШКОЛА\фото урок\DSC_1966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00496" y="2786058"/>
            <a:ext cx="2000264" cy="2643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74638"/>
            <a:ext cx="7472386" cy="796908"/>
          </a:xfrm>
        </p:spPr>
        <p:txBody>
          <a:bodyPr/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Любая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личносто-ориентированная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технология вправе называться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здоровьесберегающей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214546" y="5500702"/>
            <a:ext cx="521497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игровые технологии;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технологии  уровневой дифференциации;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технологии проектного обучения;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ИКТ- технологии.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:\Сахарова И.В\АНГЛИЙСКИЙ ЯЗЫК (ИГОРЬ)\АНГЛИЙСКИЙ ЯЗЫК 9 ШКОЛА\фото урок\DSC_1962.JPG"/>
          <p:cNvPicPr/>
          <p:nvPr/>
        </p:nvPicPr>
        <p:blipFill>
          <a:blip r:embed="rId3" cstate="print">
            <a:lum bright="28000" contrast="19000"/>
          </a:blip>
          <a:srcRect/>
          <a:stretch>
            <a:fillRect/>
          </a:stretch>
        </p:blipFill>
        <p:spPr bwMode="auto">
          <a:xfrm>
            <a:off x="1785918" y="1214422"/>
            <a:ext cx="2786082" cy="2000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D:\Сахарова И.В\АНГЛИЙСКИЙ ЯЗЫК (ИГОРЬ)\АНГЛИЙСКИЙ ЯЗЫК 9 ШКОЛА\фото урок\DSC_197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1214422"/>
            <a:ext cx="2786082" cy="2000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C:\Users\user\Desktop\Игорь\Фото-литературная гостинная\Фото0036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85918" y="3357562"/>
            <a:ext cx="2857520" cy="2143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lum bright="30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4942" y="3357562"/>
            <a:ext cx="2857520" cy="2143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:\4 класс\4 класс-ФОТО\1 сентября-ГТО-фото\P101036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4000504"/>
            <a:ext cx="3214710" cy="2357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543824" cy="796908"/>
          </a:xfrm>
        </p:spPr>
        <p:txBody>
          <a:bodyPr/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Распределение учебной нагрузки 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двигательная активность учащихся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28" y="1214422"/>
            <a:ext cx="2643206" cy="2286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D:\Сахарова И.В\АНГЛИЙСКИЙ ЯЗЫК (ИГОРЬ)\АНГЛИЙСКИЙ ЯЗЫК 9 ШКОЛА\фото урок\DSC_1970.JPG"/>
          <p:cNvPicPr/>
          <p:nvPr/>
        </p:nvPicPr>
        <p:blipFill>
          <a:blip r:embed="rId4" cstate="print">
            <a:lum bright="14000"/>
          </a:blip>
          <a:srcRect/>
          <a:stretch>
            <a:fillRect/>
          </a:stretch>
        </p:blipFill>
        <p:spPr bwMode="auto">
          <a:xfrm>
            <a:off x="5214942" y="1214422"/>
            <a:ext cx="3071834" cy="2286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D:\Сахарова И.В\АНГЛИЙСКИЙ ЯЗЫК (ИГОРЬ)\АНГЛИЙСКИЙ ЯЗЫК 9 ШКОЛА\Урок-6б-2016\DSC_3068.JPG"/>
          <p:cNvPicPr/>
          <p:nvPr/>
        </p:nvPicPr>
        <p:blipFill>
          <a:blip r:embed="rId5" cstate="print">
            <a:lum bright="18000"/>
          </a:blip>
          <a:srcRect/>
          <a:stretch>
            <a:fillRect/>
          </a:stretch>
        </p:blipFill>
        <p:spPr bwMode="auto">
          <a:xfrm>
            <a:off x="1357290" y="4071942"/>
            <a:ext cx="3000396" cy="2286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H:\3класс\ФОТО-3класс\Фото0003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8992" y="3000372"/>
            <a:ext cx="2357454" cy="1785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Учить детей жить без стрессов, 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а также сохранять свое и ценить чужое здоровье</a:t>
            </a:r>
            <a:b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:\Сахарова И.В\ФОТО-1, 9 класс\фото-толерантность\P101000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1214422"/>
            <a:ext cx="2857520" cy="2571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C:\Users\user\Desktop\P101001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071546"/>
            <a:ext cx="2214578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user\Desktop\P101001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1071546"/>
            <a:ext cx="2071702" cy="2857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C:\Users\user\Desktop\01.09 (1)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57422" y="4000504"/>
            <a:ext cx="4643470" cy="2643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0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1859B"/>
      </a:hlink>
      <a:folHlink>
        <a:srgbClr val="20586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186</Words>
  <Application>Microsoft Office PowerPoint</Application>
  <PresentationFormat>Экран (4:3)</PresentationFormat>
  <Paragraphs>73</Paragraphs>
  <Slides>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Calibri</vt:lpstr>
      <vt:lpstr>Mistral</vt:lpstr>
      <vt:lpstr>Monotype Corsiva</vt:lpstr>
      <vt:lpstr>Times New Roman</vt:lpstr>
      <vt:lpstr>Verdana</vt:lpstr>
      <vt:lpstr>Тема Office</vt:lpstr>
      <vt:lpstr>Презентация PowerPoint</vt:lpstr>
      <vt:lpstr>Презентация PowerPoint</vt:lpstr>
      <vt:lpstr>Факторы,  влияющие на здоровье ребёнка в школе</vt:lpstr>
      <vt:lpstr>Тематика уроков, ориентированных на здоровый образ жизни</vt:lpstr>
      <vt:lpstr>Использование смены учебной деятельности  в начальных классах</vt:lpstr>
      <vt:lpstr>Любая личносто-ориентированная технология вправе называться здоровьесберегающей</vt:lpstr>
      <vt:lpstr>Распределение учебной нагрузки  и двигательная активность учащихся</vt:lpstr>
      <vt:lpstr>Учить детей жить без стрессов,         а также сохранять свое и ценить чужое здоровье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Александр Сахаров</cp:lastModifiedBy>
  <cp:revision>33</cp:revision>
  <dcterms:created xsi:type="dcterms:W3CDTF">2014-11-07T17:01:55Z</dcterms:created>
  <dcterms:modified xsi:type="dcterms:W3CDTF">2022-03-10T13:36:36Z</dcterms:modified>
</cp:coreProperties>
</file>