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4" r:id="rId9"/>
    <p:sldId id="266" r:id="rId10"/>
    <p:sldId id="268" r:id="rId11"/>
    <p:sldId id="269" r:id="rId12"/>
    <p:sldId id="270" r:id="rId13"/>
    <p:sldId id="272" r:id="rId14"/>
    <p:sldId id="273" r:id="rId15"/>
    <p:sldId id="275" r:id="rId16"/>
    <p:sldId id="274" r:id="rId17"/>
    <p:sldId id="276" r:id="rId18"/>
    <p:sldId id="277" r:id="rId19"/>
    <p:sldId id="278" r:id="rId20"/>
    <p:sldId id="279" r:id="rId21"/>
    <p:sldId id="280" r:id="rId22"/>
    <p:sldId id="281" r:id="rId23"/>
    <p:sldId id="282" r:id="rId24"/>
    <p:sldId id="283" r:id="rId25"/>
    <p:sldId id="284" r:id="rId26"/>
    <p:sldId id="285" r:id="rId27"/>
    <p:sldId id="286" r:id="rId28"/>
    <p:sldId id="288" r:id="rId29"/>
    <p:sldId id="289" r:id="rId30"/>
    <p:sldId id="290" r:id="rId31"/>
    <p:sldId id="291" r:id="rId32"/>
    <p:sldId id="292" r:id="rId33"/>
    <p:sldId id="293" r:id="rId34"/>
    <p:sldId id="302" r:id="rId35"/>
    <p:sldId id="301" r:id="rId36"/>
    <p:sldId id="294" r:id="rId37"/>
    <p:sldId id="295" r:id="rId38"/>
    <p:sldId id="296" r:id="rId39"/>
    <p:sldId id="297" r:id="rId40"/>
    <p:sldId id="298" r:id="rId41"/>
    <p:sldId id="299" r:id="rId42"/>
    <p:sldId id="300"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45"/>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0" d="100"/>
          <a:sy n="100" d="100"/>
        </p:scale>
        <p:origin x="-210" y="174"/>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F:\&#1082;&#1086;&#1084;&#1089;&#1086;&#1084;&#1086;&#1083;\gimn-demokraticheskoy-molodezhi-mira.mp3"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audio" Target="file:///C:\Documents%20and%20Settings\Admin.CAB_34\&#1052;&#1086;&#1080;%20&#1076;&#1086;&#1082;&#1091;&#1084;&#1077;&#1085;&#1090;&#1099;\Downloads\Levitan_-_Obyavlenie_vojny_22.06_(SongHouse.me).mp3"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file:///F:\&#1082;&#1086;&#1084;&#1089;&#1086;&#1084;&#1086;&#1083;\&#1073;&#1091;&#1083;&#1072;&#1090;-&#1086;&#1082;&#1091;&#1076;&#1078;&#1072;&#1074;&#1072;-&#1076;&#1086;-&#1089;&#1074;&#1080;&#1076;&#1072;&#1085;&#1080;&#1103;-&#1084;&#1072;&#1083;&#1100;&#1095;&#1080;&#1082;&#1080;.mp3" TargetMode="Externa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Documents%20and%20Settings\Admin.CAB_34\&#1056;&#1072;&#1073;&#1086;&#1095;&#1080;&#1081;%20&#1089;&#1090;&#1086;&#1083;\pesnya_-_Den_Pobedy_(iPleer.fm).mp3" TargetMode="External"/><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audio" Target="file:///F:\&#1082;&#1086;&#1084;&#1089;&#1086;&#1084;&#1086;&#1083;\Samocvety_Moj_adres_-_Sovetskij_Soyuz_-_Samocvety_Moj_adres_-_Sovetskij_Soyuz_(iPleer.fm).mp3"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audio" Target="file:///F:\&#1082;&#1086;&#1084;&#1089;&#1086;&#1084;&#1086;&#1083;\&#1072;&#1083;&#1077;&#1082;&#1089;&#1072;&#1085;&#1076;&#1088;-&#1075;&#1088;&#1072;&#1076;&#1089;&#1082;&#1080;&#1081;-&#1103;&#1088;&#1086;&#1089;&#1090;&#1085;&#1099;&#1081;-&#1089;&#1090;&#1088;&#1086;&#1081;&#1086;&#1090;&#1088;&#1103;&#1076;.mp3" TargetMode="External"/><Relationship Id="rId6" Type="http://schemas.openxmlformats.org/officeDocument/2006/relationships/image" Target="../media/image37.png"/><Relationship Id="rId5" Type="http://schemas.openxmlformats.org/officeDocument/2006/relationships/image" Target="../media/image2.pn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audio" Target="file:///F:\&#1082;&#1086;&#1084;&#1089;&#1086;&#1084;&#1086;&#1083;\VIA_Nadezhda_-_Ne_rasstanus_s_komsomolom_budu_vechno_molodym_(iPleer.fm)%20(2).mp3" TargetMode="Externa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audio" Target="file:///C:\Documents%20and%20Settings\Admin.CAB_34\&#1052;&#1086;&#1080;%20&#1076;&#1086;&#1082;&#1091;&#1084;&#1077;&#1085;&#1090;&#1099;\Downloads\&#1083;&#1077;&#1074;-&#1073;&#1072;&#1088;&#1072;&#1096;&#1082;&#1086;&#1074;-&#1075;&#1083;&#1072;&#1074;&#1085;&#1086;&#1077;-&#1088;&#1077;&#1073;&#1103;&#1090;&#1072;-&#1089;&#1077;&#1088;&#1076;&#1094;&#1077;&#1084;-&#1085;&#1077;-&#1089;&#1090;&#1072;&#1088;&#1077;&#1090;&#1100;.mp3" TargetMode="Externa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F:\&#1059;&#1090;&#1077;&#1089;&#1086;&#1074;%20-%20&#1044;&#1072;&#1085;%20&#1087;&#1088;&#1080;&#1082;&#1072;&#1079;%20&#1077;&#1084;&#1091;%20&#1085;&#1072;%20&#1047;&#1072;&#1087;&#1072;&#1076;%20(goodmp3.top).mp3" TargetMode="Externa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audio" Target="file:///C:\Documents%20and%20Settings\Admin.CAB_34\&#1052;&#1086;&#1080;%20&#1076;&#1086;&#1082;&#1091;&#1084;&#1077;&#1085;&#1090;&#1099;\Downloads\Gimn_RSM_-_Gimn_RSM.mp3"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audio" Target="file:///D:\&#1056;&#1072;&#1073;&#1086;&#1095;&#1080;&#1081;%20&#1089;&#1090;&#1086;&#1083;\&#1084;&#1077;&#1078;&#1076;&#1091;%20&#1085;&#1077;&#1073;&#1086;&#1084;%20%20&#1080;%20&#1079;&#1077;&#1084;&#1083;&#1077;&#1081;\52%20&#1043;&#1077;&#1088;&#1086;&#1103;&#1084;%20&#1056;&#1086;&#1089;&#1089;&#1080;&#1080;.mp3"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_Komsomolcy_-_dobrovolcy_(iPleer.fm).mp3"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395288" y="2133600"/>
            <a:ext cx="8062912" cy="2447925"/>
          </a:xfrm>
        </p:spPr>
        <p:txBody>
          <a:bodyPr/>
          <a:lstStyle/>
          <a:p>
            <a:pPr eaLnBrk="1" hangingPunct="1"/>
            <a:endParaRPr lang="ru-RU" sz="3600" b="1" dirty="0" smtClean="0">
              <a:latin typeface="Batang" pitchFamily="18" charset="-127"/>
              <a:ea typeface="Batang" pitchFamily="18" charset="-127"/>
            </a:endParaRPr>
          </a:p>
        </p:txBody>
      </p:sp>
      <p:pic>
        <p:nvPicPr>
          <p:cNvPr id="2051" name="Рисунок 5" descr="C:\Documents and Settings\Admin.CAB_34\Рабочий стол\комсомол\hqdefault.jpg"/>
          <p:cNvPicPr>
            <a:picLocks noChangeAspect="1" noChangeArrowheads="1"/>
          </p:cNvPicPr>
          <p:nvPr/>
        </p:nvPicPr>
        <p:blipFill>
          <a:blip r:embed="rId3" cstate="print"/>
          <a:srcRect/>
          <a:stretch>
            <a:fillRect/>
          </a:stretch>
        </p:blipFill>
        <p:spPr bwMode="auto">
          <a:xfrm>
            <a:off x="0" y="1500174"/>
            <a:ext cx="8358188" cy="5715000"/>
          </a:xfrm>
          <a:prstGeom prst="rect">
            <a:avLst/>
          </a:prstGeom>
          <a:noFill/>
          <a:ln w="9525">
            <a:noFill/>
            <a:miter lim="800000"/>
            <a:headEnd/>
            <a:tailEnd/>
          </a:ln>
        </p:spPr>
      </p:pic>
      <p:pic>
        <p:nvPicPr>
          <p:cNvPr id="6" name="gimn-demokraticheskoy-molodezhi-mira.mp3">
            <a:hlinkClick r:id="" action="ppaction://media"/>
          </p:cNvPr>
          <p:cNvPicPr>
            <a:picLocks noRot="1" noChangeAspect="1"/>
          </p:cNvPicPr>
          <p:nvPr>
            <a:audioFile r:link="rId1"/>
          </p:nvPr>
        </p:nvPicPr>
        <p:blipFill>
          <a:blip r:embed="rId4" cstate="print"/>
          <a:stretch>
            <a:fillRect/>
          </a:stretch>
        </p:blipFill>
        <p:spPr>
          <a:xfrm>
            <a:off x="9429784" y="6357958"/>
            <a:ext cx="304800" cy="304800"/>
          </a:xfrm>
          <a:prstGeom prst="rect">
            <a:avLst/>
          </a:prstGeom>
        </p:spPr>
      </p:pic>
      <p:pic>
        <p:nvPicPr>
          <p:cNvPr id="2053" name="Picture 3"/>
          <p:cNvPicPr>
            <a:picLocks noChangeAspect="1" noChangeArrowheads="1"/>
          </p:cNvPicPr>
          <p:nvPr/>
        </p:nvPicPr>
        <p:blipFill>
          <a:blip r:embed="rId5" cstate="print"/>
          <a:srcRect/>
          <a:stretch>
            <a:fillRect/>
          </a:stretch>
        </p:blipFill>
        <p:spPr bwMode="auto">
          <a:xfrm>
            <a:off x="6732588" y="115888"/>
            <a:ext cx="2263775" cy="2006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3"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Содержимое 3" descr="8b1f718ff1dfe83aa3c4351214b74950.jpg"/>
          <p:cNvPicPr>
            <a:picLocks noGrp="1" noChangeAspect="1"/>
          </p:cNvPicPr>
          <p:nvPr>
            <p:ph idx="1"/>
          </p:nvPr>
        </p:nvPicPr>
        <p:blipFill>
          <a:blip r:embed="rId2" cstate="print"/>
          <a:srcRect/>
          <a:stretch>
            <a:fillRect/>
          </a:stretch>
        </p:blipFill>
        <p:spPr>
          <a:xfrm>
            <a:off x="0" y="1428750"/>
            <a:ext cx="4467225" cy="3794125"/>
          </a:xfrm>
        </p:spPr>
      </p:pic>
      <p:pic>
        <p:nvPicPr>
          <p:cNvPr id="14340" name="Рисунок 4" descr="30_1748c674f9fc686ff48b2ae30cfb1136.jpg"/>
          <p:cNvPicPr>
            <a:picLocks noChangeAspect="1"/>
          </p:cNvPicPr>
          <p:nvPr/>
        </p:nvPicPr>
        <p:blipFill>
          <a:blip r:embed="rId3" cstate="print"/>
          <a:srcRect/>
          <a:stretch>
            <a:fillRect/>
          </a:stretch>
        </p:blipFill>
        <p:spPr bwMode="auto">
          <a:xfrm>
            <a:off x="4329113" y="0"/>
            <a:ext cx="48148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p:txBody>
          <a:bodyPr/>
          <a:lstStyle/>
          <a:p>
            <a:endParaRPr lang="ru-RU" smtClean="0"/>
          </a:p>
        </p:txBody>
      </p:sp>
      <p:pic>
        <p:nvPicPr>
          <p:cNvPr id="15363" name="Содержимое 3" descr="img0.jpg"/>
          <p:cNvPicPr>
            <a:picLocks noGrp="1" noChangeAspect="1"/>
          </p:cNvPicPr>
          <p:nvPr>
            <p:ph idx="1"/>
          </p:nvPr>
        </p:nvPicPr>
        <p:blipFill>
          <a:blip r:embed="rId2" cstate="print"/>
          <a:srcRect/>
          <a:stretch>
            <a:fillRect/>
          </a:stretch>
        </p:blipFill>
        <p:spPr>
          <a:xfrm>
            <a:off x="0" y="0"/>
            <a:ext cx="9358313" cy="7018338"/>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Содержимое 3" descr="clip_image001.jpg"/>
          <p:cNvPicPr>
            <a:picLocks noGrp="1" noChangeAspect="1"/>
          </p:cNvPicPr>
          <p:nvPr>
            <p:ph idx="1"/>
          </p:nvPr>
        </p:nvPicPr>
        <p:blipFill>
          <a:blip r:embed="rId2" cstate="print"/>
          <a:srcRect/>
          <a:stretch>
            <a:fillRect/>
          </a:stretch>
        </p:blipFill>
        <p:spPr>
          <a:xfrm>
            <a:off x="611560" y="1484784"/>
            <a:ext cx="5087646" cy="3816424"/>
          </a:xfrm>
        </p:spPr>
      </p:pic>
      <p:sp>
        <p:nvSpPr>
          <p:cNvPr id="16388" name="TextBox 4"/>
          <p:cNvSpPr txBox="1">
            <a:spLocks noChangeArrowheads="1"/>
          </p:cNvSpPr>
          <p:nvPr/>
        </p:nvSpPr>
        <p:spPr bwMode="auto">
          <a:xfrm>
            <a:off x="6156176" y="3212976"/>
            <a:ext cx="2808312" cy="2831544"/>
          </a:xfrm>
          <a:prstGeom prst="rect">
            <a:avLst/>
          </a:prstGeom>
          <a:noFill/>
          <a:ln w="9525">
            <a:noFill/>
            <a:miter lim="800000"/>
            <a:headEnd/>
            <a:tailEnd/>
          </a:ln>
        </p:spPr>
        <p:txBody>
          <a:bodyPr wrap="square">
            <a:spAutoFit/>
          </a:bodyPr>
          <a:lstStyle/>
          <a:p>
            <a:pPr latinLnBrk="1"/>
            <a:endParaRPr lang="en-US" dirty="0"/>
          </a:p>
          <a:p>
            <a:pPr latinLnBrk="1"/>
            <a:r>
              <a:rPr lang="ru-RU" sz="2000" b="1" dirty="0">
                <a:solidFill>
                  <a:srgbClr val="002060"/>
                </a:solidFill>
              </a:rPr>
              <a:t>Мы жили в палатке  </a:t>
            </a:r>
            <a:endParaRPr lang="ru-RU" sz="2000" b="1" dirty="0" smtClean="0">
              <a:solidFill>
                <a:srgbClr val="002060"/>
              </a:solidFill>
            </a:endParaRPr>
          </a:p>
          <a:p>
            <a:pPr latinLnBrk="1"/>
            <a:r>
              <a:rPr lang="ru-RU" sz="2000" b="1" dirty="0" smtClean="0">
                <a:solidFill>
                  <a:srgbClr val="002060"/>
                </a:solidFill>
              </a:rPr>
              <a:t>С </a:t>
            </a:r>
            <a:r>
              <a:rPr lang="ru-RU" sz="2000" b="1" dirty="0">
                <a:solidFill>
                  <a:srgbClr val="002060"/>
                </a:solidFill>
              </a:rPr>
              <a:t>зеленым оконцем,  </a:t>
            </a:r>
          </a:p>
          <a:p>
            <a:pPr latinLnBrk="1"/>
            <a:r>
              <a:rPr lang="ru-RU" sz="2000" b="1" dirty="0" smtClean="0">
                <a:solidFill>
                  <a:srgbClr val="002060"/>
                </a:solidFill>
              </a:rPr>
              <a:t>Промытой </a:t>
            </a:r>
            <a:r>
              <a:rPr lang="ru-RU" sz="2000" b="1" dirty="0">
                <a:solidFill>
                  <a:srgbClr val="002060"/>
                </a:solidFill>
              </a:rPr>
              <a:t>дождями,  </a:t>
            </a:r>
          </a:p>
          <a:p>
            <a:pPr latinLnBrk="1"/>
            <a:r>
              <a:rPr lang="ru-RU" sz="2000" b="1" dirty="0" smtClean="0">
                <a:solidFill>
                  <a:srgbClr val="002060"/>
                </a:solidFill>
              </a:rPr>
              <a:t>Просушенной </a:t>
            </a:r>
            <a:r>
              <a:rPr lang="ru-RU" sz="2000" b="1" dirty="0">
                <a:solidFill>
                  <a:srgbClr val="002060"/>
                </a:solidFill>
              </a:rPr>
              <a:t>солнцем, </a:t>
            </a:r>
            <a:endParaRPr lang="ru-RU" sz="2000" b="1" dirty="0" smtClean="0">
              <a:solidFill>
                <a:srgbClr val="002060"/>
              </a:solidFill>
            </a:endParaRPr>
          </a:p>
          <a:p>
            <a:pPr latinLnBrk="1"/>
            <a:r>
              <a:rPr lang="ru-RU" sz="2000" b="1" dirty="0" smtClean="0">
                <a:solidFill>
                  <a:srgbClr val="002060"/>
                </a:solidFill>
              </a:rPr>
              <a:t>Да </a:t>
            </a:r>
            <a:r>
              <a:rPr lang="ru-RU" sz="2000" b="1" dirty="0" smtClean="0">
                <a:solidFill>
                  <a:srgbClr val="002060"/>
                </a:solidFill>
              </a:rPr>
              <a:t>жгли у дверей </a:t>
            </a:r>
            <a:endParaRPr lang="ru-RU" sz="2000" b="1" dirty="0" smtClean="0">
              <a:solidFill>
                <a:srgbClr val="002060"/>
              </a:solidFill>
            </a:endParaRPr>
          </a:p>
          <a:p>
            <a:pPr latinLnBrk="1"/>
            <a:r>
              <a:rPr lang="ru-RU" sz="2000" b="1" dirty="0" smtClean="0">
                <a:solidFill>
                  <a:srgbClr val="002060"/>
                </a:solidFill>
              </a:rPr>
              <a:t> Золотые </a:t>
            </a:r>
            <a:r>
              <a:rPr lang="ru-RU" sz="2000" b="1" dirty="0" smtClean="0">
                <a:solidFill>
                  <a:srgbClr val="002060"/>
                </a:solidFill>
              </a:rPr>
              <a:t>костры  </a:t>
            </a:r>
            <a:endParaRPr lang="ru-RU" sz="2000" b="1" dirty="0" smtClean="0">
              <a:solidFill>
                <a:srgbClr val="002060"/>
              </a:solidFill>
            </a:endParaRPr>
          </a:p>
          <a:p>
            <a:pPr latinLnBrk="1"/>
            <a:r>
              <a:rPr lang="ru-RU" sz="2000" b="1" dirty="0" smtClean="0">
                <a:solidFill>
                  <a:srgbClr val="002060"/>
                </a:solidFill>
              </a:rPr>
              <a:t>На </a:t>
            </a:r>
            <a:r>
              <a:rPr lang="ru-RU" sz="2000" b="1" dirty="0" smtClean="0">
                <a:solidFill>
                  <a:srgbClr val="002060"/>
                </a:solidFill>
              </a:rPr>
              <a:t>рыжих каменьях  </a:t>
            </a:r>
            <a:endParaRPr lang="ru-RU" sz="2000" b="1" dirty="0" smtClean="0">
              <a:solidFill>
                <a:srgbClr val="002060"/>
              </a:solidFill>
            </a:endParaRPr>
          </a:p>
          <a:p>
            <a:pPr latinLnBrk="1"/>
            <a:r>
              <a:rPr lang="ru-RU" sz="2000" b="1" dirty="0" smtClean="0">
                <a:solidFill>
                  <a:srgbClr val="002060"/>
                </a:solidFill>
              </a:rPr>
              <a:t>Магнитной горы</a:t>
            </a:r>
            <a:r>
              <a:rPr lang="ru-RU" sz="2000" b="1" dirty="0" smtClean="0">
                <a:solidFill>
                  <a:srgbClr val="002060"/>
                </a:solidFill>
              </a:rPr>
              <a:t> </a:t>
            </a:r>
            <a:r>
              <a:rPr lang="en-US" sz="2000" b="1" dirty="0" smtClean="0">
                <a:solidFill>
                  <a:srgbClr val="002060"/>
                </a:solidFill>
              </a:rPr>
              <a:t> </a:t>
            </a:r>
            <a:endParaRPr lang="ru-RU" sz="2000" b="1" dirty="0">
              <a:solidFill>
                <a:srgbClr val="002060"/>
              </a:solidFill>
            </a:endParaRPr>
          </a:p>
        </p:txBody>
      </p:sp>
      <p:sp>
        <p:nvSpPr>
          <p:cNvPr id="8" name="Прямоугольник 7"/>
          <p:cNvSpPr/>
          <p:nvPr/>
        </p:nvSpPr>
        <p:spPr>
          <a:xfrm>
            <a:off x="899592" y="620688"/>
            <a:ext cx="7812360" cy="461665"/>
          </a:xfrm>
          <a:prstGeom prst="rect">
            <a:avLst/>
          </a:prstGeom>
        </p:spPr>
        <p:txBody>
          <a:bodyPr wrap="square">
            <a:spAutoFit/>
          </a:bodyPr>
          <a:lstStyle/>
          <a:p>
            <a:pPr latinLnBrk="1"/>
            <a:r>
              <a:rPr lang="ru-RU" sz="2400" b="1" dirty="0" smtClean="0">
                <a:solidFill>
                  <a:srgbClr val="002060"/>
                </a:solidFill>
              </a:rPr>
              <a:t>Слово о </a:t>
            </a:r>
            <a:r>
              <a:rPr lang="ru-RU" sz="2400" b="1" dirty="0" smtClean="0">
                <a:solidFill>
                  <a:srgbClr val="002060"/>
                </a:solidFill>
              </a:rPr>
              <a:t>Магнитке  </a:t>
            </a:r>
            <a:r>
              <a:rPr lang="ru-RU" sz="2400" b="1" dirty="0" smtClean="0">
                <a:solidFill>
                  <a:srgbClr val="002060"/>
                </a:solidFill>
              </a:rPr>
              <a:t>(Б. Ручьев «Мы жили в палатках…») </a:t>
            </a:r>
            <a:endParaRPr lang="en-US" sz="2400" b="1" dirty="0">
              <a:solidFill>
                <a:srgbClr val="00206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endParaRPr lang="ru-RU" smtClean="0"/>
          </a:p>
        </p:txBody>
      </p:sp>
      <p:pic>
        <p:nvPicPr>
          <p:cNvPr id="18435" name="Содержимое 10" descr="img1.jpg"/>
          <p:cNvPicPr>
            <a:picLocks noGrp="1" noChangeAspect="1"/>
          </p:cNvPicPr>
          <p:nvPr>
            <p:ph idx="1"/>
          </p:nvPr>
        </p:nvPicPr>
        <p:blipFill>
          <a:blip r:embed="rId3" cstate="print"/>
          <a:srcRect/>
          <a:stretch>
            <a:fillRect/>
          </a:stretch>
        </p:blipFill>
        <p:spPr>
          <a:xfrm>
            <a:off x="0" y="0"/>
            <a:ext cx="9286875" cy="6965950"/>
          </a:xfrm>
        </p:spPr>
      </p:pic>
      <p:pic>
        <p:nvPicPr>
          <p:cNvPr id="12" name="Levitan_-_Obyavlenie_vojny_22.06_(SongHouse.me).mp3">
            <a:hlinkClick r:id="" action="ppaction://media"/>
          </p:cNvPr>
          <p:cNvPicPr>
            <a:picLocks noRot="1" noChangeAspect="1"/>
          </p:cNvPicPr>
          <p:nvPr>
            <a:audioFile r:link="rId1"/>
          </p:nvPr>
        </p:nvPicPr>
        <p:blipFill>
          <a:blip r:embed="rId4" cstate="print"/>
          <a:srcRect/>
          <a:stretch>
            <a:fillRect/>
          </a:stretch>
        </p:blipFill>
        <p:spPr bwMode="auto">
          <a:xfrm>
            <a:off x="9929850" y="600076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953"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500063" y="214313"/>
            <a:ext cx="8229600" cy="1143000"/>
          </a:xfrm>
        </p:spPr>
        <p:txBody>
          <a:bodyPr>
            <a:normAutofit fontScale="90000"/>
          </a:bodyPr>
          <a:lstStyle/>
          <a:p>
            <a:r>
              <a:rPr lang="en-US" sz="7200" dirty="0" smtClean="0">
                <a:solidFill>
                  <a:srgbClr val="002060"/>
                </a:solidFill>
              </a:rPr>
              <a:t>1941-1945</a:t>
            </a:r>
            <a:endParaRPr lang="ru-RU" sz="7200" dirty="0" smtClean="0">
              <a:solidFill>
                <a:srgbClr val="002060"/>
              </a:solidFill>
            </a:endParaRPr>
          </a:p>
        </p:txBody>
      </p:sp>
      <p:sp>
        <p:nvSpPr>
          <p:cNvPr id="19459" name="Содержимое 2"/>
          <p:cNvSpPr>
            <a:spLocks noGrp="1"/>
          </p:cNvSpPr>
          <p:nvPr>
            <p:ph idx="1"/>
          </p:nvPr>
        </p:nvSpPr>
        <p:spPr>
          <a:xfrm>
            <a:off x="251520" y="1357313"/>
            <a:ext cx="3672408" cy="4525962"/>
          </a:xfrm>
        </p:spPr>
        <p:txBody>
          <a:bodyPr>
            <a:normAutofit fontScale="92500" lnSpcReduction="10000"/>
          </a:bodyPr>
          <a:lstStyle/>
          <a:p>
            <a:pPr marL="3175" indent="17463">
              <a:buNone/>
            </a:pPr>
            <a:r>
              <a:rPr lang="ru-RU" sz="1900" b="1" dirty="0" smtClean="0">
                <a:solidFill>
                  <a:srgbClr val="002060"/>
                </a:solidFill>
              </a:rPr>
              <a:t>Под пули, под грохот орудий, </a:t>
            </a:r>
            <a:br>
              <a:rPr lang="ru-RU" sz="1900" b="1" dirty="0" smtClean="0">
                <a:solidFill>
                  <a:srgbClr val="002060"/>
                </a:solidFill>
              </a:rPr>
            </a:br>
            <a:r>
              <a:rPr lang="ru-RU" sz="1900" b="1" dirty="0" smtClean="0">
                <a:solidFill>
                  <a:srgbClr val="002060"/>
                </a:solidFill>
              </a:rPr>
              <a:t>Под свист нескончаемых вьюг </a:t>
            </a:r>
            <a:br>
              <a:rPr lang="ru-RU" sz="1900" b="1" dirty="0" smtClean="0">
                <a:solidFill>
                  <a:srgbClr val="002060"/>
                </a:solidFill>
              </a:rPr>
            </a:br>
            <a:r>
              <a:rPr lang="ru-RU" sz="1900" b="1" dirty="0" smtClean="0">
                <a:solidFill>
                  <a:srgbClr val="002060"/>
                </a:solidFill>
              </a:rPr>
              <a:t>Семнадцатилетние люди </a:t>
            </a:r>
            <a:br>
              <a:rPr lang="ru-RU" sz="1900" b="1" dirty="0" smtClean="0">
                <a:solidFill>
                  <a:srgbClr val="002060"/>
                </a:solidFill>
              </a:rPr>
            </a:br>
            <a:r>
              <a:rPr lang="ru-RU" sz="1900" b="1" dirty="0" smtClean="0">
                <a:solidFill>
                  <a:srgbClr val="002060"/>
                </a:solidFill>
              </a:rPr>
              <a:t>Выходят из дряхлых лачуг.</a:t>
            </a:r>
          </a:p>
          <a:p>
            <a:pPr marL="3175" indent="17463">
              <a:buNone/>
            </a:pPr>
            <a:r>
              <a:rPr lang="ru-RU" sz="1900" b="1" dirty="0" smtClean="0">
                <a:solidFill>
                  <a:srgbClr val="002060"/>
                </a:solidFill>
              </a:rPr>
              <a:t>Сраженьями юность гремела. </a:t>
            </a:r>
            <a:br>
              <a:rPr lang="ru-RU" sz="1900" b="1" dirty="0" smtClean="0">
                <a:solidFill>
                  <a:srgbClr val="002060"/>
                </a:solidFill>
              </a:rPr>
            </a:br>
            <a:r>
              <a:rPr lang="ru-RU" sz="1900" b="1" dirty="0" smtClean="0">
                <a:solidFill>
                  <a:srgbClr val="002060"/>
                </a:solidFill>
              </a:rPr>
              <a:t>И я обращаюсь к стране: </a:t>
            </a:r>
            <a:br>
              <a:rPr lang="ru-RU" sz="1900" b="1" dirty="0" smtClean="0">
                <a:solidFill>
                  <a:srgbClr val="002060"/>
                </a:solidFill>
              </a:rPr>
            </a:br>
            <a:r>
              <a:rPr lang="ru-RU" sz="1900" b="1" dirty="0" smtClean="0">
                <a:solidFill>
                  <a:srgbClr val="002060"/>
                </a:solidFill>
              </a:rPr>
              <a:t>«Выдай оружие смелым </a:t>
            </a:r>
            <a:br>
              <a:rPr lang="ru-RU" sz="1900" b="1" dirty="0" smtClean="0">
                <a:solidFill>
                  <a:srgbClr val="002060"/>
                </a:solidFill>
              </a:rPr>
            </a:br>
            <a:r>
              <a:rPr lang="ru-RU" sz="1900" b="1" dirty="0" smtClean="0">
                <a:solidFill>
                  <a:srgbClr val="002060"/>
                </a:solidFill>
              </a:rPr>
              <a:t>И в первую очередь — мне!»</a:t>
            </a:r>
          </a:p>
          <a:p>
            <a:pPr marL="3175" indent="17463">
              <a:buNone/>
            </a:pPr>
            <a:r>
              <a:rPr lang="ru-RU" sz="1900" b="1" dirty="0" smtClean="0">
                <a:solidFill>
                  <a:srgbClr val="002060"/>
                </a:solidFill>
              </a:rPr>
              <a:t>Нам гром наступлений не страшен! </a:t>
            </a:r>
            <a:br>
              <a:rPr lang="ru-RU" sz="1900" b="1" dirty="0" smtClean="0">
                <a:solidFill>
                  <a:srgbClr val="002060"/>
                </a:solidFill>
              </a:rPr>
            </a:br>
            <a:r>
              <a:rPr lang="ru-RU" sz="1900" b="1" dirty="0" smtClean="0">
                <a:solidFill>
                  <a:srgbClr val="002060"/>
                </a:solidFill>
              </a:rPr>
              <a:t>Пусть дымом закрыт горизонт, — </a:t>
            </a:r>
            <a:br>
              <a:rPr lang="ru-RU" sz="1900" b="1" dirty="0" smtClean="0">
                <a:solidFill>
                  <a:srgbClr val="002060"/>
                </a:solidFill>
              </a:rPr>
            </a:br>
            <a:r>
              <a:rPr lang="ru-RU" sz="1900" b="1" dirty="0" smtClean="0">
                <a:solidFill>
                  <a:srgbClr val="002060"/>
                </a:solidFill>
              </a:rPr>
              <a:t>Мы скажем родителям нашим, </a:t>
            </a:r>
            <a:br>
              <a:rPr lang="ru-RU" sz="1900" b="1" dirty="0" smtClean="0">
                <a:solidFill>
                  <a:srgbClr val="002060"/>
                </a:solidFill>
              </a:rPr>
            </a:br>
            <a:r>
              <a:rPr lang="ru-RU" sz="1900" b="1" dirty="0" smtClean="0">
                <a:solidFill>
                  <a:srgbClr val="002060"/>
                </a:solidFill>
              </a:rPr>
              <a:t>Что вот мы уходим на фронт.</a:t>
            </a:r>
          </a:p>
          <a:p>
            <a:pPr marL="3175" indent="17463">
              <a:buNone/>
            </a:pPr>
            <a:r>
              <a:rPr lang="ru-RU" sz="1900" b="1" dirty="0" smtClean="0">
                <a:solidFill>
                  <a:srgbClr val="002060"/>
                </a:solidFill>
              </a:rPr>
              <a:t>Нам в детях ходить надоело!.. </a:t>
            </a:r>
            <a:br>
              <a:rPr lang="ru-RU" sz="1900" b="1" dirty="0" smtClean="0">
                <a:solidFill>
                  <a:srgbClr val="002060"/>
                </a:solidFill>
              </a:rPr>
            </a:br>
            <a:r>
              <a:rPr lang="ru-RU" sz="1900" b="1" dirty="0" smtClean="0">
                <a:solidFill>
                  <a:srgbClr val="002060"/>
                </a:solidFill>
              </a:rPr>
              <a:t>И я обращаюсь к стране: </a:t>
            </a:r>
            <a:br>
              <a:rPr lang="ru-RU" sz="1900" b="1" dirty="0" smtClean="0">
                <a:solidFill>
                  <a:srgbClr val="002060"/>
                </a:solidFill>
              </a:rPr>
            </a:br>
            <a:r>
              <a:rPr lang="ru-RU" sz="1900" b="1" dirty="0" smtClean="0">
                <a:solidFill>
                  <a:srgbClr val="002060"/>
                </a:solidFill>
              </a:rPr>
              <a:t>«Выдай оружие смелым </a:t>
            </a:r>
            <a:br>
              <a:rPr lang="ru-RU" sz="1900" b="1" dirty="0" smtClean="0">
                <a:solidFill>
                  <a:srgbClr val="002060"/>
                </a:solidFill>
              </a:rPr>
            </a:br>
            <a:r>
              <a:rPr lang="ru-RU" sz="1900" b="1" dirty="0" smtClean="0">
                <a:solidFill>
                  <a:srgbClr val="002060"/>
                </a:solidFill>
              </a:rPr>
              <a:t>И в первую очередь — мне!»</a:t>
            </a:r>
          </a:p>
          <a:p>
            <a:pPr indent="17463">
              <a:buNone/>
            </a:pPr>
            <a:endParaRPr lang="ru-RU" sz="1800" dirty="0" smtClean="0"/>
          </a:p>
        </p:txBody>
      </p:sp>
      <p:pic>
        <p:nvPicPr>
          <p:cNvPr id="4" name="булат-окуджава-до-свидания-мальчики.mp3">
            <a:hlinkClick r:id="" action="ppaction://media"/>
          </p:cNvPr>
          <p:cNvPicPr>
            <a:picLocks noRot="1" noChangeAspect="1"/>
          </p:cNvPicPr>
          <p:nvPr>
            <a:audioFile r:link="rId1"/>
          </p:nvPr>
        </p:nvPicPr>
        <p:blipFill>
          <a:blip r:embed="rId3" cstate="print"/>
          <a:srcRect/>
          <a:stretch>
            <a:fillRect/>
          </a:stretch>
        </p:blipFill>
        <p:spPr bwMode="auto">
          <a:xfrm>
            <a:off x="9144000" y="6143644"/>
            <a:ext cx="304800" cy="304800"/>
          </a:xfrm>
          <a:prstGeom prst="rect">
            <a:avLst/>
          </a:prstGeom>
          <a:noFill/>
          <a:ln w="9525">
            <a:noFill/>
            <a:miter lim="800000"/>
            <a:headEnd/>
            <a:tailEnd/>
          </a:ln>
        </p:spPr>
      </p:pic>
      <p:pic>
        <p:nvPicPr>
          <p:cNvPr id="19461" name="Содержимое 3" descr="original.jpg"/>
          <p:cNvPicPr>
            <a:picLocks noChangeAspect="1"/>
          </p:cNvPicPr>
          <p:nvPr/>
        </p:nvPicPr>
        <p:blipFill>
          <a:blip r:embed="rId4" cstate="print"/>
          <a:srcRect/>
          <a:stretch>
            <a:fillRect/>
          </a:stretch>
        </p:blipFill>
        <p:spPr bwMode="auto">
          <a:xfrm>
            <a:off x="4143375" y="1714500"/>
            <a:ext cx="4843425" cy="38747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0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cond evt="onNext"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0" y="116632"/>
            <a:ext cx="9252520" cy="1440160"/>
          </a:xfrm>
        </p:spPr>
        <p:txBody>
          <a:bodyPr>
            <a:noAutofit/>
          </a:bodyPr>
          <a:lstStyle/>
          <a:p>
            <a:r>
              <a:rPr lang="ru-RU" sz="1550" b="1" dirty="0" smtClean="0">
                <a:solidFill>
                  <a:srgbClr val="002060"/>
                </a:solidFill>
                <a:latin typeface="Calibri" pitchFamily="34" charset="0"/>
                <a:cs typeface="Times New Roman" pitchFamily="18" charset="0"/>
              </a:rPr>
              <a:t>В первые же дни Великой Отечественной войны ВЛКСМ направил в Вооруженные Силы около" миллиона комсомольцев. Создавались комсомольские воинские подразделения и части. Комсомольское пополнение шло в воздушно-десантные войска, ударные батальоны лыжников, гвардейские минометные части, войска ПВО, на флот. Только за три мня, с 22 по 24 июня 1941 </a:t>
            </a:r>
            <a:r>
              <a:rPr lang="ru-RU" sz="1550" b="1" dirty="0" smtClean="0">
                <a:solidFill>
                  <a:srgbClr val="002060"/>
                </a:solidFill>
                <a:latin typeface="Calibri" pitchFamily="34" charset="0"/>
                <a:cs typeface="Times New Roman" pitchFamily="18" charset="0"/>
              </a:rPr>
              <a:t>года, пятьдесят </a:t>
            </a:r>
            <a:r>
              <a:rPr lang="ru-RU" sz="1550" b="1" dirty="0" smtClean="0">
                <a:solidFill>
                  <a:srgbClr val="002060"/>
                </a:solidFill>
                <a:latin typeface="Calibri" pitchFamily="34" charset="0"/>
                <a:cs typeface="Times New Roman" pitchFamily="18" charset="0"/>
              </a:rPr>
              <a:t>тысяч комсомольцев Москвы заявили, что они добровольно уходят на защиту родной страны</a:t>
            </a:r>
          </a:p>
        </p:txBody>
      </p:sp>
      <p:pic>
        <p:nvPicPr>
          <p:cNvPr id="21507" name="Содержимое 3" descr="DFJp-p7XkAAWiun.jpg"/>
          <p:cNvPicPr>
            <a:picLocks noGrp="1" noChangeAspect="1"/>
          </p:cNvPicPr>
          <p:nvPr>
            <p:ph idx="1"/>
          </p:nvPr>
        </p:nvPicPr>
        <p:blipFill>
          <a:blip r:embed="rId2" cstate="print"/>
          <a:srcRect/>
          <a:stretch>
            <a:fillRect/>
          </a:stretch>
        </p:blipFill>
        <p:spPr>
          <a:xfrm>
            <a:off x="0" y="1596393"/>
            <a:ext cx="9144000" cy="5261607"/>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Содержимое 3" descr="e932436b7ff74db3b96e00280b2804dc.jpg"/>
          <p:cNvPicPr>
            <a:picLocks noGrp="1" noChangeAspect="1"/>
          </p:cNvPicPr>
          <p:nvPr>
            <p:ph idx="1"/>
          </p:nvPr>
        </p:nvPicPr>
        <p:blipFill>
          <a:blip r:embed="rId2" cstate="print"/>
          <a:srcRect/>
          <a:stretch>
            <a:fillRect/>
          </a:stretch>
        </p:blipFill>
        <p:spPr>
          <a:xfrm>
            <a:off x="0" y="1844824"/>
            <a:ext cx="9144000" cy="5013176"/>
          </a:xfrm>
        </p:spPr>
      </p:pic>
      <p:sp>
        <p:nvSpPr>
          <p:cNvPr id="20483" name="TextBox 3"/>
          <p:cNvSpPr txBox="1">
            <a:spLocks noChangeArrowheads="1"/>
          </p:cNvSpPr>
          <p:nvPr/>
        </p:nvSpPr>
        <p:spPr bwMode="auto">
          <a:xfrm>
            <a:off x="107504" y="188640"/>
            <a:ext cx="8858250" cy="1323439"/>
          </a:xfrm>
          <a:prstGeom prst="rect">
            <a:avLst/>
          </a:prstGeom>
          <a:noFill/>
          <a:ln w="9525">
            <a:noFill/>
            <a:miter lim="800000"/>
            <a:headEnd/>
            <a:tailEnd/>
          </a:ln>
        </p:spPr>
        <p:txBody>
          <a:bodyPr wrap="square">
            <a:spAutoFit/>
          </a:bodyPr>
          <a:lstStyle/>
          <a:p>
            <a:pPr algn="ctr"/>
            <a:r>
              <a:rPr lang="ru-RU" sz="1600" b="1" dirty="0" smtClean="0">
                <a:solidFill>
                  <a:srgbClr val="002060"/>
                </a:solidFill>
              </a:rPr>
              <a:t>Зоя </a:t>
            </a:r>
            <a:r>
              <a:rPr lang="ru-RU" sz="1600" b="1" dirty="0">
                <a:solidFill>
                  <a:srgbClr val="002060"/>
                </a:solidFill>
              </a:rPr>
              <a:t>Космодемьянская, Шура Чекалин, Лиза Чайкина, .. Их героизм подымал на подвиги миллионы. Подвиг Александра Матросова повторили на фронтах войны более двухсот советских воинов. Вслед за Николаем Гастелло бросали свои горящие самолеты на врага другие летчики-герои. Подобно Виктору Талалихину многие десятки красных соколов таранили вражеские </a:t>
            </a:r>
            <a:r>
              <a:rPr lang="ru-RU" sz="1600" b="1" dirty="0" smtClean="0">
                <a:solidFill>
                  <a:srgbClr val="002060"/>
                </a:solidFill>
              </a:rPr>
              <a:t>самолеты</a:t>
            </a:r>
            <a:endParaRPr lang="ru-RU" sz="1600" b="1" dirty="0">
              <a:solidFill>
                <a:srgbClr val="00206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Содержимое 3" descr="1067.jpg"/>
          <p:cNvPicPr>
            <a:picLocks noGrp="1" noChangeAspect="1"/>
          </p:cNvPicPr>
          <p:nvPr>
            <p:ph idx="1"/>
          </p:nvPr>
        </p:nvPicPr>
        <p:blipFill>
          <a:blip r:embed="rId2" cstate="print"/>
          <a:srcRect/>
          <a:stretch>
            <a:fillRect/>
          </a:stretch>
        </p:blipFill>
        <p:spPr>
          <a:xfrm>
            <a:off x="899592" y="1349387"/>
            <a:ext cx="7560840" cy="5508613"/>
          </a:xfrm>
        </p:spPr>
      </p:pic>
      <p:sp>
        <p:nvSpPr>
          <p:cNvPr id="22532" name="TextBox 3"/>
          <p:cNvSpPr txBox="1">
            <a:spLocks noChangeArrowheads="1"/>
          </p:cNvSpPr>
          <p:nvPr/>
        </p:nvSpPr>
        <p:spPr bwMode="auto">
          <a:xfrm>
            <a:off x="179512" y="188640"/>
            <a:ext cx="8429625" cy="1077218"/>
          </a:xfrm>
          <a:prstGeom prst="rect">
            <a:avLst/>
          </a:prstGeom>
          <a:noFill/>
          <a:ln w="9525">
            <a:noFill/>
            <a:miter lim="800000"/>
            <a:headEnd/>
            <a:tailEnd/>
          </a:ln>
        </p:spPr>
        <p:txBody>
          <a:bodyPr wrap="square">
            <a:spAutoFit/>
          </a:bodyPr>
          <a:lstStyle/>
          <a:p>
            <a:pPr algn="ctr"/>
            <a:r>
              <a:rPr lang="ru-RU" sz="1600" dirty="0">
                <a:latin typeface="Calibri" pitchFamily="34" charset="0"/>
                <a:cs typeface="Times New Roman" pitchFamily="18" charset="0"/>
              </a:rPr>
              <a:t>Юные патриоты срывали военные, хозяйственные и политические мероприятия оккупационных властей, организовывали саботаж на предприятиях, железнодорожном транс­порте, строительстве военных коммуникаций, в сельском хозяйстве, спасали юношей и девушек от отправки на каторжные работы в Германию</a:t>
            </a:r>
            <a:r>
              <a:rPr lang="ru-RU" sz="1600" dirty="0" smtClean="0">
                <a:latin typeface="Calibri" pitchFamily="34" charset="0"/>
                <a:cs typeface="Times New Roman" pitchFamily="18" charset="0"/>
              </a:rPr>
              <a:t>.</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p:txBody>
          <a:bodyPr/>
          <a:lstStyle/>
          <a:p>
            <a:endParaRPr lang="ru-RU" smtClean="0"/>
          </a:p>
        </p:txBody>
      </p:sp>
      <p:pic>
        <p:nvPicPr>
          <p:cNvPr id="24579" name="Содержимое 3" descr="kartinkijane.ru-84498 (1).jpg"/>
          <p:cNvPicPr>
            <a:picLocks noGrp="1" noChangeAspect="1"/>
          </p:cNvPicPr>
          <p:nvPr>
            <p:ph idx="1"/>
          </p:nvPr>
        </p:nvPicPr>
        <p:blipFill>
          <a:blip r:embed="rId2" cstate="print"/>
          <a:srcRect/>
          <a:stretch>
            <a:fillRect/>
          </a:stretch>
        </p:blipFill>
        <p:spPr>
          <a:xfrm>
            <a:off x="-85725" y="0"/>
            <a:ext cx="9229725" cy="6858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p:txBody>
          <a:bodyPr/>
          <a:lstStyle/>
          <a:p>
            <a:endParaRPr lang="ru-RU" smtClean="0"/>
          </a:p>
        </p:txBody>
      </p:sp>
      <p:pic>
        <p:nvPicPr>
          <p:cNvPr id="25603" name="Содержимое 3" descr="Fn0BJSuVdYs.jpg"/>
          <p:cNvPicPr>
            <a:picLocks noGrp="1" noChangeAspect="1"/>
          </p:cNvPicPr>
          <p:nvPr>
            <p:ph idx="1"/>
          </p:nvPr>
        </p:nvPicPr>
        <p:blipFill>
          <a:blip r:embed="rId2" cstate="print"/>
          <a:srcRect/>
          <a:stretch>
            <a:fillRect/>
          </a:stretch>
        </p:blipFill>
        <p:spPr>
          <a:xfrm>
            <a:off x="0" y="0"/>
            <a:ext cx="9428949" cy="7072338"/>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857750" y="4214813"/>
            <a:ext cx="2476500" cy="1571625"/>
          </a:xfrm>
          <a:prstGeom prst="rect">
            <a:avLst/>
          </a:prstGeom>
          <a:noFill/>
          <a:ln w="9525">
            <a:noFill/>
            <a:miter lim="800000"/>
            <a:headEnd/>
            <a:tailEnd/>
          </a:ln>
        </p:spPr>
      </p:pic>
      <p:pic>
        <p:nvPicPr>
          <p:cNvPr id="3075" name="Picture 5"/>
          <p:cNvPicPr>
            <a:picLocks noGrp="1" noChangeAspect="1" noChangeArrowheads="1"/>
          </p:cNvPicPr>
          <p:nvPr>
            <p:ph idx="1"/>
          </p:nvPr>
        </p:nvPicPr>
        <p:blipFill>
          <a:blip r:embed="rId3" cstate="print"/>
          <a:srcRect/>
          <a:stretch>
            <a:fillRect/>
          </a:stretch>
        </p:blipFill>
        <p:spPr>
          <a:xfrm>
            <a:off x="1000100" y="1396823"/>
            <a:ext cx="7286676" cy="5461177"/>
          </a:xfrm>
          <a:noFill/>
        </p:spPr>
      </p:pic>
      <p:sp>
        <p:nvSpPr>
          <p:cNvPr id="5" name="TextBox 4"/>
          <p:cNvSpPr txBox="1"/>
          <p:nvPr/>
        </p:nvSpPr>
        <p:spPr>
          <a:xfrm>
            <a:off x="285720" y="214290"/>
            <a:ext cx="4572032" cy="1477328"/>
          </a:xfrm>
          <a:prstGeom prst="rect">
            <a:avLst/>
          </a:prstGeom>
          <a:noFill/>
        </p:spPr>
        <p:txBody>
          <a:bodyPr wrap="square" rtlCol="0">
            <a:spAutoFit/>
          </a:bodyPr>
          <a:lstStyle/>
          <a:p>
            <a:pPr eaLnBrk="0" hangingPunct="0">
              <a:tabLst>
                <a:tab pos="588963" algn="l"/>
              </a:tabLst>
            </a:pPr>
            <a:r>
              <a:rPr lang="ru-RU" b="1" dirty="0" smtClean="0">
                <a:solidFill>
                  <a:srgbClr val="002060"/>
                </a:solidFill>
                <a:cs typeface="Times New Roman" pitchFamily="18" charset="0"/>
              </a:rPr>
              <a:t>Сегодня </a:t>
            </a:r>
            <a:r>
              <a:rPr lang="ru-RU" b="1" dirty="0" smtClean="0">
                <a:solidFill>
                  <a:srgbClr val="002060"/>
                </a:solidFill>
                <a:cs typeface="Times New Roman" pitchFamily="18" charset="0"/>
              </a:rPr>
              <a:t>у комсомола – юбилей,</a:t>
            </a:r>
            <a:endParaRPr lang="ru-RU" sz="2800" b="1" dirty="0" smtClean="0">
              <a:solidFill>
                <a:srgbClr val="002060"/>
              </a:solidFill>
              <a:cs typeface="Times New Roman" pitchFamily="18" charset="0"/>
            </a:endParaRPr>
          </a:p>
          <a:p>
            <a:pPr eaLnBrk="0" hangingPunct="0">
              <a:tabLst>
                <a:tab pos="588963" algn="l"/>
              </a:tabLst>
            </a:pPr>
            <a:r>
              <a:rPr lang="ru-RU" b="1" dirty="0" smtClean="0">
                <a:solidFill>
                  <a:srgbClr val="002060"/>
                </a:solidFill>
                <a:cs typeface="Times New Roman" pitchFamily="18" charset="0"/>
              </a:rPr>
              <a:t>Но нет фанфар и праздничных газет,</a:t>
            </a:r>
            <a:endParaRPr lang="ru-RU" sz="2800" b="1" dirty="0" smtClean="0">
              <a:solidFill>
                <a:srgbClr val="002060"/>
              </a:solidFill>
              <a:cs typeface="Times New Roman" pitchFamily="18" charset="0"/>
            </a:endParaRPr>
          </a:p>
          <a:p>
            <a:pPr eaLnBrk="0" hangingPunct="0">
              <a:tabLst>
                <a:tab pos="588963" algn="l"/>
              </a:tabLst>
            </a:pPr>
            <a:r>
              <a:rPr lang="ru-RU" b="1" dirty="0" smtClean="0">
                <a:solidFill>
                  <a:srgbClr val="002060"/>
                </a:solidFill>
                <a:cs typeface="Times New Roman" pitchFamily="18" charset="0"/>
              </a:rPr>
              <a:t>И вновь встаёт вопрос пред нами остро -</a:t>
            </a:r>
            <a:endParaRPr lang="ru-RU" sz="2800" b="1" dirty="0" smtClean="0">
              <a:solidFill>
                <a:srgbClr val="002060"/>
              </a:solidFill>
              <a:cs typeface="Times New Roman" pitchFamily="18" charset="0"/>
            </a:endParaRPr>
          </a:p>
          <a:p>
            <a:pPr eaLnBrk="0" hangingPunct="0">
              <a:tabLst>
                <a:tab pos="588963" algn="l"/>
              </a:tabLst>
            </a:pPr>
            <a:r>
              <a:rPr lang="ru-RU" b="1" dirty="0" smtClean="0">
                <a:solidFill>
                  <a:srgbClr val="002060"/>
                </a:solidFill>
                <a:cs typeface="Times New Roman" pitchFamily="18" charset="0"/>
              </a:rPr>
              <a:t>Он доброй памяти достоин, или нет?</a:t>
            </a:r>
            <a:endParaRPr lang="ru-RU" b="1" dirty="0" smtClean="0">
              <a:solidFill>
                <a:srgbClr val="002060"/>
              </a:solidFill>
            </a:endParaRPr>
          </a:p>
          <a:p>
            <a:endParaRPr lang="ru-RU"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180528" y="548680"/>
            <a:ext cx="4680521" cy="1143000"/>
          </a:xfrm>
        </p:spPr>
        <p:txBody>
          <a:bodyPr>
            <a:normAutofit fontScale="90000"/>
          </a:bodyPr>
          <a:lstStyle/>
          <a:p>
            <a:r>
              <a:rPr lang="ru-RU" sz="7200" dirty="0" smtClean="0">
                <a:solidFill>
                  <a:srgbClr val="FF0000"/>
                </a:solidFill>
              </a:rPr>
              <a:t>Победа!</a:t>
            </a:r>
          </a:p>
        </p:txBody>
      </p:sp>
      <p:pic>
        <p:nvPicPr>
          <p:cNvPr id="26627" name="Содержимое 3" descr="maxresdefault.jpg"/>
          <p:cNvPicPr>
            <a:picLocks noGrp="1" noChangeAspect="1"/>
          </p:cNvPicPr>
          <p:nvPr>
            <p:ph idx="1"/>
          </p:nvPr>
        </p:nvPicPr>
        <p:blipFill>
          <a:blip r:embed="rId3" cstate="print"/>
          <a:srcRect/>
          <a:stretch>
            <a:fillRect/>
          </a:stretch>
        </p:blipFill>
        <p:spPr>
          <a:xfrm>
            <a:off x="0" y="2332038"/>
            <a:ext cx="6035675" cy="4525962"/>
          </a:xfrm>
        </p:spPr>
      </p:pic>
      <p:pic>
        <p:nvPicPr>
          <p:cNvPr id="26628" name="Содержимое 3" descr="img9.jpg"/>
          <p:cNvPicPr>
            <a:picLocks noChangeAspect="1"/>
          </p:cNvPicPr>
          <p:nvPr/>
        </p:nvPicPr>
        <p:blipFill>
          <a:blip r:embed="rId4" cstate="print"/>
          <a:srcRect/>
          <a:stretch>
            <a:fillRect/>
          </a:stretch>
        </p:blipFill>
        <p:spPr bwMode="auto">
          <a:xfrm>
            <a:off x="4381500" y="0"/>
            <a:ext cx="4762500" cy="3571875"/>
          </a:xfrm>
          <a:prstGeom prst="rect">
            <a:avLst/>
          </a:prstGeom>
          <a:noFill/>
          <a:ln w="9525">
            <a:noFill/>
            <a:miter lim="800000"/>
            <a:headEnd/>
            <a:tailEnd/>
          </a:ln>
        </p:spPr>
      </p:pic>
      <p:pic>
        <p:nvPicPr>
          <p:cNvPr id="5" name="pesnya_-_Den_Pobedy_(iPleer.fm).mp3">
            <a:hlinkClick r:id="" action="ppaction://media"/>
          </p:cNvPr>
          <p:cNvPicPr>
            <a:picLocks noRot="1" noChangeAspect="1"/>
          </p:cNvPicPr>
          <p:nvPr>
            <a:audioFile r:link="rId1"/>
          </p:nvPr>
        </p:nvPicPr>
        <p:blipFill>
          <a:blip r:embed="rId5" cstate="print"/>
          <a:stretch>
            <a:fillRect/>
          </a:stretch>
        </p:blipFill>
        <p:spPr>
          <a:xfrm>
            <a:off x="8358214" y="70009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51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cond evt="onNext"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250825" y="188913"/>
            <a:ext cx="8713788" cy="576262"/>
          </a:xfrm>
        </p:spPr>
        <p:txBody>
          <a:bodyPr/>
          <a:lstStyle/>
          <a:p>
            <a:pPr eaLnBrk="1" hangingPunct="1"/>
            <a:r>
              <a:rPr lang="ru-RU" sz="2800" b="1" dirty="0" smtClean="0">
                <a:solidFill>
                  <a:srgbClr val="002060"/>
                </a:solidFill>
                <a:latin typeface="Calibri" pitchFamily="34" charset="0"/>
                <a:cs typeface="Times New Roman" pitchFamily="18" charset="0"/>
              </a:rPr>
              <a:t>Комсомольцы – Герои Советского Союза</a:t>
            </a:r>
          </a:p>
        </p:txBody>
      </p:sp>
      <p:sp>
        <p:nvSpPr>
          <p:cNvPr id="3" name="Содержимое 2"/>
          <p:cNvSpPr>
            <a:spLocks noGrp="1"/>
          </p:cNvSpPr>
          <p:nvPr>
            <p:ph idx="1"/>
          </p:nvPr>
        </p:nvSpPr>
        <p:spPr>
          <a:xfrm>
            <a:off x="323850" y="1052513"/>
            <a:ext cx="5400675" cy="5616575"/>
          </a:xfrm>
        </p:spPr>
        <p:txBody>
          <a:bodyPr rtlCol="0">
            <a:normAutofit fontScale="62500" lnSpcReduction="20000"/>
          </a:bodyPr>
          <a:lstStyle/>
          <a:p>
            <a:pPr marL="180975" indent="19050" eaLnBrk="1" fontAlgn="auto" hangingPunct="1">
              <a:spcAft>
                <a:spcPts val="0"/>
              </a:spcAft>
              <a:buNone/>
              <a:defRPr/>
            </a:pPr>
            <a:r>
              <a:rPr lang="ru-RU" b="1" dirty="0" smtClean="0">
                <a:solidFill>
                  <a:srgbClr val="002060"/>
                </a:solidFill>
                <a:cs typeface="Times New Roman" pitchFamily="18" charset="0"/>
              </a:rPr>
              <a:t>В 1941 году в СССР было более 10 </a:t>
            </a:r>
            <a:r>
              <a:rPr lang="ru-RU" b="1" dirty="0" smtClean="0">
                <a:solidFill>
                  <a:srgbClr val="002060"/>
                </a:solidFill>
                <a:cs typeface="Times New Roman" pitchFamily="18" charset="0"/>
              </a:rPr>
              <a:t>млн. </a:t>
            </a:r>
            <a:r>
              <a:rPr lang="ru-RU" b="1" dirty="0" smtClean="0">
                <a:solidFill>
                  <a:srgbClr val="002060"/>
                </a:solidFill>
                <a:cs typeface="Times New Roman" pitchFamily="18" charset="0"/>
              </a:rPr>
              <a:t>комсомольцев. </a:t>
            </a:r>
            <a:endParaRPr lang="ru-RU" b="1" dirty="0" smtClean="0">
              <a:solidFill>
                <a:srgbClr val="002060"/>
              </a:solidFill>
              <a:cs typeface="Times New Roman" pitchFamily="18" charset="0"/>
            </a:endParaRPr>
          </a:p>
          <a:p>
            <a:pPr marL="180975" indent="19050" eaLnBrk="1" fontAlgn="auto" hangingPunct="1">
              <a:spcAft>
                <a:spcPts val="0"/>
              </a:spcAft>
              <a:buNone/>
              <a:defRPr/>
            </a:pPr>
            <a:r>
              <a:rPr lang="ru-RU" b="1" dirty="0" smtClean="0">
                <a:solidFill>
                  <a:srgbClr val="002060"/>
                </a:solidFill>
                <a:cs typeface="Times New Roman" pitchFamily="18" charset="0"/>
              </a:rPr>
              <a:t>Около </a:t>
            </a:r>
            <a:r>
              <a:rPr lang="ru-RU" b="1" dirty="0" smtClean="0">
                <a:solidFill>
                  <a:srgbClr val="002060"/>
                </a:solidFill>
                <a:cs typeface="Times New Roman" pitchFamily="18" charset="0"/>
              </a:rPr>
              <a:t>1 </a:t>
            </a:r>
            <a:r>
              <a:rPr lang="ru-RU" b="1" dirty="0" smtClean="0">
                <a:solidFill>
                  <a:srgbClr val="002060"/>
                </a:solidFill>
                <a:cs typeface="Times New Roman" pitchFamily="18" charset="0"/>
              </a:rPr>
              <a:t>млн. </a:t>
            </a:r>
            <a:r>
              <a:rPr lang="ru-RU" b="1" dirty="0" smtClean="0">
                <a:solidFill>
                  <a:srgbClr val="002060"/>
                </a:solidFill>
                <a:cs typeface="Times New Roman" pitchFamily="18" charset="0"/>
              </a:rPr>
              <a:t>членов ВЛКСМ перед войной стали «Ворошиловскими стрелками», более 5 </a:t>
            </a:r>
            <a:r>
              <a:rPr lang="ru-RU" b="1" dirty="0" smtClean="0">
                <a:solidFill>
                  <a:srgbClr val="002060"/>
                </a:solidFill>
                <a:cs typeface="Times New Roman" pitchFamily="18" charset="0"/>
              </a:rPr>
              <a:t>млн. </a:t>
            </a:r>
            <a:r>
              <a:rPr lang="ru-RU" b="1" dirty="0" smtClean="0">
                <a:solidFill>
                  <a:srgbClr val="002060"/>
                </a:solidFill>
                <a:cs typeface="Times New Roman" pitchFamily="18" charset="0"/>
              </a:rPr>
              <a:t>сдали нормы ПВХО, по военной топографии и другим военным специальностям. Они и стали «Молодой гвардией» и «Юными мстителями». </a:t>
            </a:r>
            <a:endParaRPr lang="ru-RU" b="1" dirty="0" smtClean="0">
              <a:solidFill>
                <a:srgbClr val="002060"/>
              </a:solidFill>
              <a:cs typeface="Times New Roman" pitchFamily="18" charset="0"/>
            </a:endParaRPr>
          </a:p>
          <a:p>
            <a:pPr marL="180975" indent="19050" eaLnBrk="1" fontAlgn="auto" hangingPunct="1">
              <a:spcAft>
                <a:spcPts val="0"/>
              </a:spcAft>
              <a:buNone/>
              <a:defRPr/>
            </a:pPr>
            <a:r>
              <a:rPr lang="ru-RU" b="1" dirty="0" smtClean="0">
                <a:solidFill>
                  <a:srgbClr val="002060"/>
                </a:solidFill>
                <a:cs typeface="Times New Roman" pitchFamily="18" charset="0"/>
              </a:rPr>
              <a:t>Три </a:t>
            </a:r>
            <a:r>
              <a:rPr lang="ru-RU" b="1" dirty="0" smtClean="0">
                <a:solidFill>
                  <a:srgbClr val="002060"/>
                </a:solidFill>
                <a:cs typeface="Times New Roman" pitchFamily="18" charset="0"/>
              </a:rPr>
              <a:t>с половиной тысячи стали Героями Советского Союза, три с половиной миллиона были награждены орденами и медалями. </a:t>
            </a:r>
            <a:endParaRPr lang="ru-RU" b="1" dirty="0" smtClean="0">
              <a:solidFill>
                <a:srgbClr val="002060"/>
              </a:solidFill>
              <a:cs typeface="Times New Roman" pitchFamily="18" charset="0"/>
            </a:endParaRPr>
          </a:p>
          <a:p>
            <a:pPr marL="180975" indent="19050" eaLnBrk="1" fontAlgn="auto" hangingPunct="1">
              <a:spcAft>
                <a:spcPts val="0"/>
              </a:spcAft>
              <a:buNone/>
              <a:defRPr/>
            </a:pPr>
            <a:r>
              <a:rPr lang="ru-RU" b="1" dirty="0" smtClean="0">
                <a:solidFill>
                  <a:srgbClr val="002060"/>
                </a:solidFill>
                <a:cs typeface="Times New Roman" pitchFamily="18" charset="0"/>
              </a:rPr>
              <a:t>Специальные </a:t>
            </a:r>
            <a:r>
              <a:rPr lang="ru-RU" b="1" dirty="0" smtClean="0">
                <a:solidFill>
                  <a:srgbClr val="002060"/>
                </a:solidFill>
                <a:cs typeface="Times New Roman" pitchFamily="18" charset="0"/>
              </a:rPr>
              <a:t>подразделения из девушек-комсомолок насчитывали в своих рядах более 200 тысяч пулеметчиков, снайперов и специалистов других специальностей. </a:t>
            </a:r>
            <a:endParaRPr lang="ru-RU" b="1" dirty="0" smtClean="0">
              <a:solidFill>
                <a:srgbClr val="002060"/>
              </a:solidFill>
              <a:cs typeface="Times New Roman" pitchFamily="18" charset="0"/>
            </a:endParaRPr>
          </a:p>
          <a:p>
            <a:pPr marL="180975" indent="19050" eaLnBrk="1" fontAlgn="auto" hangingPunct="1">
              <a:spcAft>
                <a:spcPts val="0"/>
              </a:spcAft>
              <a:buNone/>
              <a:defRPr/>
            </a:pPr>
            <a:r>
              <a:rPr lang="ru-RU" b="1" dirty="0" smtClean="0">
                <a:solidFill>
                  <a:srgbClr val="002060"/>
                </a:solidFill>
                <a:cs typeface="Times New Roman" pitchFamily="18" charset="0"/>
              </a:rPr>
              <a:t>За </a:t>
            </a:r>
            <a:r>
              <a:rPr lang="ru-RU" b="1" dirty="0" smtClean="0">
                <a:solidFill>
                  <a:srgbClr val="002060"/>
                </a:solidFill>
                <a:cs typeface="Times New Roman" pitchFamily="18" charset="0"/>
              </a:rPr>
              <a:t>свои боевые заслуги в борьбе с немецко-фашистскими захватчиками орденами и медалями были награждены 100 тысяч девушек, 58 из которых получили звание Героя Советского Союза.</a:t>
            </a:r>
            <a:endParaRPr lang="ru-RU" b="1" dirty="0">
              <a:solidFill>
                <a:srgbClr val="002060"/>
              </a:solidFill>
              <a:cs typeface="Times New Roman" pitchFamily="18" charset="0"/>
            </a:endParaRPr>
          </a:p>
        </p:txBody>
      </p:sp>
      <p:pic>
        <p:nvPicPr>
          <p:cNvPr id="27652" name="Picture 2"/>
          <p:cNvPicPr>
            <a:picLocks noChangeAspect="1" noChangeArrowheads="1"/>
          </p:cNvPicPr>
          <p:nvPr/>
        </p:nvPicPr>
        <p:blipFill>
          <a:blip r:embed="rId2" cstate="print"/>
          <a:srcRect/>
          <a:stretch>
            <a:fillRect/>
          </a:stretch>
        </p:blipFill>
        <p:spPr bwMode="auto">
          <a:xfrm>
            <a:off x="5868144" y="1268760"/>
            <a:ext cx="2873078" cy="4019563"/>
          </a:xfrm>
          <a:prstGeom prst="rect">
            <a:avLst/>
          </a:prstGeom>
          <a:noFill/>
          <a:ln w="9525">
            <a:noFill/>
            <a:miter lim="800000"/>
            <a:headEnd/>
            <a:tailEnd/>
          </a:ln>
        </p:spPr>
      </p:pic>
      <p:sp>
        <p:nvSpPr>
          <p:cNvPr id="27653" name="Прямоугольник 4"/>
          <p:cNvSpPr>
            <a:spLocks noChangeArrowheads="1"/>
          </p:cNvSpPr>
          <p:nvPr/>
        </p:nvSpPr>
        <p:spPr bwMode="auto">
          <a:xfrm>
            <a:off x="6012160" y="5445224"/>
            <a:ext cx="2664296" cy="339725"/>
          </a:xfrm>
          <a:prstGeom prst="rect">
            <a:avLst/>
          </a:prstGeom>
          <a:noFill/>
          <a:ln w="9525">
            <a:noFill/>
            <a:miter lim="800000"/>
            <a:headEnd/>
            <a:tailEnd/>
          </a:ln>
        </p:spPr>
        <p:txBody>
          <a:bodyPr wrap="square">
            <a:spAutoFit/>
          </a:bodyPr>
          <a:lstStyle/>
          <a:p>
            <a:r>
              <a:rPr lang="ru-RU" sz="1600" b="1" dirty="0">
                <a:solidFill>
                  <a:srgbClr val="002060"/>
                </a:solidFill>
                <a:latin typeface="Calibri" pitchFamily="34" charset="0"/>
                <a:cs typeface="Times New Roman" pitchFamily="18" charset="0"/>
              </a:rPr>
              <a:t>ЛЮДМИЛА ПАВЛИЧЕНКО</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Рисунок 3" descr="Fotothek_df_roe-neg_0001374_003_Gruppenbild_eines_Trümmerbeseitigungstrupps.jpg"/>
          <p:cNvPicPr>
            <a:picLocks noChangeAspect="1"/>
          </p:cNvPicPr>
          <p:nvPr/>
        </p:nvPicPr>
        <p:blipFill>
          <a:blip r:embed="rId2" cstate="print"/>
          <a:srcRect b="2998"/>
          <a:stretch>
            <a:fillRect/>
          </a:stretch>
        </p:blipFill>
        <p:spPr bwMode="auto">
          <a:xfrm>
            <a:off x="755576" y="1628800"/>
            <a:ext cx="7286625" cy="4824536"/>
          </a:xfrm>
          <a:prstGeom prst="rect">
            <a:avLst/>
          </a:prstGeom>
          <a:noFill/>
          <a:ln w="9525">
            <a:noFill/>
            <a:miter lim="800000"/>
            <a:headEnd/>
            <a:tailEnd/>
          </a:ln>
        </p:spPr>
      </p:pic>
      <p:sp>
        <p:nvSpPr>
          <p:cNvPr id="28674" name="Заголовок 1"/>
          <p:cNvSpPr>
            <a:spLocks noGrp="1"/>
          </p:cNvSpPr>
          <p:nvPr>
            <p:ph type="title"/>
          </p:nvPr>
        </p:nvSpPr>
        <p:spPr/>
        <p:txBody>
          <a:bodyPr>
            <a:normAutofit fontScale="90000"/>
          </a:bodyPr>
          <a:lstStyle/>
          <a:p>
            <a:r>
              <a:rPr lang="ru-RU" sz="1800" b="1" dirty="0" smtClean="0">
                <a:solidFill>
                  <a:srgbClr val="002060"/>
                </a:solidFill>
                <a:latin typeface="Calibri" pitchFamily="34" charset="0"/>
                <a:cs typeface="Times New Roman" pitchFamily="18" charset="0"/>
              </a:rPr>
              <a:t>1710 городов были разорены врагом, сожжены 70 тысяч сел и деревень, разрушены до основания почти 32 тысячи промышленных предприятий. Комсомол должен был направить энергию, инициативу юношей и девушек на восстановление разрушенного гитлеровцами народного </a:t>
            </a:r>
            <a:r>
              <a:rPr lang="ru-RU" sz="1800" b="1" dirty="0" smtClean="0">
                <a:solidFill>
                  <a:srgbClr val="002060"/>
                </a:solidFill>
                <a:latin typeface="Calibri" pitchFamily="34" charset="0"/>
                <a:cs typeface="Times New Roman" pitchFamily="18" charset="0"/>
              </a:rPr>
              <a:t>хозяйства</a:t>
            </a:r>
            <a:endParaRPr lang="ru-RU" sz="1800" b="1" dirty="0" smtClean="0">
              <a:solidFill>
                <a:srgbClr val="002060"/>
              </a:solidFill>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p:txBody>
          <a:bodyPr/>
          <a:lstStyle/>
          <a:p>
            <a:endParaRPr lang="ru-RU" smtClean="0"/>
          </a:p>
        </p:txBody>
      </p:sp>
      <p:pic>
        <p:nvPicPr>
          <p:cNvPr id="29699" name="Содержимое 3" descr="008.jpg"/>
          <p:cNvPicPr>
            <a:picLocks noGrp="1" noChangeAspect="1"/>
          </p:cNvPicPr>
          <p:nvPr>
            <p:ph idx="1"/>
          </p:nvPr>
        </p:nvPicPr>
        <p:blipFill>
          <a:blip r:embed="rId3" cstate="print"/>
          <a:srcRect/>
          <a:stretch>
            <a:fillRect/>
          </a:stretch>
        </p:blipFill>
        <p:spPr>
          <a:xfrm>
            <a:off x="0" y="4762"/>
            <a:ext cx="9144000" cy="6853238"/>
          </a:xfrm>
        </p:spPr>
      </p:pic>
      <p:pic>
        <p:nvPicPr>
          <p:cNvPr id="4" name="Samocvety_Moj_adres_-_Sovetskij_Soyuz_-_Samocvety_Moj_adres_-_Sovetskij_Soyuz_(iPleer.fm).mp3">
            <a:hlinkClick r:id="" action="ppaction://media"/>
          </p:cNvPr>
          <p:cNvPicPr>
            <a:picLocks noRot="1" noChangeAspect="1"/>
          </p:cNvPicPr>
          <p:nvPr>
            <a:audioFile r:link="rId1"/>
          </p:nvPr>
        </p:nvPicPr>
        <p:blipFill>
          <a:blip r:embed="rId4" cstate="print"/>
          <a:srcRect/>
          <a:stretch>
            <a:fillRect/>
          </a:stretch>
        </p:blipFill>
        <p:spPr bwMode="auto">
          <a:xfrm>
            <a:off x="9144000" y="57150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5">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Содержимое 3" descr="641720_original.jpg"/>
          <p:cNvPicPr>
            <a:picLocks noChangeAspect="1"/>
          </p:cNvPicPr>
          <p:nvPr/>
        </p:nvPicPr>
        <p:blipFill>
          <a:blip r:embed="rId2" cstate="print"/>
          <a:srcRect/>
          <a:stretch>
            <a:fillRect/>
          </a:stretch>
        </p:blipFill>
        <p:spPr bwMode="auto">
          <a:xfrm>
            <a:off x="928688" y="2000250"/>
            <a:ext cx="7000875" cy="4637088"/>
          </a:xfrm>
          <a:prstGeom prst="rect">
            <a:avLst/>
          </a:prstGeom>
          <a:noFill/>
          <a:ln w="9525">
            <a:noFill/>
            <a:miter lim="800000"/>
            <a:headEnd/>
            <a:tailEnd/>
          </a:ln>
        </p:spPr>
      </p:pic>
      <p:sp>
        <p:nvSpPr>
          <p:cNvPr id="30723" name="Содержимое 2"/>
          <p:cNvSpPr>
            <a:spLocks noGrp="1"/>
          </p:cNvSpPr>
          <p:nvPr>
            <p:ph idx="1"/>
          </p:nvPr>
        </p:nvSpPr>
        <p:spPr>
          <a:xfrm>
            <a:off x="0" y="188640"/>
            <a:ext cx="9036496" cy="1772816"/>
          </a:xfrm>
        </p:spPr>
        <p:txBody>
          <a:bodyPr>
            <a:normAutofit/>
          </a:bodyPr>
          <a:lstStyle/>
          <a:p>
            <a:pPr indent="19050" algn="ctr">
              <a:buNone/>
            </a:pPr>
            <a:r>
              <a:rPr lang="ru-RU" sz="1400" dirty="0" smtClean="0">
                <a:latin typeface="+mj-lt"/>
                <a:cs typeface="Times New Roman" pitchFamily="18" charset="0"/>
              </a:rPr>
              <a:t>В короткие сроки в бескрайних просторах Казахстана, Сибири, Поволжья, Урала были подняты и поставлены на службу народу 36 миллионов гектаров целинных и залежных земель.</a:t>
            </a:r>
          </a:p>
          <a:p>
            <a:pPr indent="19050" algn="ctr">
              <a:buNone/>
            </a:pPr>
            <a:r>
              <a:rPr lang="ru-RU" sz="1400" dirty="0" smtClean="0">
                <a:latin typeface="+mj-lt"/>
                <a:cs typeface="Times New Roman" pitchFamily="18" charset="0"/>
              </a:rPr>
              <a:t>Самые сильные и сплоченные коллективы, как показал опыт, рождались в горячие дни первой комсомольской страды. Те, кто выдер­жал суровые целинные испытания, навсегда полюбили обжитой ими край.</a:t>
            </a:r>
          </a:p>
          <a:p>
            <a:pPr indent="19050" algn="ctr">
              <a:buNone/>
            </a:pPr>
            <a:r>
              <a:rPr lang="ru-RU" sz="1400" dirty="0" smtClean="0">
                <a:latin typeface="+mj-lt"/>
                <a:cs typeface="Times New Roman" pitchFamily="18" charset="0"/>
              </a:rPr>
              <a:t>Шли годы. В степи, на бескрайних землях, росли новые поселки и города, создавались зерносовхозы и машинно-тракторные станции. За делами новоселов все ярче проглядывали мужество, упорство, воля молодых тружеников, приехавших по путевкам комсомола...»</a:t>
            </a:r>
          </a:p>
          <a:p>
            <a:endParaRPr lang="ru-RU"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Содержимое 3" descr="hello_html_m5bcfbe8f.jpg"/>
          <p:cNvPicPr>
            <a:picLocks noGrp="1" noChangeAspect="1"/>
          </p:cNvPicPr>
          <p:nvPr>
            <p:ph idx="1"/>
          </p:nvPr>
        </p:nvPicPr>
        <p:blipFill>
          <a:blip r:embed="rId2" cstate="print"/>
          <a:srcRect/>
          <a:stretch>
            <a:fillRect/>
          </a:stretch>
        </p:blipFill>
        <p:spPr>
          <a:xfrm>
            <a:off x="1691680" y="1556792"/>
            <a:ext cx="5072062" cy="5214938"/>
          </a:xfrm>
        </p:spPr>
      </p:pic>
      <p:sp>
        <p:nvSpPr>
          <p:cNvPr id="31748" name="TextBox 3"/>
          <p:cNvSpPr txBox="1">
            <a:spLocks noChangeArrowheads="1"/>
          </p:cNvSpPr>
          <p:nvPr/>
        </p:nvSpPr>
        <p:spPr bwMode="auto">
          <a:xfrm>
            <a:off x="107504" y="260648"/>
            <a:ext cx="8856984" cy="1077218"/>
          </a:xfrm>
          <a:prstGeom prst="rect">
            <a:avLst/>
          </a:prstGeom>
          <a:noFill/>
          <a:ln w="9525">
            <a:noFill/>
            <a:miter lim="800000"/>
            <a:headEnd/>
            <a:tailEnd/>
          </a:ln>
        </p:spPr>
        <p:txBody>
          <a:bodyPr wrap="square">
            <a:spAutoFit/>
          </a:bodyPr>
          <a:lstStyle/>
          <a:p>
            <a:pPr algn="ctr"/>
            <a:r>
              <a:rPr lang="ru-RU" sz="1600" dirty="0">
                <a:cs typeface="Times New Roman" pitchFamily="18" charset="0"/>
              </a:rPr>
              <a:t>Это началось в 1954 году. </a:t>
            </a:r>
            <a:endParaRPr lang="ru-RU" sz="1600" dirty="0" smtClean="0">
              <a:cs typeface="Times New Roman" pitchFamily="18" charset="0"/>
            </a:endParaRPr>
          </a:p>
          <a:p>
            <a:pPr algn="ctr"/>
            <a:r>
              <a:rPr lang="ru-RU" sz="1600" dirty="0" smtClean="0">
                <a:cs typeface="Times New Roman" pitchFamily="18" charset="0"/>
              </a:rPr>
              <a:t>По </a:t>
            </a:r>
            <a:r>
              <a:rPr lang="ru-RU" sz="1600" dirty="0">
                <a:cs typeface="Times New Roman" pitchFamily="18" charset="0"/>
              </a:rPr>
              <a:t>призыву партии тысячи молодых патриотов направились на целинные земли.</a:t>
            </a:r>
          </a:p>
          <a:p>
            <a:pPr algn="ctr"/>
            <a:r>
              <a:rPr lang="ru-RU" sz="1600" dirty="0">
                <a:cs typeface="Times New Roman" pitchFamily="18" charset="0"/>
              </a:rPr>
              <a:t>Из крупных городов и столиц ехали целинники в ковыльную степь, край, овеянный сырыми ветрами, малолюдный и </a:t>
            </a:r>
            <a:r>
              <a:rPr lang="ru-RU" sz="1600" dirty="0" smtClean="0">
                <a:cs typeface="Times New Roman" pitchFamily="18" charset="0"/>
              </a:rPr>
              <a:t>необжитый</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p:nvPr>
        </p:nvSpPr>
        <p:spPr/>
        <p:txBody>
          <a:bodyPr/>
          <a:lstStyle/>
          <a:p>
            <a:endParaRPr lang="ru-RU" smtClean="0"/>
          </a:p>
        </p:txBody>
      </p:sp>
      <p:pic>
        <p:nvPicPr>
          <p:cNvPr id="32771" name="Содержимое 3" descr="2838.jpg"/>
          <p:cNvPicPr>
            <a:picLocks noGrp="1" noChangeAspect="1"/>
          </p:cNvPicPr>
          <p:nvPr>
            <p:ph idx="1"/>
          </p:nvPr>
        </p:nvPicPr>
        <p:blipFill>
          <a:blip r:embed="rId2" cstate="print"/>
          <a:srcRect/>
          <a:stretch>
            <a:fillRect/>
          </a:stretch>
        </p:blipFill>
        <p:spPr>
          <a:xfrm>
            <a:off x="-44450" y="0"/>
            <a:ext cx="9188450" cy="6858000"/>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title"/>
          </p:nvPr>
        </p:nvSpPr>
        <p:spPr/>
        <p:txBody>
          <a:bodyPr/>
          <a:lstStyle/>
          <a:p>
            <a:endParaRPr lang="ru-RU" smtClean="0"/>
          </a:p>
        </p:txBody>
      </p:sp>
      <p:pic>
        <p:nvPicPr>
          <p:cNvPr id="33795" name="Содержимое 3" descr="8729503.jpg"/>
          <p:cNvPicPr>
            <a:picLocks noGrp="1" noChangeAspect="1"/>
          </p:cNvPicPr>
          <p:nvPr>
            <p:ph idx="1"/>
          </p:nvPr>
        </p:nvPicPr>
        <p:blipFill>
          <a:blip r:embed="rId2" cstate="print"/>
          <a:srcRect/>
          <a:stretch>
            <a:fillRect/>
          </a:stretch>
        </p:blipFill>
        <p:spPr>
          <a:xfrm>
            <a:off x="1000125" y="0"/>
            <a:ext cx="6958013" cy="685800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Заголовок 1"/>
          <p:cNvSpPr>
            <a:spLocks noGrp="1"/>
          </p:cNvSpPr>
          <p:nvPr>
            <p:ph type="title"/>
          </p:nvPr>
        </p:nvSpPr>
        <p:spPr>
          <a:xfrm>
            <a:off x="500034" y="0"/>
            <a:ext cx="8229600" cy="417512"/>
          </a:xfrm>
        </p:spPr>
        <p:txBody>
          <a:bodyPr>
            <a:noAutofit/>
          </a:bodyPr>
          <a:lstStyle/>
          <a:p>
            <a:pPr eaLnBrk="1" hangingPunct="1"/>
            <a:r>
              <a:rPr lang="ru-RU" sz="2800" b="1" dirty="0" smtClean="0">
                <a:solidFill>
                  <a:srgbClr val="002060"/>
                </a:solidFill>
                <a:latin typeface="+mn-lt"/>
                <a:cs typeface="Times New Roman" pitchFamily="18" charset="0"/>
              </a:rPr>
              <a:t>Молодые строители коммунизма.</a:t>
            </a:r>
          </a:p>
        </p:txBody>
      </p:sp>
      <p:pic>
        <p:nvPicPr>
          <p:cNvPr id="35844" name="Picture 3"/>
          <p:cNvPicPr>
            <a:picLocks noChangeAspect="1" noChangeArrowheads="1"/>
          </p:cNvPicPr>
          <p:nvPr/>
        </p:nvPicPr>
        <p:blipFill>
          <a:blip r:embed="rId3" cstate="print"/>
          <a:srcRect/>
          <a:stretch>
            <a:fillRect/>
          </a:stretch>
        </p:blipFill>
        <p:spPr bwMode="auto">
          <a:xfrm>
            <a:off x="6156176" y="2636912"/>
            <a:ext cx="2740025" cy="4117975"/>
          </a:xfrm>
          <a:prstGeom prst="rect">
            <a:avLst/>
          </a:prstGeom>
          <a:noFill/>
          <a:ln w="9525">
            <a:noFill/>
            <a:miter lim="800000"/>
            <a:headEnd/>
            <a:tailEnd/>
          </a:ln>
        </p:spPr>
      </p:pic>
      <p:pic>
        <p:nvPicPr>
          <p:cNvPr id="35845" name="Picture 4"/>
          <p:cNvPicPr>
            <a:picLocks noChangeAspect="1" noChangeArrowheads="1"/>
          </p:cNvPicPr>
          <p:nvPr/>
        </p:nvPicPr>
        <p:blipFill>
          <a:blip r:embed="rId4" cstate="print"/>
          <a:srcRect/>
          <a:stretch>
            <a:fillRect/>
          </a:stretch>
        </p:blipFill>
        <p:spPr bwMode="auto">
          <a:xfrm>
            <a:off x="0" y="2708920"/>
            <a:ext cx="2606675" cy="3944937"/>
          </a:xfrm>
          <a:prstGeom prst="rect">
            <a:avLst/>
          </a:prstGeom>
          <a:noFill/>
          <a:ln w="9525">
            <a:noFill/>
            <a:miter lim="800000"/>
            <a:headEnd/>
            <a:tailEnd/>
          </a:ln>
        </p:spPr>
      </p:pic>
      <p:sp>
        <p:nvSpPr>
          <p:cNvPr id="35846" name="Содержимое 8"/>
          <p:cNvSpPr>
            <a:spLocks noGrp="1"/>
          </p:cNvSpPr>
          <p:nvPr>
            <p:ph idx="1"/>
          </p:nvPr>
        </p:nvSpPr>
        <p:spPr>
          <a:xfrm>
            <a:off x="1187624" y="620688"/>
            <a:ext cx="2771800" cy="2064271"/>
          </a:xfrm>
        </p:spPr>
        <p:txBody>
          <a:bodyPr/>
          <a:lstStyle/>
          <a:p>
            <a:pPr marL="3175" indent="17463">
              <a:buNone/>
            </a:pPr>
            <a:r>
              <a:rPr lang="ru-RU" sz="1600" b="1" dirty="0" smtClean="0">
                <a:solidFill>
                  <a:srgbClr val="002060"/>
                </a:solidFill>
                <a:latin typeface="Calibri" pitchFamily="34" charset="0"/>
                <a:cs typeface="Times New Roman" pitchFamily="18" charset="0"/>
              </a:rPr>
              <a:t>На Камчатке и на Буге,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И </a:t>
            </a:r>
            <a:r>
              <a:rPr lang="ru-RU" sz="1600" b="1" dirty="0" smtClean="0">
                <a:solidFill>
                  <a:srgbClr val="002060"/>
                </a:solidFill>
                <a:latin typeface="Calibri" pitchFamily="34" charset="0"/>
                <a:cs typeface="Times New Roman" pitchFamily="18" charset="0"/>
              </a:rPr>
              <a:t>в тайге и в горах.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Узнаем всегда друг друга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По </a:t>
            </a:r>
            <a:r>
              <a:rPr lang="ru-RU" sz="1600" b="1" dirty="0" smtClean="0">
                <a:solidFill>
                  <a:srgbClr val="002060"/>
                </a:solidFill>
                <a:latin typeface="Calibri" pitchFamily="34" charset="0"/>
                <a:cs typeface="Times New Roman" pitchFamily="18" charset="0"/>
              </a:rPr>
              <a:t>задору в глазах,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По </a:t>
            </a:r>
            <a:r>
              <a:rPr lang="ru-RU" sz="1600" b="1" dirty="0" smtClean="0">
                <a:solidFill>
                  <a:srgbClr val="002060"/>
                </a:solidFill>
                <a:latin typeface="Calibri" pitchFamily="34" charset="0"/>
                <a:cs typeface="Times New Roman" pitchFamily="18" charset="0"/>
              </a:rPr>
              <a:t>горячему сердцу,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По </a:t>
            </a:r>
            <a:r>
              <a:rPr lang="ru-RU" sz="1600" b="1" dirty="0" smtClean="0">
                <a:solidFill>
                  <a:srgbClr val="002060"/>
                </a:solidFill>
                <a:latin typeface="Calibri" pitchFamily="34" charset="0"/>
                <a:cs typeface="Times New Roman" pitchFamily="18" charset="0"/>
              </a:rPr>
              <a:t>мечтам и делам и,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Конечно</a:t>
            </a:r>
            <a:r>
              <a:rPr lang="ru-RU" sz="1600" b="1" dirty="0" smtClean="0">
                <a:solidFill>
                  <a:srgbClr val="002060"/>
                </a:solidFill>
                <a:latin typeface="Calibri" pitchFamily="34" charset="0"/>
                <a:cs typeface="Times New Roman" pitchFamily="18" charset="0"/>
              </a:rPr>
              <a:t>, по песням,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Что </a:t>
            </a:r>
            <a:r>
              <a:rPr lang="ru-RU" sz="1600" b="1" dirty="0" smtClean="0">
                <a:solidFill>
                  <a:srgbClr val="002060"/>
                </a:solidFill>
                <a:latin typeface="Calibri" pitchFamily="34" charset="0"/>
                <a:cs typeface="Times New Roman" pitchFamily="18" charset="0"/>
              </a:rPr>
              <a:t>подарены нам</a:t>
            </a:r>
            <a:r>
              <a:rPr lang="ru-RU" sz="1600" b="1" dirty="0" smtClean="0">
                <a:solidFill>
                  <a:srgbClr val="002060"/>
                </a:solidFill>
                <a:latin typeface="Calibri" pitchFamily="34" charset="0"/>
                <a:cs typeface="Times New Roman" pitchFamily="18" charset="0"/>
              </a:rPr>
              <a:t>.</a:t>
            </a:r>
            <a:endParaRPr lang="ru-RU" b="1" dirty="0" smtClean="0">
              <a:solidFill>
                <a:srgbClr val="002060"/>
              </a:solidFill>
              <a:latin typeface="Calibri" pitchFamily="34" charset="0"/>
            </a:endParaRPr>
          </a:p>
        </p:txBody>
      </p:sp>
      <p:sp>
        <p:nvSpPr>
          <p:cNvPr id="35847" name="TextBox 9"/>
          <p:cNvSpPr txBox="1">
            <a:spLocks noChangeArrowheads="1"/>
          </p:cNvSpPr>
          <p:nvPr/>
        </p:nvSpPr>
        <p:spPr bwMode="auto">
          <a:xfrm>
            <a:off x="5076056" y="620688"/>
            <a:ext cx="2808312" cy="2062163"/>
          </a:xfrm>
          <a:prstGeom prst="rect">
            <a:avLst/>
          </a:prstGeom>
          <a:noFill/>
          <a:ln w="9525">
            <a:noFill/>
            <a:miter lim="800000"/>
            <a:headEnd/>
            <a:tailEnd/>
          </a:ln>
        </p:spPr>
        <p:txBody>
          <a:bodyPr wrap="square">
            <a:spAutoFit/>
          </a:bodyPr>
          <a:lstStyle/>
          <a:p>
            <a:r>
              <a:rPr lang="ru-RU" sz="1600" b="1" dirty="0" smtClean="0">
                <a:solidFill>
                  <a:srgbClr val="002060"/>
                </a:solidFill>
                <a:latin typeface="Calibri" pitchFamily="34" charset="0"/>
                <a:cs typeface="Times New Roman" pitchFamily="18" charset="0"/>
              </a:rPr>
              <a:t>Время дарит нам богатство,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всех подарков ценней.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Эту дружбу, это братство,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братство верных людей.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Нашей юности искры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до седин сохраним.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Это главное в жизни — </a:t>
            </a:r>
            <a:br>
              <a:rPr lang="ru-RU" sz="1600" b="1" dirty="0" smtClean="0">
                <a:solidFill>
                  <a:srgbClr val="002060"/>
                </a:solidFill>
                <a:latin typeface="Calibri" pitchFamily="34" charset="0"/>
                <a:cs typeface="Times New Roman" pitchFamily="18" charset="0"/>
              </a:rPr>
            </a:br>
            <a:r>
              <a:rPr lang="ru-RU" sz="1600" b="1" dirty="0" smtClean="0">
                <a:solidFill>
                  <a:srgbClr val="002060"/>
                </a:solidFill>
                <a:latin typeface="Calibri" pitchFamily="34" charset="0"/>
                <a:cs typeface="Times New Roman" pitchFamily="18" charset="0"/>
              </a:rPr>
              <a:t>быть всегда </a:t>
            </a:r>
            <a:r>
              <a:rPr lang="ru-RU" sz="1600" b="1" dirty="0" smtClean="0">
                <a:solidFill>
                  <a:srgbClr val="002060"/>
                </a:solidFill>
                <a:latin typeface="Calibri" pitchFamily="34" charset="0"/>
                <a:cs typeface="Times New Roman" pitchFamily="18" charset="0"/>
              </a:rPr>
              <a:t>молодым</a:t>
            </a:r>
            <a:endParaRPr lang="ru-RU" sz="1600" b="1" dirty="0" smtClean="0">
              <a:solidFill>
                <a:srgbClr val="002060"/>
              </a:solidFill>
              <a:latin typeface="Calibri" pitchFamily="34" charset="0"/>
              <a:cs typeface="Times New Roman" pitchFamily="18" charset="0"/>
            </a:endParaRPr>
          </a:p>
        </p:txBody>
      </p:sp>
      <p:pic>
        <p:nvPicPr>
          <p:cNvPr id="11" name="александр-градский-яростный-стройотряд.mp3">
            <a:hlinkClick r:id="" action="ppaction://media"/>
          </p:cNvPr>
          <p:cNvPicPr>
            <a:picLocks noRot="1" noChangeAspect="1"/>
          </p:cNvPicPr>
          <p:nvPr>
            <a:audioFile r:link="rId1"/>
          </p:nvPr>
        </p:nvPicPr>
        <p:blipFill>
          <a:blip r:embed="rId5" cstate="print"/>
          <a:srcRect/>
          <a:stretch>
            <a:fillRect/>
          </a:stretch>
        </p:blipFill>
        <p:spPr bwMode="auto">
          <a:xfrm>
            <a:off x="9144000" y="6072206"/>
            <a:ext cx="304800" cy="304800"/>
          </a:xfrm>
          <a:prstGeom prst="rect">
            <a:avLst/>
          </a:prstGeom>
          <a:noFill/>
          <a:ln w="9525">
            <a:noFill/>
            <a:miter lim="800000"/>
            <a:headEnd/>
            <a:tailEnd/>
          </a:ln>
        </p:spPr>
      </p:pic>
      <p:pic>
        <p:nvPicPr>
          <p:cNvPr id="35843" name="Picture 2"/>
          <p:cNvPicPr>
            <a:picLocks noChangeAspect="1" noChangeArrowheads="1"/>
          </p:cNvPicPr>
          <p:nvPr/>
        </p:nvPicPr>
        <p:blipFill>
          <a:blip r:embed="rId6" cstate="print"/>
          <a:srcRect/>
          <a:stretch>
            <a:fillRect/>
          </a:stretch>
        </p:blipFill>
        <p:spPr bwMode="auto">
          <a:xfrm>
            <a:off x="2483768" y="3284984"/>
            <a:ext cx="3876675" cy="3381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4">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Содержимое 3" descr="image_5a87197fafc77.jpg"/>
          <p:cNvPicPr>
            <a:picLocks noGrp="1" noChangeAspect="1"/>
          </p:cNvPicPr>
          <p:nvPr>
            <p:ph idx="1"/>
          </p:nvPr>
        </p:nvPicPr>
        <p:blipFill>
          <a:blip r:embed="rId2" cstate="print"/>
          <a:srcRect/>
          <a:stretch>
            <a:fillRect/>
          </a:stretch>
        </p:blipFill>
        <p:spPr>
          <a:xfrm>
            <a:off x="642938" y="0"/>
            <a:ext cx="7653337" cy="5097463"/>
          </a:xfrm>
        </p:spPr>
      </p:pic>
      <p:sp>
        <p:nvSpPr>
          <p:cNvPr id="36868" name="TextBox 4"/>
          <p:cNvSpPr txBox="1">
            <a:spLocks noChangeArrowheads="1"/>
          </p:cNvSpPr>
          <p:nvPr/>
        </p:nvSpPr>
        <p:spPr bwMode="auto">
          <a:xfrm>
            <a:off x="179512" y="5301208"/>
            <a:ext cx="8643938" cy="1200150"/>
          </a:xfrm>
          <a:prstGeom prst="rect">
            <a:avLst/>
          </a:prstGeom>
          <a:noFill/>
          <a:ln w="9525">
            <a:noFill/>
            <a:miter lim="800000"/>
            <a:headEnd/>
            <a:tailEnd/>
          </a:ln>
        </p:spPr>
        <p:txBody>
          <a:bodyPr>
            <a:spAutoFit/>
          </a:bodyPr>
          <a:lstStyle/>
          <a:p>
            <a:r>
              <a:rPr lang="ru-RU" b="1" dirty="0">
                <a:solidFill>
                  <a:srgbClr val="002060"/>
                </a:solidFill>
                <a:cs typeface="Times New Roman" pitchFamily="18" charset="0"/>
              </a:rPr>
              <a:t>Этапами большого пути комсомола 60-х годов стали 700-километровая железнодорожная магистраль Абакан — Тайшет, уникальный газопровод Бухара — Урал. На Всесоюзных комсомольских стройках было завершено в эти годы сооружение около 750 промышленных объектов.</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Содержимое 2"/>
          <p:cNvSpPr>
            <a:spLocks noGrp="1"/>
          </p:cNvSpPr>
          <p:nvPr>
            <p:ph idx="4294967295"/>
          </p:nvPr>
        </p:nvSpPr>
        <p:spPr>
          <a:xfrm>
            <a:off x="395288" y="404813"/>
            <a:ext cx="8424862" cy="5832475"/>
          </a:xfrm>
        </p:spPr>
        <p:txBody>
          <a:bodyPr>
            <a:normAutofit lnSpcReduction="10000"/>
          </a:bodyPr>
          <a:lstStyle/>
          <a:p>
            <a:pPr marL="0" indent="19050">
              <a:buNone/>
            </a:pPr>
            <a:r>
              <a:rPr lang="ru-RU" sz="1800" b="1" dirty="0" smtClean="0">
                <a:solidFill>
                  <a:srgbClr val="002060"/>
                </a:solidFill>
                <a:latin typeface="Times New Roman" pitchFamily="18" charset="0"/>
                <a:cs typeface="Times New Roman" pitchFamily="18" charset="0"/>
              </a:rPr>
              <a:t> </a:t>
            </a:r>
            <a:r>
              <a:rPr lang="ru-RU" sz="1800" b="1" i="1" dirty="0" smtClean="0">
                <a:solidFill>
                  <a:srgbClr val="002060"/>
                </a:solidFill>
                <a:latin typeface="Times New Roman" pitchFamily="18" charset="0"/>
                <a:cs typeface="Times New Roman" pitchFamily="18" charset="0"/>
              </a:rPr>
              <a:t>Фамилия, имя, отчество</a:t>
            </a:r>
            <a:r>
              <a:rPr lang="ru-RU" sz="1800" b="1" dirty="0" smtClean="0">
                <a:solidFill>
                  <a:srgbClr val="002060"/>
                </a:solidFill>
                <a:latin typeface="Times New Roman" pitchFamily="18" charset="0"/>
                <a:cs typeface="Times New Roman" pitchFamily="18" charset="0"/>
              </a:rPr>
              <a:t>?</a:t>
            </a:r>
          </a:p>
          <a:p>
            <a:pPr marL="0" indent="19050">
              <a:buNone/>
            </a:pPr>
            <a:r>
              <a:rPr lang="ru-RU" sz="1800" b="1" dirty="0" smtClean="0">
                <a:solidFill>
                  <a:srgbClr val="002060"/>
                </a:solidFill>
                <a:latin typeface="Times New Roman" pitchFamily="18" charset="0"/>
                <a:cs typeface="Times New Roman" pitchFamily="18" charset="0"/>
              </a:rPr>
              <a:t> Всесоюзный Ленинский Коммунистический Союз </a:t>
            </a:r>
            <a:r>
              <a:rPr lang="ru-RU" sz="1800" b="1" dirty="0" smtClean="0">
                <a:solidFill>
                  <a:srgbClr val="002060"/>
                </a:solidFill>
                <a:latin typeface="Times New Roman" pitchFamily="18" charset="0"/>
                <a:cs typeface="Times New Roman" pitchFamily="18" charset="0"/>
              </a:rPr>
              <a:t>Молодёжи</a:t>
            </a:r>
            <a:endParaRPr lang="ru-RU" sz="1800" b="1" dirty="0" smtClean="0">
              <a:solidFill>
                <a:srgbClr val="002060"/>
              </a:solidFill>
              <a:latin typeface="Times New Roman" pitchFamily="18" charset="0"/>
              <a:cs typeface="Times New Roman" pitchFamily="18" charset="0"/>
            </a:endParaRPr>
          </a:p>
          <a:p>
            <a:pPr marL="0" indent="19050">
              <a:buNone/>
            </a:pPr>
            <a:r>
              <a:rPr lang="ru-RU" sz="1800" b="1" dirty="0" smtClean="0">
                <a:solidFill>
                  <a:srgbClr val="002060"/>
                </a:solidFill>
                <a:latin typeface="Times New Roman" pitchFamily="18" charset="0"/>
                <a:cs typeface="Times New Roman" pitchFamily="18" charset="0"/>
              </a:rPr>
              <a:t> </a:t>
            </a:r>
            <a:endParaRPr lang="ru-RU" sz="1800" b="1" dirty="0" smtClean="0">
              <a:solidFill>
                <a:srgbClr val="002060"/>
              </a:solidFill>
              <a:latin typeface="Times New Roman" pitchFamily="18" charset="0"/>
              <a:cs typeface="Times New Roman" pitchFamily="18" charset="0"/>
            </a:endParaRPr>
          </a:p>
          <a:p>
            <a:pPr marL="0" indent="19050">
              <a:buNone/>
            </a:pPr>
            <a:r>
              <a:rPr lang="ru-RU" sz="1800" b="1" i="1" dirty="0" smtClean="0">
                <a:solidFill>
                  <a:srgbClr val="002060"/>
                </a:solidFill>
                <a:latin typeface="Times New Roman" pitchFamily="18" charset="0"/>
                <a:cs typeface="Times New Roman" pitchFamily="18" charset="0"/>
              </a:rPr>
              <a:t>Год </a:t>
            </a:r>
            <a:r>
              <a:rPr lang="ru-RU" sz="1800" b="1" i="1" dirty="0" smtClean="0">
                <a:solidFill>
                  <a:srgbClr val="002060"/>
                </a:solidFill>
                <a:latin typeface="Times New Roman" pitchFamily="18" charset="0"/>
                <a:cs typeface="Times New Roman" pitchFamily="18" charset="0"/>
              </a:rPr>
              <a:t>и место рождения?</a:t>
            </a:r>
          </a:p>
          <a:p>
            <a:pPr marL="0" indent="19050">
              <a:buNone/>
            </a:pPr>
            <a:r>
              <a:rPr lang="ru-RU" sz="1800" b="1" dirty="0" smtClean="0">
                <a:solidFill>
                  <a:srgbClr val="002060"/>
                </a:solidFill>
                <a:latin typeface="Times New Roman" pitchFamily="18" charset="0"/>
                <a:cs typeface="Times New Roman" pitchFamily="18" charset="0"/>
              </a:rPr>
              <a:t> 1918-ый, Москва, Первый съезд </a:t>
            </a:r>
            <a:r>
              <a:rPr lang="ru-RU" sz="1800" b="1" dirty="0" smtClean="0">
                <a:solidFill>
                  <a:srgbClr val="002060"/>
                </a:solidFill>
                <a:latin typeface="Times New Roman" pitchFamily="18" charset="0"/>
                <a:cs typeface="Times New Roman" pitchFamily="18" charset="0"/>
              </a:rPr>
              <a:t>Комсомола</a:t>
            </a:r>
          </a:p>
          <a:p>
            <a:pPr marL="0" indent="19050">
              <a:buNone/>
            </a:pPr>
            <a:endParaRPr lang="ru-RU" sz="1800" b="1" dirty="0" smtClean="0">
              <a:solidFill>
                <a:srgbClr val="002060"/>
              </a:solidFill>
              <a:latin typeface="Times New Roman" pitchFamily="18" charset="0"/>
              <a:cs typeface="Times New Roman" pitchFamily="18" charset="0"/>
            </a:endParaRPr>
          </a:p>
          <a:p>
            <a:pPr marL="0" indent="19050">
              <a:buNone/>
            </a:pPr>
            <a:r>
              <a:rPr lang="en-US" sz="1800" b="1" i="1" dirty="0" smtClean="0">
                <a:solidFill>
                  <a:srgbClr val="002060"/>
                </a:solidFill>
                <a:latin typeface="Times New Roman" pitchFamily="18" charset="0"/>
                <a:cs typeface="Times New Roman" pitchFamily="18" charset="0"/>
              </a:rPr>
              <a:t> </a:t>
            </a:r>
            <a:r>
              <a:rPr lang="ru-RU" sz="1800" b="1" i="1" dirty="0" smtClean="0">
                <a:solidFill>
                  <a:srgbClr val="002060"/>
                </a:solidFill>
                <a:latin typeface="Times New Roman" pitchFamily="18" charset="0"/>
                <a:cs typeface="Times New Roman" pitchFamily="18" charset="0"/>
              </a:rPr>
              <a:t>Социальное </a:t>
            </a:r>
            <a:r>
              <a:rPr lang="ru-RU" sz="1800" b="1" i="1" dirty="0" smtClean="0">
                <a:solidFill>
                  <a:srgbClr val="002060"/>
                </a:solidFill>
                <a:latin typeface="Times New Roman" pitchFamily="18" charset="0"/>
                <a:cs typeface="Times New Roman" pitchFamily="18" charset="0"/>
              </a:rPr>
              <a:t>происхождение?</a:t>
            </a:r>
          </a:p>
          <a:p>
            <a:pPr marL="0" indent="19050">
              <a:buNone/>
            </a:pPr>
            <a:r>
              <a:rPr lang="ru-RU" sz="1800" b="1" dirty="0" smtClean="0">
                <a:solidFill>
                  <a:srgbClr val="002060"/>
                </a:solidFill>
                <a:latin typeface="Times New Roman" pitchFamily="18" charset="0"/>
                <a:cs typeface="Times New Roman" pitchFamily="18" charset="0"/>
              </a:rPr>
              <a:t> Из рабочих и </a:t>
            </a:r>
            <a:r>
              <a:rPr lang="ru-RU" sz="1800" b="1" dirty="0" smtClean="0">
                <a:solidFill>
                  <a:srgbClr val="002060"/>
                </a:solidFill>
                <a:latin typeface="Times New Roman" pitchFamily="18" charset="0"/>
                <a:cs typeface="Times New Roman" pitchFamily="18" charset="0"/>
              </a:rPr>
              <a:t>крестьян</a:t>
            </a:r>
          </a:p>
          <a:p>
            <a:pPr marL="0" indent="19050">
              <a:buNone/>
            </a:pPr>
            <a:endParaRPr lang="ru-RU" sz="1800" b="1" dirty="0" smtClean="0">
              <a:solidFill>
                <a:srgbClr val="002060"/>
              </a:solidFill>
              <a:latin typeface="Times New Roman" pitchFamily="18" charset="0"/>
              <a:cs typeface="Times New Roman" pitchFamily="18" charset="0"/>
            </a:endParaRPr>
          </a:p>
          <a:p>
            <a:pPr marL="0" indent="19050">
              <a:buNone/>
            </a:pPr>
            <a:r>
              <a:rPr lang="ru-RU" sz="1800" b="1" dirty="0" smtClean="0">
                <a:solidFill>
                  <a:srgbClr val="002060"/>
                </a:solidFill>
                <a:latin typeface="Times New Roman" pitchFamily="18" charset="0"/>
                <a:cs typeface="Times New Roman" pitchFamily="18" charset="0"/>
              </a:rPr>
              <a:t> </a:t>
            </a:r>
            <a:r>
              <a:rPr lang="ru-RU" sz="1800" b="1" i="1" dirty="0" smtClean="0">
                <a:solidFill>
                  <a:srgbClr val="002060"/>
                </a:solidFill>
                <a:latin typeface="Times New Roman" pitchFamily="18" charset="0"/>
                <a:cs typeface="Times New Roman" pitchFamily="18" charset="0"/>
              </a:rPr>
              <a:t>Образование?</a:t>
            </a:r>
          </a:p>
          <a:p>
            <a:pPr marL="0" indent="19050">
              <a:buNone/>
            </a:pPr>
            <a:r>
              <a:rPr lang="ru-RU" sz="1800" b="1" dirty="0" smtClean="0">
                <a:solidFill>
                  <a:srgbClr val="002060"/>
                </a:solidFill>
                <a:latin typeface="Times New Roman" pitchFamily="18" charset="0"/>
                <a:cs typeface="Times New Roman" pitchFamily="18" charset="0"/>
              </a:rPr>
              <a:t> Штурм Зимнего, Каховка, Перекоп, Великая Отечественная, Днепрогэс, Целина, Космос, </a:t>
            </a:r>
            <a:r>
              <a:rPr lang="ru-RU" sz="1800" b="1" dirty="0" smtClean="0">
                <a:solidFill>
                  <a:srgbClr val="002060"/>
                </a:solidFill>
                <a:latin typeface="Times New Roman" pitchFamily="18" charset="0"/>
                <a:cs typeface="Times New Roman" pitchFamily="18" charset="0"/>
              </a:rPr>
              <a:t>БАМ</a:t>
            </a:r>
          </a:p>
          <a:p>
            <a:pPr marL="0" indent="19050">
              <a:buNone/>
            </a:pPr>
            <a:endParaRPr lang="ru-RU" sz="1800" b="1" dirty="0" smtClean="0">
              <a:solidFill>
                <a:srgbClr val="002060"/>
              </a:solidFill>
              <a:latin typeface="Times New Roman" pitchFamily="18" charset="0"/>
              <a:cs typeface="Times New Roman" pitchFamily="18" charset="0"/>
            </a:endParaRPr>
          </a:p>
          <a:p>
            <a:pPr marL="0" indent="19050">
              <a:buNone/>
            </a:pPr>
            <a:r>
              <a:rPr lang="ru-RU" sz="1800" b="1" dirty="0" smtClean="0">
                <a:solidFill>
                  <a:srgbClr val="002060"/>
                </a:solidFill>
                <a:latin typeface="Times New Roman" pitchFamily="18" charset="0"/>
                <a:cs typeface="Times New Roman" pitchFamily="18" charset="0"/>
              </a:rPr>
              <a:t> </a:t>
            </a:r>
            <a:r>
              <a:rPr lang="ru-RU" sz="1800" b="1" i="1" dirty="0" smtClean="0">
                <a:solidFill>
                  <a:srgbClr val="002060"/>
                </a:solidFill>
                <a:latin typeface="Times New Roman" pitchFamily="18" charset="0"/>
                <a:cs typeface="Times New Roman" pitchFamily="18" charset="0"/>
              </a:rPr>
              <a:t>Награды?</a:t>
            </a:r>
          </a:p>
          <a:p>
            <a:pPr marL="0" indent="19050">
              <a:buNone/>
            </a:pPr>
            <a:r>
              <a:rPr lang="ru-RU" sz="1800" b="1" dirty="0" smtClean="0">
                <a:solidFill>
                  <a:srgbClr val="002060"/>
                </a:solidFill>
                <a:latin typeface="Times New Roman" pitchFamily="18" charset="0"/>
                <a:cs typeface="Times New Roman" pitchFamily="18" charset="0"/>
              </a:rPr>
              <a:t> Орден Красного Знамени, Орден Красной Звезды, три Ордена Ленина, Орден Октябрьской революции. За мужество и отвагу комсомольцев, их труд и </a:t>
            </a:r>
            <a:r>
              <a:rPr lang="ru-RU" sz="1800" b="1" dirty="0" smtClean="0">
                <a:solidFill>
                  <a:srgbClr val="002060"/>
                </a:solidFill>
                <a:latin typeface="Times New Roman" pitchFamily="18" charset="0"/>
                <a:cs typeface="Times New Roman" pitchFamily="18" charset="0"/>
              </a:rPr>
              <a:t>учёбу</a:t>
            </a:r>
          </a:p>
          <a:p>
            <a:pPr marL="0" indent="19050">
              <a:buNone/>
            </a:pPr>
            <a:endParaRPr lang="en-US" sz="1800" b="1" dirty="0" smtClean="0">
              <a:solidFill>
                <a:srgbClr val="002060"/>
              </a:solidFill>
              <a:latin typeface="Times New Roman" pitchFamily="18" charset="0"/>
              <a:cs typeface="Times New Roman" pitchFamily="18" charset="0"/>
            </a:endParaRPr>
          </a:p>
          <a:p>
            <a:pPr marL="0" indent="19050">
              <a:buNone/>
            </a:pPr>
            <a:r>
              <a:rPr lang="ru-RU" sz="1800" b="1" i="1" dirty="0" smtClean="0">
                <a:solidFill>
                  <a:srgbClr val="002060"/>
                </a:solidFill>
                <a:latin typeface="Times New Roman" pitchFamily="18" charset="0"/>
                <a:cs typeface="Times New Roman" pitchFamily="18" charset="0"/>
              </a:rPr>
              <a:t>Девиз?</a:t>
            </a:r>
          </a:p>
          <a:p>
            <a:pPr marL="0" indent="19050">
              <a:buNone/>
            </a:pPr>
            <a:r>
              <a:rPr lang="ru-RU" sz="1800" b="1" dirty="0" smtClean="0">
                <a:solidFill>
                  <a:srgbClr val="002060"/>
                </a:solidFill>
                <a:latin typeface="Times New Roman" pitchFamily="18" charset="0"/>
                <a:cs typeface="Times New Roman" pitchFamily="18" charset="0"/>
              </a:rPr>
              <a:t>« Не расстанусь с комсомолом, буду вечно молодым…»</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Содержимое 3" descr="ооооо-1_result.jpg"/>
          <p:cNvPicPr>
            <a:picLocks noGrp="1" noChangeAspect="1"/>
          </p:cNvPicPr>
          <p:nvPr>
            <p:ph idx="1"/>
          </p:nvPr>
        </p:nvPicPr>
        <p:blipFill>
          <a:blip r:embed="rId2" cstate="print"/>
          <a:srcRect/>
          <a:stretch>
            <a:fillRect/>
          </a:stretch>
        </p:blipFill>
        <p:spPr>
          <a:xfrm>
            <a:off x="785813" y="142875"/>
            <a:ext cx="7429500" cy="5143500"/>
          </a:xfrm>
        </p:spPr>
      </p:pic>
      <p:sp>
        <p:nvSpPr>
          <p:cNvPr id="37892" name="TextBox 3"/>
          <p:cNvSpPr txBox="1">
            <a:spLocks noChangeArrowheads="1"/>
          </p:cNvSpPr>
          <p:nvPr/>
        </p:nvSpPr>
        <p:spPr bwMode="auto">
          <a:xfrm>
            <a:off x="500063" y="5500688"/>
            <a:ext cx="8501062" cy="1200329"/>
          </a:xfrm>
          <a:prstGeom prst="rect">
            <a:avLst/>
          </a:prstGeom>
          <a:noFill/>
          <a:ln w="9525">
            <a:noFill/>
            <a:miter lim="800000"/>
            <a:headEnd/>
            <a:tailEnd/>
          </a:ln>
        </p:spPr>
        <p:txBody>
          <a:bodyPr>
            <a:spAutoFit/>
          </a:bodyPr>
          <a:lstStyle/>
          <a:p>
            <a:r>
              <a:rPr lang="ru-RU" b="1" dirty="0">
                <a:solidFill>
                  <a:srgbClr val="002060"/>
                </a:solidFill>
                <a:latin typeface="Calibri" pitchFamily="34" charset="0"/>
                <a:cs typeface="Times New Roman" pitchFamily="18" charset="0"/>
              </a:rPr>
              <a:t>При деятельном участии комсомола в стране 'было создано 285 новых городов и более 800 рабочих поселков. Среди них: Братск, Ангарск, Железногорск, Дивногорск, Северо-Донецк. Двадцать пять городов и рабочих поселков страны названы в честь Ленинского </a:t>
            </a:r>
            <a:r>
              <a:rPr lang="ru-RU" b="1" dirty="0" smtClean="0">
                <a:solidFill>
                  <a:srgbClr val="002060"/>
                </a:solidFill>
                <a:latin typeface="Calibri" pitchFamily="34" charset="0"/>
                <a:cs typeface="Times New Roman" pitchFamily="18" charset="0"/>
              </a:rPr>
              <a:t>комсомола</a:t>
            </a:r>
            <a:endParaRPr lang="ru-RU" b="1" dirty="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Заголовок 1"/>
          <p:cNvSpPr>
            <a:spLocks noGrp="1"/>
          </p:cNvSpPr>
          <p:nvPr>
            <p:ph type="title"/>
          </p:nvPr>
        </p:nvSpPr>
        <p:spPr/>
        <p:txBody>
          <a:bodyPr/>
          <a:lstStyle/>
          <a:p>
            <a:endParaRPr lang="ru-RU" smtClean="0"/>
          </a:p>
        </p:txBody>
      </p:sp>
      <p:pic>
        <p:nvPicPr>
          <p:cNvPr id="38915" name="Содержимое 3" descr="e95392cea5546ca72a06a2893ebff4db.jpg"/>
          <p:cNvPicPr>
            <a:picLocks noGrp="1" noChangeAspect="1"/>
          </p:cNvPicPr>
          <p:nvPr>
            <p:ph idx="1"/>
          </p:nvPr>
        </p:nvPicPr>
        <p:blipFill>
          <a:blip r:embed="rId2" cstate="print"/>
          <a:srcRect/>
          <a:stretch>
            <a:fillRect/>
          </a:stretch>
        </p:blipFill>
        <p:spPr>
          <a:xfrm>
            <a:off x="0" y="357188"/>
            <a:ext cx="9144000" cy="6092825"/>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Содержимое 3" descr="0018bd0b963930242408bd5add3265621f9922cb.jpg"/>
          <p:cNvPicPr>
            <a:picLocks noGrp="1" noChangeAspect="1"/>
          </p:cNvPicPr>
          <p:nvPr>
            <p:ph idx="1"/>
          </p:nvPr>
        </p:nvPicPr>
        <p:blipFill>
          <a:blip r:embed="rId3" cstate="print"/>
          <a:srcRect/>
          <a:stretch>
            <a:fillRect/>
          </a:stretch>
        </p:blipFill>
        <p:spPr>
          <a:xfrm>
            <a:off x="0" y="548680"/>
            <a:ext cx="9144000" cy="5904656"/>
          </a:xfrm>
        </p:spPr>
      </p:pic>
      <p:pic>
        <p:nvPicPr>
          <p:cNvPr id="5" name="VIA_Nadezhda_-_Ne_rasstanus_s_komsomolom_budu_vechno_molodym_(iPleer.fm) (2).mp3">
            <a:hlinkClick r:id="" action="ppaction://media"/>
          </p:cNvPr>
          <p:cNvPicPr>
            <a:picLocks noRot="1" noChangeAspect="1"/>
          </p:cNvPicPr>
          <p:nvPr>
            <a:audioFile r:link="rId1"/>
          </p:nvPr>
        </p:nvPicPr>
        <p:blipFill>
          <a:blip r:embed="rId4" cstate="print"/>
          <a:srcRect/>
          <a:stretch>
            <a:fillRect/>
          </a:stretch>
        </p:blipFill>
        <p:spPr bwMode="auto">
          <a:xfrm>
            <a:off x="9286908" y="6072206"/>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26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cond evt="onNext"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Содержимое 3" descr="Изображение 001.jpg"/>
          <p:cNvPicPr>
            <a:picLocks noGrp="1" noChangeAspect="1"/>
          </p:cNvPicPr>
          <p:nvPr>
            <p:ph idx="1"/>
          </p:nvPr>
        </p:nvPicPr>
        <p:blipFill>
          <a:blip r:embed="rId3" cstate="print"/>
          <a:srcRect/>
          <a:stretch>
            <a:fillRect/>
          </a:stretch>
        </p:blipFill>
        <p:spPr>
          <a:xfrm>
            <a:off x="1115616" y="-1908770"/>
            <a:ext cx="7272808" cy="8766770"/>
          </a:xfrm>
        </p:spPr>
      </p:pic>
      <p:pic>
        <p:nvPicPr>
          <p:cNvPr id="6" name="лев-барашков-главное-ребята-сердцем-не-стареть.mp3">
            <a:hlinkClick r:id="" action="ppaction://media"/>
          </p:cNvPr>
          <p:cNvPicPr>
            <a:picLocks noRot="1" noChangeAspect="1"/>
          </p:cNvPicPr>
          <p:nvPr>
            <a:audioFile r:link="rId1"/>
          </p:nvPr>
        </p:nvPicPr>
        <p:blipFill>
          <a:blip r:embed="rId4" cstate="print"/>
          <a:srcRect/>
          <a:stretch>
            <a:fillRect/>
          </a:stretch>
        </p:blipFill>
        <p:spPr bwMode="auto">
          <a:xfrm>
            <a:off x="9858412" y="4714884"/>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354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600200"/>
            <a:ext cx="8892480" cy="4525963"/>
          </a:xfrm>
        </p:spPr>
        <p:txBody>
          <a:bodyPr/>
          <a:lstStyle/>
          <a:p>
            <a:pPr indent="19050">
              <a:buNone/>
            </a:pPr>
            <a:r>
              <a:rPr lang="ru-RU" b="1" dirty="0" smtClean="0">
                <a:solidFill>
                  <a:srgbClr val="002060"/>
                </a:solidFill>
              </a:rPr>
              <a:t>Всесоюзный студенческий отряд.</a:t>
            </a:r>
          </a:p>
          <a:p>
            <a:pPr indent="19050">
              <a:buNone/>
            </a:pPr>
            <a:r>
              <a:rPr lang="ru-RU" b="1" dirty="0" smtClean="0">
                <a:solidFill>
                  <a:srgbClr val="002060"/>
                </a:solidFill>
              </a:rPr>
              <a:t>Студенческий отряд исторического факультета Уральского Университета им. А</a:t>
            </a:r>
            <a:r>
              <a:rPr lang="ru-RU" b="1" dirty="0" smtClean="0">
                <a:solidFill>
                  <a:srgbClr val="002060"/>
                </a:solidFill>
              </a:rPr>
              <a:t>. Горького, г.Свердловска</a:t>
            </a:r>
            <a:r>
              <a:rPr lang="ru-RU" b="1" dirty="0" smtClean="0">
                <a:solidFill>
                  <a:srgbClr val="002060"/>
                </a:solidFill>
              </a:rPr>
              <a:t>. «Ермак»</a:t>
            </a:r>
          </a:p>
          <a:p>
            <a:pPr indent="19050">
              <a:buNone/>
            </a:pPr>
            <a:r>
              <a:rPr lang="ru-RU" b="1" dirty="0" smtClean="0">
                <a:solidFill>
                  <a:srgbClr val="002060"/>
                </a:solidFill>
              </a:rPr>
              <a:t>Талон по Технике Безопасности </a:t>
            </a:r>
            <a:r>
              <a:rPr lang="ru-RU" b="1" dirty="0" err="1" smtClean="0">
                <a:solidFill>
                  <a:srgbClr val="002060"/>
                </a:solidFill>
              </a:rPr>
              <a:t>Имановой</a:t>
            </a:r>
            <a:r>
              <a:rPr lang="ru-RU" b="1" dirty="0" smtClean="0">
                <a:solidFill>
                  <a:srgbClr val="002060"/>
                </a:solidFill>
              </a:rPr>
              <a:t> Б.И.</a:t>
            </a:r>
            <a:endParaRPr lang="ru-RU" b="1" dirty="0">
              <a:solidFill>
                <a:srgbClr val="00206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Изображение.jpg"/>
          <p:cNvPicPr>
            <a:picLocks noGrp="1" noChangeAspect="1"/>
          </p:cNvPicPr>
          <p:nvPr>
            <p:ph idx="1"/>
          </p:nvPr>
        </p:nvPicPr>
        <p:blipFill>
          <a:blip r:embed="rId2" cstate="print"/>
          <a:stretch>
            <a:fillRect/>
          </a:stretch>
        </p:blipFill>
        <p:spPr>
          <a:xfrm rot="5400000">
            <a:off x="-1120384" y="2079542"/>
            <a:ext cx="5898842" cy="3658074"/>
          </a:xfrm>
        </p:spPr>
      </p:pic>
      <p:pic>
        <p:nvPicPr>
          <p:cNvPr id="5" name="Рисунок 4" descr="Изображение 001.jpg"/>
          <p:cNvPicPr>
            <a:picLocks noChangeAspect="1"/>
          </p:cNvPicPr>
          <p:nvPr/>
        </p:nvPicPr>
        <p:blipFill>
          <a:blip r:embed="rId3" cstate="print"/>
          <a:stretch>
            <a:fillRect/>
          </a:stretch>
        </p:blipFill>
        <p:spPr>
          <a:xfrm rot="5400000">
            <a:off x="4552944" y="876288"/>
            <a:ext cx="3608832" cy="5285232"/>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Содержимое 3" descr="e3b21ed1b811d4e24339d1ceec5622cd.jpg"/>
          <p:cNvPicPr>
            <a:picLocks noGrp="1" noChangeAspect="1"/>
          </p:cNvPicPr>
          <p:nvPr>
            <p:ph idx="1"/>
          </p:nvPr>
        </p:nvPicPr>
        <p:blipFill>
          <a:blip r:embed="rId2" cstate="print"/>
          <a:srcRect/>
          <a:stretch>
            <a:fillRect/>
          </a:stretch>
        </p:blipFill>
        <p:spPr>
          <a:xfrm>
            <a:off x="714375" y="0"/>
            <a:ext cx="7645400" cy="5097463"/>
          </a:xfrm>
        </p:spPr>
      </p:pic>
      <p:sp>
        <p:nvSpPr>
          <p:cNvPr id="41988" name="TextBox 4"/>
          <p:cNvSpPr txBox="1">
            <a:spLocks noChangeArrowheads="1"/>
          </p:cNvSpPr>
          <p:nvPr/>
        </p:nvSpPr>
        <p:spPr bwMode="auto">
          <a:xfrm>
            <a:off x="467544" y="5517232"/>
            <a:ext cx="8358187" cy="923925"/>
          </a:xfrm>
          <a:prstGeom prst="rect">
            <a:avLst/>
          </a:prstGeom>
          <a:noFill/>
          <a:ln w="9525">
            <a:noFill/>
            <a:miter lim="800000"/>
            <a:headEnd/>
            <a:tailEnd/>
          </a:ln>
        </p:spPr>
        <p:txBody>
          <a:bodyPr>
            <a:spAutoFit/>
          </a:bodyPr>
          <a:lstStyle/>
          <a:p>
            <a:r>
              <a:rPr lang="ru-RU" b="1" dirty="0">
                <a:solidFill>
                  <a:srgbClr val="002060"/>
                </a:solidFill>
              </a:rPr>
              <a:t>Российский Союз Молодежи —общественная, общероссийская организация. Создана в 199</a:t>
            </a:r>
            <a:r>
              <a:rPr lang="en-US" b="1" dirty="0">
                <a:solidFill>
                  <a:srgbClr val="002060"/>
                </a:solidFill>
              </a:rPr>
              <a:t>0</a:t>
            </a:r>
            <a:r>
              <a:rPr lang="ru-RU" b="1" dirty="0">
                <a:solidFill>
                  <a:srgbClr val="002060"/>
                </a:solidFill>
              </a:rPr>
              <a:t> году.</a:t>
            </a:r>
            <a:r>
              <a:rPr lang="en-US" b="1" dirty="0">
                <a:solidFill>
                  <a:srgbClr val="002060"/>
                </a:solidFill>
              </a:rPr>
              <a:t> </a:t>
            </a:r>
            <a:r>
              <a:rPr lang="ru-RU" b="1" dirty="0">
                <a:solidFill>
                  <a:srgbClr val="002060"/>
                </a:solidFill>
              </a:rPr>
              <a:t>РСМ — одна из первых организаций утвердила триколор в своей символике.</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Заголовок 1"/>
          <p:cNvSpPr>
            <a:spLocks noGrp="1"/>
          </p:cNvSpPr>
          <p:nvPr>
            <p:ph type="title"/>
          </p:nvPr>
        </p:nvSpPr>
        <p:spPr/>
        <p:txBody>
          <a:bodyPr/>
          <a:lstStyle/>
          <a:p>
            <a:endParaRPr lang="ru-RU" smtClean="0"/>
          </a:p>
        </p:txBody>
      </p:sp>
      <p:pic>
        <p:nvPicPr>
          <p:cNvPr id="43011" name="Содержимое 3" descr="ev4110_s.jpg"/>
          <p:cNvPicPr>
            <a:picLocks noGrp="1" noChangeAspect="1"/>
          </p:cNvPicPr>
          <p:nvPr>
            <p:ph idx="1"/>
          </p:nvPr>
        </p:nvPicPr>
        <p:blipFill>
          <a:blip r:embed="rId2" cstate="print"/>
          <a:srcRect/>
          <a:stretch>
            <a:fillRect/>
          </a:stretch>
        </p:blipFill>
        <p:spPr>
          <a:xfrm>
            <a:off x="0" y="0"/>
            <a:ext cx="9285288" cy="6858000"/>
          </a:xfrm>
        </p:spPr>
      </p:pic>
      <p:sp>
        <p:nvSpPr>
          <p:cNvPr id="4" name="Прямоугольник 3"/>
          <p:cNvSpPr/>
          <p:nvPr/>
        </p:nvSpPr>
        <p:spPr>
          <a:xfrm>
            <a:off x="5572125" y="4071938"/>
            <a:ext cx="2643188" cy="5715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1"/>
          <p:cNvSpPr>
            <a:spLocks noGrp="1"/>
          </p:cNvSpPr>
          <p:nvPr>
            <p:ph type="title"/>
          </p:nvPr>
        </p:nvSpPr>
        <p:spPr/>
        <p:txBody>
          <a:bodyPr/>
          <a:lstStyle/>
          <a:p>
            <a:endParaRPr lang="ru-RU" smtClean="0"/>
          </a:p>
        </p:txBody>
      </p:sp>
      <p:pic>
        <p:nvPicPr>
          <p:cNvPr id="44035" name="Содержимое 3" descr="03.jpg"/>
          <p:cNvPicPr>
            <a:picLocks noGrp="1" noChangeAspect="1"/>
          </p:cNvPicPr>
          <p:nvPr>
            <p:ph idx="1"/>
          </p:nvPr>
        </p:nvPicPr>
        <p:blipFill>
          <a:blip r:embed="rId2" cstate="print"/>
          <a:srcRect/>
          <a:stretch>
            <a:fillRect/>
          </a:stretch>
        </p:blipFill>
        <p:spPr>
          <a:xfrm>
            <a:off x="785813" y="285750"/>
            <a:ext cx="7470775" cy="4525963"/>
          </a:xfrm>
        </p:spPr>
      </p:pic>
      <p:sp>
        <p:nvSpPr>
          <p:cNvPr id="44036" name="TextBox 3"/>
          <p:cNvSpPr txBox="1">
            <a:spLocks noChangeArrowheads="1"/>
          </p:cNvSpPr>
          <p:nvPr/>
        </p:nvSpPr>
        <p:spPr bwMode="auto">
          <a:xfrm>
            <a:off x="714375" y="5214938"/>
            <a:ext cx="8106097" cy="923330"/>
          </a:xfrm>
          <a:prstGeom prst="rect">
            <a:avLst/>
          </a:prstGeom>
          <a:noFill/>
          <a:ln w="9525">
            <a:noFill/>
            <a:miter lim="800000"/>
            <a:headEnd/>
            <a:tailEnd/>
          </a:ln>
        </p:spPr>
        <p:txBody>
          <a:bodyPr wrap="square">
            <a:spAutoFit/>
          </a:bodyPr>
          <a:lstStyle/>
          <a:p>
            <a:r>
              <a:rPr lang="ru-RU" b="1" dirty="0">
                <a:solidFill>
                  <a:srgbClr val="002060"/>
                </a:solidFill>
                <a:cs typeface="Times New Roman" pitchFamily="18" charset="0"/>
              </a:rPr>
              <a:t>Принципы, идеи, подход к жизни, патриотизм и гордость за страну, заложенные в традиции молодёжью тех славных лет продолжают оставаться ценностными ориентирами молодёжи нашего времени.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title"/>
          </p:nvPr>
        </p:nvSpPr>
        <p:spPr/>
        <p:txBody>
          <a:bodyPr/>
          <a:lstStyle/>
          <a:p>
            <a:endParaRPr lang="ru-RU" smtClean="0"/>
          </a:p>
        </p:txBody>
      </p:sp>
      <p:pic>
        <p:nvPicPr>
          <p:cNvPr id="45059" name="Содержимое 3" descr="DSCF5997.jpg"/>
          <p:cNvPicPr>
            <a:picLocks noGrp="1" noChangeAspect="1"/>
          </p:cNvPicPr>
          <p:nvPr>
            <p:ph idx="1"/>
          </p:nvPr>
        </p:nvPicPr>
        <p:blipFill>
          <a:blip r:embed="rId2" cstate="print"/>
          <a:srcRect/>
          <a:stretch>
            <a:fillRect/>
          </a:stretch>
        </p:blipFill>
        <p:spPr>
          <a:xfrm>
            <a:off x="500063" y="142875"/>
            <a:ext cx="7818437" cy="5214938"/>
          </a:xfrm>
        </p:spPr>
      </p:pic>
      <p:sp>
        <p:nvSpPr>
          <p:cNvPr id="45060" name="TextBox 3"/>
          <p:cNvSpPr txBox="1">
            <a:spLocks noChangeArrowheads="1"/>
          </p:cNvSpPr>
          <p:nvPr/>
        </p:nvSpPr>
        <p:spPr bwMode="auto">
          <a:xfrm>
            <a:off x="642938" y="5715000"/>
            <a:ext cx="8001000" cy="646331"/>
          </a:xfrm>
          <a:prstGeom prst="rect">
            <a:avLst/>
          </a:prstGeom>
          <a:noFill/>
          <a:ln w="9525">
            <a:noFill/>
            <a:miter lim="800000"/>
            <a:headEnd/>
            <a:tailEnd/>
          </a:ln>
        </p:spPr>
        <p:txBody>
          <a:bodyPr>
            <a:spAutoFit/>
          </a:bodyPr>
          <a:lstStyle/>
          <a:p>
            <a:r>
              <a:rPr lang="ru-RU" b="1" dirty="0">
                <a:solidFill>
                  <a:srgbClr val="002060"/>
                </a:solidFill>
                <a:latin typeface="Calibri" pitchFamily="34" charset="0"/>
                <a:cs typeface="Times New Roman" pitchFamily="18" charset="0"/>
              </a:rPr>
              <a:t>Если бы вы, ваше поколение комсомольцев-добровольцев не построило дороги на север и наш посёлок, не было бы этой </a:t>
            </a:r>
            <a:r>
              <a:rPr lang="ru-RU" b="1" dirty="0" smtClean="0">
                <a:solidFill>
                  <a:srgbClr val="002060"/>
                </a:solidFill>
                <a:latin typeface="Calibri" pitchFamily="34" charset="0"/>
                <a:cs typeface="Times New Roman" pitchFamily="18" charset="0"/>
              </a:rPr>
              <a:t>встречи</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flipV="1">
            <a:off x="571500" y="2428875"/>
            <a:ext cx="2643188" cy="4429125"/>
          </a:xfrm>
        </p:spPr>
        <p:txBody>
          <a:bodyPr/>
          <a:lstStyle/>
          <a:p>
            <a:endParaRPr lang="ru-RU" smtClean="0"/>
          </a:p>
        </p:txBody>
      </p:sp>
      <p:pic>
        <p:nvPicPr>
          <p:cNvPr id="6147" name="Содержимое 3" descr="b1768018.jpg"/>
          <p:cNvPicPr>
            <a:picLocks noGrp="1" noChangeAspect="1"/>
          </p:cNvPicPr>
          <p:nvPr>
            <p:ph idx="1"/>
          </p:nvPr>
        </p:nvPicPr>
        <p:blipFill>
          <a:blip r:embed="rId3" cstate="print"/>
          <a:srcRect/>
          <a:stretch>
            <a:fillRect/>
          </a:stretch>
        </p:blipFill>
        <p:spPr>
          <a:xfrm>
            <a:off x="-500063" y="0"/>
            <a:ext cx="4808538" cy="6858000"/>
          </a:xfrm>
        </p:spPr>
      </p:pic>
      <p:sp>
        <p:nvSpPr>
          <p:cNvPr id="6148" name="Прямоугольник 3"/>
          <p:cNvSpPr>
            <a:spLocks noChangeArrowheads="1"/>
          </p:cNvSpPr>
          <p:nvPr/>
        </p:nvSpPr>
        <p:spPr bwMode="auto">
          <a:xfrm>
            <a:off x="4355976" y="1628800"/>
            <a:ext cx="4462214" cy="2800767"/>
          </a:xfrm>
          <a:prstGeom prst="rect">
            <a:avLst/>
          </a:prstGeom>
          <a:noFill/>
          <a:ln w="9525">
            <a:noFill/>
            <a:miter lim="800000"/>
            <a:headEnd/>
            <a:tailEnd/>
          </a:ln>
        </p:spPr>
        <p:txBody>
          <a:bodyPr wrap="square">
            <a:spAutoFit/>
          </a:bodyPr>
          <a:lstStyle/>
          <a:p>
            <a:r>
              <a:rPr lang="ru-RU" sz="4400" b="1" dirty="0">
                <a:solidFill>
                  <a:srgbClr val="002060"/>
                </a:solidFill>
              </a:rPr>
              <a:t>Грозный 1918 год. В стране шла Гражданская </a:t>
            </a:r>
            <a:r>
              <a:rPr lang="ru-RU" sz="4400" b="1" dirty="0" smtClean="0">
                <a:solidFill>
                  <a:srgbClr val="002060"/>
                </a:solidFill>
              </a:rPr>
              <a:t>война</a:t>
            </a:r>
            <a:endParaRPr lang="ru-RU" sz="4400" b="1" dirty="0">
              <a:solidFill>
                <a:srgbClr val="002060"/>
              </a:solidFill>
            </a:endParaRPr>
          </a:p>
        </p:txBody>
      </p:sp>
      <p:pic>
        <p:nvPicPr>
          <p:cNvPr id="6" name="Утесов - Дан приказ ему на Запад (goodmp3.top).mp3">
            <a:hlinkClick r:id="" action="ppaction://media"/>
          </p:cNvPr>
          <p:cNvPicPr>
            <a:picLocks noRot="1" noChangeAspect="1"/>
          </p:cNvPicPr>
          <p:nvPr>
            <a:audioFile r:link="rId1"/>
          </p:nvPr>
        </p:nvPicPr>
        <p:blipFill>
          <a:blip r:embed="rId4" cstate="print"/>
          <a:stretch>
            <a:fillRect/>
          </a:stretch>
        </p:blipFill>
        <p:spPr>
          <a:xfrm>
            <a:off x="957266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3">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Заголовок 1"/>
          <p:cNvSpPr>
            <a:spLocks noGrp="1"/>
          </p:cNvSpPr>
          <p:nvPr>
            <p:ph type="title"/>
          </p:nvPr>
        </p:nvSpPr>
        <p:spPr/>
        <p:txBody>
          <a:bodyPr/>
          <a:lstStyle/>
          <a:p>
            <a:endParaRPr lang="ru-RU" smtClean="0"/>
          </a:p>
        </p:txBody>
      </p:sp>
      <p:pic>
        <p:nvPicPr>
          <p:cNvPr id="46083" name="Содержимое 3" descr="_mg_8109.jpg"/>
          <p:cNvPicPr>
            <a:picLocks noGrp="1" noChangeAspect="1"/>
          </p:cNvPicPr>
          <p:nvPr>
            <p:ph idx="1"/>
          </p:nvPr>
        </p:nvPicPr>
        <p:blipFill>
          <a:blip r:embed="rId2" cstate="print"/>
          <a:srcRect/>
          <a:stretch>
            <a:fillRect/>
          </a:stretch>
        </p:blipFill>
        <p:spPr>
          <a:xfrm>
            <a:off x="500063" y="142875"/>
            <a:ext cx="8172450" cy="4730750"/>
          </a:xfrm>
        </p:spPr>
      </p:pic>
      <p:sp>
        <p:nvSpPr>
          <p:cNvPr id="46084" name="TextBox 3"/>
          <p:cNvSpPr txBox="1">
            <a:spLocks noChangeArrowheads="1"/>
          </p:cNvSpPr>
          <p:nvPr/>
        </p:nvSpPr>
        <p:spPr bwMode="auto">
          <a:xfrm>
            <a:off x="251520" y="5157192"/>
            <a:ext cx="8643937" cy="1600438"/>
          </a:xfrm>
          <a:prstGeom prst="rect">
            <a:avLst/>
          </a:prstGeom>
          <a:noFill/>
          <a:ln w="9525">
            <a:noFill/>
            <a:miter lim="800000"/>
            <a:headEnd/>
            <a:tailEnd/>
          </a:ln>
        </p:spPr>
        <p:txBody>
          <a:bodyPr wrap="square">
            <a:spAutoFit/>
          </a:bodyPr>
          <a:lstStyle/>
          <a:p>
            <a:r>
              <a:rPr lang="ru-RU" sz="4000" b="1" dirty="0">
                <a:solidFill>
                  <a:srgbClr val="002060"/>
                </a:solidFill>
                <a:latin typeface="Times New Roman" pitchFamily="18" charset="0"/>
                <a:cs typeface="Times New Roman" pitchFamily="18" charset="0"/>
              </a:rPr>
              <a:t>Основная обязанность комсомольца - быть всегда </a:t>
            </a:r>
            <a:r>
              <a:rPr lang="ru-RU" sz="4000" b="1" dirty="0" smtClean="0">
                <a:solidFill>
                  <a:srgbClr val="002060"/>
                </a:solidFill>
                <a:latin typeface="Times New Roman" pitchFamily="18" charset="0"/>
                <a:cs typeface="Times New Roman" pitchFamily="18" charset="0"/>
              </a:rPr>
              <a:t>впереди</a:t>
            </a:r>
            <a:endParaRPr lang="ru-RU" sz="4000" b="1" dirty="0">
              <a:solidFill>
                <a:srgbClr val="002060"/>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Содержимое 2"/>
          <p:cNvSpPr>
            <a:spLocks noGrp="1"/>
          </p:cNvSpPr>
          <p:nvPr>
            <p:ph idx="1"/>
          </p:nvPr>
        </p:nvSpPr>
        <p:spPr>
          <a:xfrm>
            <a:off x="357188" y="928688"/>
            <a:ext cx="8229600" cy="4525962"/>
          </a:xfrm>
        </p:spPr>
        <p:txBody>
          <a:bodyPr/>
          <a:lstStyle/>
          <a:p>
            <a:pPr indent="17463">
              <a:buNone/>
            </a:pPr>
            <a:r>
              <a:rPr lang="ru-RU" sz="1600" b="1" i="1" dirty="0" smtClean="0">
                <a:solidFill>
                  <a:srgbClr val="002060"/>
                </a:solidFill>
              </a:rPr>
              <a:t>Ведущий:</a:t>
            </a:r>
          </a:p>
          <a:p>
            <a:pPr indent="17463">
              <a:buNone/>
            </a:pPr>
            <a:r>
              <a:rPr lang="ru-RU" sz="1600" b="1" i="1" dirty="0" smtClean="0">
                <a:solidFill>
                  <a:srgbClr val="002060"/>
                </a:solidFill>
              </a:rPr>
              <a:t> </a:t>
            </a:r>
            <a:r>
              <a:rPr lang="ru-RU" sz="1600" b="1" dirty="0" smtClean="0">
                <a:solidFill>
                  <a:srgbClr val="002060"/>
                </a:solidFill>
              </a:rPr>
              <a:t>Мы унаследовали то лучшее, что было у комсомола.</a:t>
            </a:r>
          </a:p>
          <a:p>
            <a:pPr indent="17463">
              <a:buNone/>
            </a:pPr>
            <a:r>
              <a:rPr lang="ru-RU" sz="1600" b="1" dirty="0" smtClean="0">
                <a:solidFill>
                  <a:srgbClr val="002060"/>
                </a:solidFill>
              </a:rPr>
              <a:t>Мы хотим, чтобы кроме проблем и интереса, молодежь имела ИДЕАЛЫ и они у нас есть.</a:t>
            </a:r>
          </a:p>
          <a:p>
            <a:pPr indent="17463">
              <a:buNone/>
            </a:pPr>
            <a:r>
              <a:rPr lang="ru-RU" sz="1600" b="1" dirty="0" smtClean="0">
                <a:solidFill>
                  <a:srgbClr val="002060"/>
                </a:solidFill>
              </a:rPr>
              <a:t>Наши идеалы просты, понятны и доступны каждому.</a:t>
            </a:r>
          </a:p>
          <a:p>
            <a:pPr indent="17463">
              <a:buNone/>
            </a:pPr>
            <a:r>
              <a:rPr lang="ru-RU" sz="1600" b="1" dirty="0" smtClean="0">
                <a:solidFill>
                  <a:srgbClr val="002060"/>
                </a:solidFill>
              </a:rPr>
              <a:t>Честь и честность</a:t>
            </a:r>
          </a:p>
          <a:p>
            <a:pPr indent="17463">
              <a:buNone/>
            </a:pPr>
            <a:r>
              <a:rPr lang="ru-RU" sz="1600" b="1" dirty="0" smtClean="0">
                <a:solidFill>
                  <a:srgbClr val="002060"/>
                </a:solidFill>
              </a:rPr>
              <a:t>Достоинство и душевная щедрость.</a:t>
            </a:r>
          </a:p>
          <a:p>
            <a:pPr indent="17463">
              <a:buNone/>
            </a:pPr>
            <a:r>
              <a:rPr lang="ru-RU" sz="1600" b="1" dirty="0" smtClean="0">
                <a:solidFill>
                  <a:srgbClr val="002060"/>
                </a:solidFill>
              </a:rPr>
              <a:t> Трудолюбие и любовь к Родине.</a:t>
            </a:r>
          </a:p>
          <a:p>
            <a:pPr indent="17463">
              <a:buNone/>
            </a:pPr>
            <a:r>
              <a:rPr lang="ru-RU" sz="1600" b="1" i="1" dirty="0" smtClean="0">
                <a:solidFill>
                  <a:srgbClr val="002060"/>
                </a:solidFill>
              </a:rPr>
              <a:t> </a:t>
            </a:r>
            <a:r>
              <a:rPr lang="ru-RU" sz="1600" b="1" dirty="0" smtClean="0">
                <a:solidFill>
                  <a:srgbClr val="002060"/>
                </a:solidFill>
              </a:rPr>
              <a:t>Каждый должен в этой жизни реализовать то лучшее, что в нем заложено. Потому что жизнь дается только раз, второй попытки не будет.</a:t>
            </a:r>
          </a:p>
          <a:p>
            <a:pPr indent="17463">
              <a:buNone/>
            </a:pPr>
            <a:r>
              <a:rPr lang="ru-RU" sz="1600" b="1" dirty="0" smtClean="0">
                <a:solidFill>
                  <a:srgbClr val="002060"/>
                </a:solidFill>
              </a:rPr>
              <a:t> Главная цель – помочь молодому человеку найти свое место в жизни, дать ему возможность проявить себя, реализовать свой потенциал.</a:t>
            </a:r>
          </a:p>
          <a:p>
            <a:pPr indent="17463">
              <a:buNone/>
            </a:pPr>
            <a:r>
              <a:rPr lang="ru-RU" sz="1600" b="1" i="1" dirty="0" smtClean="0">
                <a:solidFill>
                  <a:srgbClr val="002060"/>
                </a:solidFill>
              </a:rPr>
              <a:t>Вместе: </a:t>
            </a:r>
          </a:p>
          <a:p>
            <a:pPr indent="17463">
              <a:buNone/>
            </a:pPr>
            <a:r>
              <a:rPr lang="ru-RU" sz="1600" b="1" dirty="0" smtClean="0">
                <a:solidFill>
                  <a:srgbClr val="002060"/>
                </a:solidFill>
              </a:rPr>
              <a:t>Будущее вершить нам – молодым!</a:t>
            </a:r>
          </a:p>
          <a:p>
            <a:pPr indent="17463">
              <a:buNone/>
            </a:pPr>
            <a:r>
              <a:rPr lang="ru-RU" sz="1600" b="1" i="1" dirty="0" smtClean="0">
                <a:solidFill>
                  <a:srgbClr val="002060"/>
                </a:solidFill>
              </a:rPr>
              <a:t>Песня Гимн РСМ</a:t>
            </a:r>
            <a:r>
              <a:rPr lang="en-US" sz="1600" b="1" i="1" dirty="0" smtClean="0">
                <a:solidFill>
                  <a:srgbClr val="002060"/>
                </a:solidFill>
              </a:rPr>
              <a:t>!</a:t>
            </a:r>
            <a:endParaRPr lang="ru-RU" sz="1600" b="1" dirty="0" smtClean="0">
              <a:solidFill>
                <a:srgbClr val="002060"/>
              </a:solidFill>
            </a:endParaRPr>
          </a:p>
          <a:p>
            <a:pPr indent="17463"/>
            <a:endParaRPr lang="ru-RU" sz="2000" dirty="0" smtClean="0"/>
          </a:p>
        </p:txBody>
      </p:sp>
      <p:pic>
        <p:nvPicPr>
          <p:cNvPr id="6" name="Gimn_RSM_-_Gimn_RSM.mp3">
            <a:hlinkClick r:id="" action="ppaction://media"/>
          </p:cNvPr>
          <p:cNvPicPr>
            <a:picLocks noRot="1" noChangeAspect="1"/>
          </p:cNvPicPr>
          <p:nvPr>
            <a:audioFile r:link="rId1"/>
          </p:nvPr>
        </p:nvPicPr>
        <p:blipFill>
          <a:blip r:embed="rId3" cstate="print"/>
          <a:srcRect/>
          <a:stretch>
            <a:fillRect/>
          </a:stretch>
        </p:blipFill>
        <p:spPr bwMode="auto">
          <a:xfrm>
            <a:off x="9144000" y="64293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6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Содержимое 2"/>
          <p:cNvSpPr>
            <a:spLocks noGrp="1"/>
          </p:cNvSpPr>
          <p:nvPr>
            <p:ph idx="1"/>
          </p:nvPr>
        </p:nvSpPr>
        <p:spPr>
          <a:xfrm>
            <a:off x="142812" y="785794"/>
            <a:ext cx="9001188" cy="6429396"/>
          </a:xfrm>
        </p:spPr>
        <p:txBody>
          <a:bodyPr>
            <a:normAutofit/>
          </a:bodyPr>
          <a:lstStyle/>
          <a:p>
            <a:pPr indent="-69850">
              <a:buNone/>
            </a:pPr>
            <a:r>
              <a:rPr lang="ru-RU" sz="4800" b="1" i="1" dirty="0" smtClean="0">
                <a:solidFill>
                  <a:srgbClr val="FF0000"/>
                </a:solidFill>
              </a:rPr>
              <a:t>«Наша </a:t>
            </a:r>
            <a:r>
              <a:rPr lang="ru-RU" sz="4800" b="1" i="1" dirty="0" smtClean="0">
                <a:solidFill>
                  <a:srgbClr val="FF0000"/>
                </a:solidFill>
              </a:rPr>
              <a:t>национальная идеология – патриотизм. Только я бы еще добавил: воспитание духовности и гордость за великий СССР» </a:t>
            </a:r>
            <a:r>
              <a:rPr lang="ru-RU" sz="4800" b="1" i="1" dirty="0" smtClean="0">
                <a:solidFill>
                  <a:srgbClr val="FF0000"/>
                </a:solidFill>
              </a:rPr>
              <a:t>В.В.Путин</a:t>
            </a:r>
            <a:endParaRPr lang="ru-RU" sz="4800" dirty="0" smtClean="0">
              <a:solidFill>
                <a:srgbClr val="FF0000"/>
              </a:solidFill>
            </a:endParaRPr>
          </a:p>
          <a:p>
            <a:endParaRPr lang="ru-RU" dirty="0" smtClean="0"/>
          </a:p>
        </p:txBody>
      </p:sp>
      <p:pic>
        <p:nvPicPr>
          <p:cNvPr id="5" name="52 Героям России.mp3">
            <a:hlinkClick r:id="" action="ppaction://media"/>
          </p:cNvPr>
          <p:cNvPicPr>
            <a:picLocks noRot="1" noChangeAspect="1"/>
          </p:cNvPicPr>
          <p:nvPr>
            <a:audioFile r:link="rId1"/>
          </p:nvPr>
        </p:nvPicPr>
        <p:blipFill>
          <a:blip r:embed="rId3" cstate="print"/>
          <a:stretch>
            <a:fillRect/>
          </a:stretch>
        </p:blipFill>
        <p:spPr>
          <a:xfrm>
            <a:off x="9144000" y="6705600"/>
            <a:ext cx="304800" cy="30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28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endParaRPr lang="ru-RU" smtClean="0"/>
          </a:p>
        </p:txBody>
      </p:sp>
      <p:pic>
        <p:nvPicPr>
          <p:cNvPr id="7171" name="Содержимое 3" descr="img0.jpg"/>
          <p:cNvPicPr>
            <a:picLocks noGrp="1" noChangeAspect="1"/>
          </p:cNvPicPr>
          <p:nvPr>
            <p:ph idx="1"/>
          </p:nvPr>
        </p:nvPicPr>
        <p:blipFill>
          <a:blip r:embed="rId2" cstate="print"/>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Содержимое 3" descr="421953_14_b00000787.jpg"/>
          <p:cNvPicPr>
            <a:picLocks noGrp="1" noChangeAspect="1"/>
          </p:cNvPicPr>
          <p:nvPr>
            <p:ph idx="1"/>
          </p:nvPr>
        </p:nvPicPr>
        <p:blipFill>
          <a:blip r:embed="rId2" cstate="print"/>
          <a:srcRect/>
          <a:stretch>
            <a:fillRect/>
          </a:stretch>
        </p:blipFill>
        <p:spPr>
          <a:xfrm>
            <a:off x="1331640" y="1939925"/>
            <a:ext cx="6391275" cy="4918075"/>
          </a:xfrm>
        </p:spPr>
      </p:pic>
      <p:sp>
        <p:nvSpPr>
          <p:cNvPr id="8196" name="TextBox 3"/>
          <p:cNvSpPr txBox="1">
            <a:spLocks noChangeArrowheads="1"/>
          </p:cNvSpPr>
          <p:nvPr/>
        </p:nvSpPr>
        <p:spPr bwMode="auto">
          <a:xfrm>
            <a:off x="467544" y="404664"/>
            <a:ext cx="8072438" cy="1200329"/>
          </a:xfrm>
          <a:prstGeom prst="rect">
            <a:avLst/>
          </a:prstGeom>
          <a:noFill/>
          <a:ln w="9525">
            <a:noFill/>
            <a:miter lim="800000"/>
            <a:headEnd/>
            <a:tailEnd/>
          </a:ln>
        </p:spPr>
        <p:txBody>
          <a:bodyPr>
            <a:spAutoFit/>
          </a:bodyPr>
          <a:lstStyle/>
          <a:p>
            <a:r>
              <a:rPr lang="ru-RU" b="1" dirty="0">
                <a:solidFill>
                  <a:srgbClr val="002060"/>
                </a:solidFill>
                <a:cs typeface="Times New Roman" pitchFamily="18" charset="0"/>
              </a:rPr>
              <a:t>Молодой Советской республике навязана кровопролитная гражданская война. «Социалистическое отечество в опасности!» — бросило клич Советское правительство. Страна стала военным лагерем. Вместе с отцами и старшими братьями по призыву партии уходили на фронт тысячи юношей и </a:t>
            </a:r>
            <a:r>
              <a:rPr lang="ru-RU" b="1" dirty="0" smtClean="0">
                <a:solidFill>
                  <a:srgbClr val="002060"/>
                </a:solidFill>
                <a:cs typeface="Times New Roman" pitchFamily="18" charset="0"/>
              </a:rPr>
              <a:t>девушек</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endParaRPr lang="ru-RU" smtClean="0"/>
          </a:p>
        </p:txBody>
      </p:sp>
      <p:pic>
        <p:nvPicPr>
          <p:cNvPr id="9219" name="Содержимое 3" descr="238f6f84382ddb06a97d9be593e1_1000.jpg"/>
          <p:cNvPicPr>
            <a:picLocks noGrp="1" noChangeAspect="1"/>
          </p:cNvPicPr>
          <p:nvPr>
            <p:ph idx="1"/>
          </p:nvPr>
        </p:nvPicPr>
        <p:blipFill>
          <a:blip r:embed="rId3" cstate="print"/>
          <a:srcRect/>
          <a:stretch>
            <a:fillRect/>
          </a:stretch>
        </p:blipFill>
        <p:spPr>
          <a:xfrm>
            <a:off x="-292100" y="0"/>
            <a:ext cx="9436100" cy="6858000"/>
          </a:xfrm>
        </p:spPr>
      </p:pic>
      <p:pic>
        <p:nvPicPr>
          <p:cNvPr id="4" name="-_Komsomolcy_-_dobrovolcy_(iPleer.fm).mp3">
            <a:hlinkClick r:id="" action="ppaction://media"/>
          </p:cNvPr>
          <p:cNvPicPr>
            <a:picLocks noRot="1" noChangeAspect="1"/>
          </p:cNvPicPr>
          <p:nvPr>
            <a:audioFile r:link="rId1"/>
          </p:nvPr>
        </p:nvPicPr>
        <p:blipFill>
          <a:blip r:embed="rId4" cstate="print"/>
          <a:srcRect/>
          <a:stretch>
            <a:fillRect/>
          </a:stretch>
        </p:blipFill>
        <p:spPr bwMode="auto">
          <a:xfrm>
            <a:off x="91440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3">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Содержимое 5" descr="16599.jpg"/>
          <p:cNvPicPr>
            <a:picLocks noGrp="1" noChangeAspect="1"/>
          </p:cNvPicPr>
          <p:nvPr>
            <p:ph idx="1"/>
          </p:nvPr>
        </p:nvPicPr>
        <p:blipFill>
          <a:blip r:embed="rId2" cstate="print"/>
          <a:srcRect/>
          <a:stretch>
            <a:fillRect/>
          </a:stretch>
        </p:blipFill>
        <p:spPr>
          <a:xfrm>
            <a:off x="0" y="1700808"/>
            <a:ext cx="9035480" cy="5157192"/>
          </a:xfrm>
        </p:spPr>
      </p:pic>
      <p:sp>
        <p:nvSpPr>
          <p:cNvPr id="10244" name="TextBox 3"/>
          <p:cNvSpPr txBox="1">
            <a:spLocks noChangeArrowheads="1"/>
          </p:cNvSpPr>
          <p:nvPr/>
        </p:nvSpPr>
        <p:spPr bwMode="auto">
          <a:xfrm>
            <a:off x="0" y="476672"/>
            <a:ext cx="8856984" cy="923330"/>
          </a:xfrm>
          <a:prstGeom prst="rect">
            <a:avLst/>
          </a:prstGeom>
          <a:noFill/>
          <a:ln w="9525">
            <a:noFill/>
            <a:miter lim="800000"/>
            <a:headEnd/>
            <a:tailEnd/>
          </a:ln>
        </p:spPr>
        <p:txBody>
          <a:bodyPr wrap="square">
            <a:spAutoFit/>
          </a:bodyPr>
          <a:lstStyle/>
          <a:p>
            <a:pPr algn="ctr"/>
            <a:r>
              <a:rPr lang="ru-RU" b="1" dirty="0">
                <a:solidFill>
                  <a:srgbClr val="002060"/>
                </a:solidFill>
                <a:latin typeface="Calibri" pitchFamily="34" charset="0"/>
                <a:cs typeface="Times New Roman" pitchFamily="18" charset="0"/>
              </a:rPr>
              <a:t>В мае 1919 года комсомол </a:t>
            </a:r>
            <a:r>
              <a:rPr lang="ru-RU" b="1" dirty="0" smtClean="0">
                <a:solidFill>
                  <a:srgbClr val="002060"/>
                </a:solidFill>
                <a:latin typeface="Calibri" pitchFamily="34" charset="0"/>
                <a:cs typeface="Times New Roman" pitchFamily="18" charset="0"/>
              </a:rPr>
              <a:t>объявил первую Всероссийскую мобилизацию. Главной опасностью для страны был Восточный фронт. 3 тысячи комсомольцев ушли воевать, отвечая на зов молодой Республики Советов: «Все на борьбу с Колчаком!»</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214313" y="1071563"/>
            <a:ext cx="8229600" cy="1143000"/>
          </a:xfrm>
        </p:spPr>
        <p:txBody>
          <a:bodyPr>
            <a:normAutofit fontScale="90000"/>
          </a:bodyPr>
          <a:lstStyle/>
          <a:p>
            <a:r>
              <a:rPr lang="ru-RU" smtClean="0"/>
              <a:t/>
            </a:r>
            <a:br>
              <a:rPr lang="ru-RU" smtClean="0"/>
            </a:br>
            <a:endParaRPr lang="ru-RU" smtClean="0"/>
          </a:p>
        </p:txBody>
      </p:sp>
      <p:pic>
        <p:nvPicPr>
          <p:cNvPr id="12291" name="Picture 2"/>
          <p:cNvPicPr>
            <a:picLocks noGrp="1" noChangeAspect="1" noChangeArrowheads="1"/>
          </p:cNvPicPr>
          <p:nvPr>
            <p:ph idx="1"/>
          </p:nvPr>
        </p:nvPicPr>
        <p:blipFill>
          <a:blip r:embed="rId2" cstate="print"/>
          <a:srcRect/>
          <a:stretch>
            <a:fillRect/>
          </a:stretch>
        </p:blipFill>
        <p:spPr>
          <a:xfrm>
            <a:off x="3131840" y="404664"/>
            <a:ext cx="5851029" cy="3528392"/>
          </a:xfrm>
          <a:noFill/>
        </p:spPr>
      </p:pic>
      <p:sp>
        <p:nvSpPr>
          <p:cNvPr id="12292" name="TextBox 3"/>
          <p:cNvSpPr txBox="1">
            <a:spLocks noChangeArrowheads="1"/>
          </p:cNvSpPr>
          <p:nvPr/>
        </p:nvSpPr>
        <p:spPr bwMode="auto">
          <a:xfrm>
            <a:off x="285750" y="4143375"/>
            <a:ext cx="4502274" cy="2308324"/>
          </a:xfrm>
          <a:prstGeom prst="rect">
            <a:avLst/>
          </a:prstGeom>
          <a:noFill/>
          <a:ln w="9525">
            <a:noFill/>
            <a:miter lim="800000"/>
            <a:headEnd/>
            <a:tailEnd/>
          </a:ln>
        </p:spPr>
        <p:txBody>
          <a:bodyPr wrap="square">
            <a:spAutoFit/>
          </a:bodyPr>
          <a:lstStyle/>
          <a:p>
            <a:r>
              <a:rPr lang="ru-RU" b="1" dirty="0">
                <a:solidFill>
                  <a:srgbClr val="002060"/>
                </a:solidFill>
                <a:cs typeface="Times New Roman" pitchFamily="18" charset="0"/>
              </a:rPr>
              <a:t>Шли эшелоны, скрипели обозы,</a:t>
            </a:r>
          </a:p>
          <a:p>
            <a:r>
              <a:rPr lang="ru-RU" b="1" dirty="0">
                <a:solidFill>
                  <a:srgbClr val="002060"/>
                </a:solidFill>
                <a:cs typeface="Times New Roman" pitchFamily="18" charset="0"/>
              </a:rPr>
              <a:t>Спешил комсомол на заводы, в колхозы,</a:t>
            </a:r>
          </a:p>
          <a:p>
            <a:r>
              <a:rPr lang="ru-RU" b="1" dirty="0">
                <a:solidFill>
                  <a:srgbClr val="002060"/>
                </a:solidFill>
                <a:cs typeface="Times New Roman" pitchFamily="18" charset="0"/>
              </a:rPr>
              <a:t>Порою голодный, разутый порой,</a:t>
            </a:r>
          </a:p>
          <a:p>
            <a:r>
              <a:rPr lang="ru-RU" b="1" dirty="0">
                <a:solidFill>
                  <a:srgbClr val="002060"/>
                </a:solidFill>
                <a:cs typeface="Times New Roman" pitchFamily="18" charset="0"/>
              </a:rPr>
              <a:t>Спешил он туда, где гудел Днепрострой.</a:t>
            </a:r>
          </a:p>
          <a:p>
            <a:r>
              <a:rPr lang="ru-RU" b="1" dirty="0">
                <a:solidFill>
                  <a:srgbClr val="002060"/>
                </a:solidFill>
                <a:cs typeface="Times New Roman" pitchFamily="18" charset="0"/>
              </a:rPr>
              <a:t>Где город в далёкой тайге вырастал,</a:t>
            </a:r>
          </a:p>
          <a:p>
            <a:r>
              <a:rPr lang="ru-RU" b="1" dirty="0">
                <a:solidFill>
                  <a:srgbClr val="002060"/>
                </a:solidFill>
                <a:cs typeface="Times New Roman" pitchFamily="18" charset="0"/>
              </a:rPr>
              <a:t>Где в домне бессонной варился металл.</a:t>
            </a:r>
          </a:p>
          <a:p>
            <a:r>
              <a:rPr lang="ru-RU" b="1" dirty="0">
                <a:solidFill>
                  <a:srgbClr val="002060"/>
                </a:solidFill>
                <a:cs typeface="Times New Roman" pitchFamily="18" charset="0"/>
              </a:rPr>
              <a:t>И вот на глазах их развалин и пепла</a:t>
            </a:r>
          </a:p>
          <a:p>
            <a:r>
              <a:rPr lang="ru-RU" b="1" dirty="0">
                <a:solidFill>
                  <a:srgbClr val="002060"/>
                </a:solidFill>
                <a:cs typeface="Times New Roman" pitchFamily="18" charset="0"/>
              </a:rPr>
              <a:t>Страна поднималась, мужала и </a:t>
            </a:r>
            <a:r>
              <a:rPr lang="ru-RU" b="1" dirty="0" smtClean="0">
                <a:solidFill>
                  <a:srgbClr val="002060"/>
                </a:solidFill>
                <a:cs typeface="Times New Roman" pitchFamily="18" charset="0"/>
              </a:rPr>
              <a:t>крепла</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786</Words>
  <Application>Microsoft Office PowerPoint</Application>
  <PresentationFormat>Экран (4:3)</PresentationFormat>
  <Paragraphs>91</Paragraphs>
  <Slides>42</Slides>
  <Notes>0</Notes>
  <HiddenSlides>0</HiddenSlides>
  <MMClips>12</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Тема Office</vt:lpstr>
      <vt:lpstr>Слайд 1</vt:lpstr>
      <vt:lpstr>Слайд 2</vt:lpstr>
      <vt:lpstr>Слайд 3</vt:lpstr>
      <vt:lpstr>Слайд 4</vt:lpstr>
      <vt:lpstr>Слайд 5</vt:lpstr>
      <vt:lpstr>Слайд 6</vt:lpstr>
      <vt:lpstr>Слайд 7</vt:lpstr>
      <vt:lpstr>Слайд 8</vt:lpstr>
      <vt:lpstr> </vt:lpstr>
      <vt:lpstr>Слайд 10</vt:lpstr>
      <vt:lpstr>Слайд 11</vt:lpstr>
      <vt:lpstr>Слайд 12</vt:lpstr>
      <vt:lpstr>Слайд 13</vt:lpstr>
      <vt:lpstr>1941-1945</vt:lpstr>
      <vt:lpstr>В первые же дни Великой Отечественной войны ВЛКСМ направил в Вооруженные Силы около" миллиона комсомольцев. Создавались комсомольские воинские подразделения и части. Комсомольское пополнение шло в воздушно-десантные войска, ударные батальоны лыжников, гвардейские минометные части, войска ПВО, на флот. Только за три мня, с 22 по 24 июня 1941 года, пятьдесят тысяч комсомольцев Москвы заявили, что они добровольно уходят на защиту родной страны</vt:lpstr>
      <vt:lpstr>Слайд 16</vt:lpstr>
      <vt:lpstr>Слайд 17</vt:lpstr>
      <vt:lpstr>Слайд 18</vt:lpstr>
      <vt:lpstr>Слайд 19</vt:lpstr>
      <vt:lpstr>Победа!</vt:lpstr>
      <vt:lpstr>Комсомольцы – Герои Советского Союза</vt:lpstr>
      <vt:lpstr>1710 городов были разорены врагом, сожжены 70 тысяч сел и деревень, разрушены до основания почти 32 тысячи промышленных предприятий. Комсомол должен был направить энергию, инициативу юношей и девушек на восстановление разрушенного гитлеровцами народного хозяйства</vt:lpstr>
      <vt:lpstr>Слайд 23</vt:lpstr>
      <vt:lpstr>Слайд 24</vt:lpstr>
      <vt:lpstr>Слайд 25</vt:lpstr>
      <vt:lpstr>Слайд 26</vt:lpstr>
      <vt:lpstr>Слайд 27</vt:lpstr>
      <vt:lpstr>Молодые строители коммунизма.</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методист</cp:lastModifiedBy>
  <cp:revision>31</cp:revision>
  <dcterms:modified xsi:type="dcterms:W3CDTF">2020-03-20T07:02:41Z</dcterms:modified>
</cp:coreProperties>
</file>