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77" r:id="rId8"/>
    <p:sldId id="274" r:id="rId9"/>
    <p:sldId id="276" r:id="rId10"/>
    <p:sldId id="264" r:id="rId11"/>
    <p:sldId id="269" r:id="rId12"/>
    <p:sldId id="270" r:id="rId13"/>
    <p:sldId id="263" r:id="rId14"/>
    <p:sldId id="272" r:id="rId15"/>
    <p:sldId id="258" r:id="rId16"/>
    <p:sldId id="267" r:id="rId17"/>
    <p:sldId id="268" r:id="rId18"/>
    <p:sldId id="265" r:id="rId19"/>
    <p:sldId id="266" r:id="rId20"/>
    <p:sldId id="284" r:id="rId21"/>
    <p:sldId id="273" r:id="rId22"/>
    <p:sldId id="279" r:id="rId23"/>
    <p:sldId id="280" r:id="rId24"/>
    <p:sldId id="282" r:id="rId25"/>
    <p:sldId id="281" r:id="rId26"/>
    <p:sldId id="278" r:id="rId27"/>
    <p:sldId id="283" r:id="rId28"/>
    <p:sldId id="286" r:id="rId29"/>
    <p:sldId id="285" r:id="rId30"/>
    <p:sldId id="288" r:id="rId31"/>
    <p:sldId id="287" r:id="rId32"/>
  </p:sldIdLst>
  <p:sldSz cx="9144000" cy="6858000" type="screen4x3"/>
  <p:notesSz cx="6811963" cy="99393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C70330E3-3627-4B9D-B1EE-3E9F4CD45787}">
          <p14:sldIdLst>
            <p14:sldId id="256"/>
            <p14:sldId id="257"/>
            <p14:sldId id="259"/>
            <p14:sldId id="260"/>
            <p14:sldId id="261"/>
            <p14:sldId id="262"/>
            <p14:sldId id="277"/>
            <p14:sldId id="274"/>
            <p14:sldId id="276"/>
            <p14:sldId id="264"/>
            <p14:sldId id="269"/>
            <p14:sldId id="270"/>
            <p14:sldId id="263"/>
            <p14:sldId id="272"/>
            <p14:sldId id="258"/>
            <p14:sldId id="267"/>
            <p14:sldId id="268"/>
            <p14:sldId id="265"/>
            <p14:sldId id="266"/>
            <p14:sldId id="284"/>
            <p14:sldId id="273"/>
            <p14:sldId id="279"/>
            <p14:sldId id="280"/>
            <p14:sldId id="282"/>
            <p14:sldId id="281"/>
            <p14:sldId id="278"/>
            <p14:sldId id="283"/>
            <p14:sldId id="286"/>
            <p14:sldId id="285"/>
            <p14:sldId id="288"/>
            <p14:sldId id="28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2" autoAdjust="0"/>
  </p:normalViewPr>
  <p:slideViewPr>
    <p:cSldViewPr>
      <p:cViewPr>
        <p:scale>
          <a:sx n="84" d="100"/>
          <a:sy n="84" d="100"/>
        </p:scale>
        <p:origin x="-882" y="-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0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95302-97E7-4BC6-B114-5775AD7BF18F}" type="datetimeFigureOut">
              <a:rPr lang="ru-RU" smtClean="0"/>
              <a:t>17.06.2015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9A18C-3908-404A-AA20-1B5E264DF21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95302-97E7-4BC6-B114-5775AD7BF18F}" type="datetimeFigureOut">
              <a:rPr lang="ru-RU" smtClean="0"/>
              <a:t>17.06.2015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9A18C-3908-404A-AA20-1B5E264DF2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95302-97E7-4BC6-B114-5775AD7BF18F}" type="datetimeFigureOut">
              <a:rPr lang="ru-RU" smtClean="0"/>
              <a:t>17.06.2015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9A18C-3908-404A-AA20-1B5E264DF2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95302-97E7-4BC6-B114-5775AD7BF18F}" type="datetimeFigureOut">
              <a:rPr lang="ru-RU" smtClean="0"/>
              <a:t>17.06.2015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9A18C-3908-404A-AA20-1B5E264DF21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95302-97E7-4BC6-B114-5775AD7BF18F}" type="datetimeFigureOut">
              <a:rPr lang="ru-RU" smtClean="0"/>
              <a:t>17.06.2015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9A18C-3908-404A-AA20-1B5E264DF2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95302-97E7-4BC6-B114-5775AD7BF18F}" type="datetimeFigureOut">
              <a:rPr lang="ru-RU" smtClean="0"/>
              <a:t>17.06.2015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9A18C-3908-404A-AA20-1B5E264DF21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95302-97E7-4BC6-B114-5775AD7BF18F}" type="datetimeFigureOut">
              <a:rPr lang="ru-RU" smtClean="0"/>
              <a:t>17.06.2015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9A18C-3908-404A-AA20-1B5E264DF21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95302-97E7-4BC6-B114-5775AD7BF18F}" type="datetimeFigureOut">
              <a:rPr lang="ru-RU" smtClean="0"/>
              <a:t>17.06.2015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9A18C-3908-404A-AA20-1B5E264DF2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95302-97E7-4BC6-B114-5775AD7BF18F}" type="datetimeFigureOut">
              <a:rPr lang="ru-RU" smtClean="0"/>
              <a:t>17.06.2015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9A18C-3908-404A-AA20-1B5E264DF2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95302-97E7-4BC6-B114-5775AD7BF18F}" type="datetimeFigureOut">
              <a:rPr lang="ru-RU" smtClean="0"/>
              <a:t>17.06.2015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9A18C-3908-404A-AA20-1B5E264DF21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95302-97E7-4BC6-B114-5775AD7BF18F}" type="datetimeFigureOut">
              <a:rPr lang="ru-RU" smtClean="0"/>
              <a:t>17.06.2015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9A18C-3908-404A-AA20-1B5E264DF21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B495302-97E7-4BC6-B114-5775AD7BF18F}" type="datetimeFigureOut">
              <a:rPr lang="ru-RU" smtClean="0"/>
              <a:t>17.06.2015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7F9A18C-3908-404A-AA20-1B5E264DF21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12" Type="http://schemas.openxmlformats.org/officeDocument/2006/relationships/image" Target="../media/image19.gi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0" Type="http://schemas.openxmlformats.org/officeDocument/2006/relationships/image" Target="../media/image18.png"/><Relationship Id="rId4" Type="http://schemas.openxmlformats.org/officeDocument/2006/relationships/image" Target="../media/image15.png"/><Relationship Id="rId9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6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921876"/>
            <a:ext cx="3528392" cy="2583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27584" y="836712"/>
            <a:ext cx="78488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002060"/>
                </a:solidFill>
              </a:rPr>
              <a:t>Родительское собрание в старшей логопедической группе.</a:t>
            </a:r>
            <a:endParaRPr lang="ru-RU" sz="48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4676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345333"/>
            <a:ext cx="7560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Каждый звук, с которым мы будем знакомится, обозначается определенным символом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Света\Desktop\през.собрания\для моей\Scan0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8805">
                        <a14:foregroundMark x1="30359" y1="26983" x2="44940" y2="51365"/>
                        <a14:foregroundMark x1="63347" y1="53381" x2="66534" y2="5533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79" y="1018125"/>
            <a:ext cx="1538549" cy="1885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Света\Desktop\през.собрания\для моей\Scan000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34" b="99873" l="0" r="100000">
                        <a14:foregroundMark x1="44365" y1="30134" x2="51355" y2="49332"/>
                        <a14:foregroundMark x1="64408" y1="31469" x2="66548" y2="504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3214" y="1018125"/>
            <a:ext cx="1762040" cy="1976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Света\Desktop\през.собрания\для моей\Scan000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8866" l="2489" r="98170">
                        <a14:foregroundMark x1="43558" y1="27834" x2="66618" y2="37594"/>
                        <a14:foregroundMark x1="68887" y1="28904" x2="42240" y2="36776"/>
                        <a14:foregroundMark x1="42899" y1="29219" x2="54905" y2="353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8074" y="991663"/>
            <a:ext cx="1644805" cy="1911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Света\Desktop\през.собрания\для моей\Scan0004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9565" l="1220" r="100000">
                        <a14:foregroundMark x1="33362" y1="34121" x2="47474" y2="44500"/>
                        <a14:foregroundMark x1="53746" y1="29397" x2="63937" y2="43070"/>
                        <a14:foregroundMark x1="63589" y1="31324" x2="40854" y2="50653"/>
                        <a14:foregroundMark x1="42422" y1="28838" x2="33014" y2="456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991664"/>
            <a:ext cx="1364043" cy="1911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Света\Desktop\през.собрания\для моей\Scan0005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>
                        <a14:foregroundMark x1="33420" y1="34118" x2="35758" y2="38345"/>
                        <a14:foregroundMark x1="54892" y1="33937" x2="57229" y2="413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245" y="991664"/>
            <a:ext cx="1281313" cy="1837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0397" y="3025685"/>
            <a:ext cx="15990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Гласные звуки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63688" y="3009968"/>
            <a:ext cx="17281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Согласные</a:t>
            </a: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Глухие</a:t>
            </a: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Твердые звуки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55876" y="3025685"/>
            <a:ext cx="17281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Согласные</a:t>
            </a: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Звонкие </a:t>
            </a: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Твердые звуки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84068" y="3046939"/>
            <a:ext cx="17281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Согласные</a:t>
            </a: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Глухие</a:t>
            </a: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Мягкие звуки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123214" y="3046939"/>
            <a:ext cx="17281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Согласные</a:t>
            </a: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Звонкие </a:t>
            </a: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Мягкие звуки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8901" y="4005064"/>
            <a:ext cx="7560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На письме мы их обозначаем соответствующем цветом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4" name="Picture 2" descr="Аромштам Марина На подступах к тетради Газета &quot;Дошкольное образование&quot; 3/2008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4434" y="4509120"/>
            <a:ext cx="3008964" cy="1934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4509120"/>
            <a:ext cx="576064" cy="576064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51520" y="5237584"/>
            <a:ext cx="576064" cy="576064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251520" y="5924902"/>
            <a:ext cx="576064" cy="576064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968703" y="4653136"/>
            <a:ext cx="24859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ласные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44095" y="5237584"/>
            <a:ext cx="31958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Согласные, глухие, твердые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Согласные,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звонкие, твердые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05724" y="5951324"/>
            <a:ext cx="31958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Согласные, глухие, мягкие</a:t>
            </a:r>
          </a:p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Согласные,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звонкие, мягкие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940151" y="4903068"/>
            <a:ext cx="350045" cy="36423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6666586" y="4910371"/>
            <a:ext cx="372330" cy="356929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7452320" y="4896049"/>
            <a:ext cx="332490" cy="362676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2604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258765"/>
            <a:ext cx="59766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Развитие фонематического слуха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1412776"/>
            <a:ext cx="84249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Игра « Определи место звука в словах»</a:t>
            </a:r>
          </a:p>
          <a:p>
            <a:pPr algn="ctr"/>
            <a:endParaRPr lang="ru-RU" sz="1600" dirty="0"/>
          </a:p>
        </p:txBody>
      </p:sp>
      <p:sp>
        <p:nvSpPr>
          <p:cNvPr id="4" name="TextBox 3"/>
          <p:cNvSpPr txBox="1"/>
          <p:nvPr/>
        </p:nvSpPr>
        <p:spPr>
          <a:xfrm>
            <a:off x="5436096" y="2060848"/>
            <a:ext cx="3528392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Например:</a:t>
            </a: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Выделение звука «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а»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словах:</a:t>
            </a:r>
          </a:p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мы слышим звук «а» в начале слова</a:t>
            </a:r>
          </a:p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мук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слышим звук «а» в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конце слова</a:t>
            </a:r>
          </a:p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мы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слышим звук «а» в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середине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слова</a:t>
            </a:r>
          </a:p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C:\Users\Света\Desktop\през.собрания\для моей\Scan0012 — копия (2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401078"/>
            <a:ext cx="1502744" cy="20780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Света\Desktop\през.собрания\для моей\Scan0012 — копия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365104"/>
            <a:ext cx="1601629" cy="21140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Света\Desktop\през.собрания\для моей\Scan001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182217"/>
            <a:ext cx="1564374" cy="21447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0685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258765"/>
            <a:ext cx="59766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Развитие фонематического слуха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1412776"/>
            <a:ext cx="84249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Игра « Светофор»</a:t>
            </a:r>
          </a:p>
          <a:p>
            <a:pPr algn="ctr"/>
            <a:endParaRPr lang="ru-RU" sz="1600" dirty="0"/>
          </a:p>
        </p:txBody>
      </p:sp>
      <p:pic>
        <p:nvPicPr>
          <p:cNvPr id="7170" name="Picture 2" descr="C:\Users\Света\Desktop\през.собрания\для моей\Scan00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71232"/>
            <a:ext cx="1929666" cy="266516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59832" y="2182217"/>
            <a:ext cx="5616624" cy="190081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3419872" y="2348880"/>
            <a:ext cx="1440160" cy="1431818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5179933" y="2355247"/>
            <a:ext cx="1440160" cy="143181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6948264" y="2396436"/>
            <a:ext cx="1440160" cy="143181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51520" y="4509120"/>
            <a:ext cx="316835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u="sng" dirty="0" smtClean="0"/>
              <a:t>Зеленый цвет </a:t>
            </a:r>
            <a:r>
              <a:rPr lang="ru-RU" sz="1600" dirty="0" smtClean="0"/>
              <a:t>слышим звук в начале слова</a:t>
            </a:r>
          </a:p>
          <a:p>
            <a:r>
              <a:rPr lang="ru-RU" sz="1600" b="1" u="sng" dirty="0" smtClean="0"/>
              <a:t>Желтый цвет </a:t>
            </a:r>
            <a:r>
              <a:rPr lang="ru-RU" sz="1600" dirty="0" smtClean="0"/>
              <a:t>слышим звук в середине слова</a:t>
            </a:r>
          </a:p>
          <a:p>
            <a:r>
              <a:rPr lang="ru-RU" sz="1600" b="1" u="sng" dirty="0" smtClean="0"/>
              <a:t>Красный цвет </a:t>
            </a:r>
            <a:r>
              <a:rPr lang="ru-RU" sz="1600" dirty="0" smtClean="0"/>
              <a:t>слышим звук в конце слова</a:t>
            </a:r>
            <a:endParaRPr lang="ru-RU" sz="1600" dirty="0"/>
          </a:p>
        </p:txBody>
      </p:sp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778" b="96667" l="6320" r="9293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7879" y="4446490"/>
            <a:ext cx="1694321" cy="2267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2712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59259E-6 L -0.15139 -0.3662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69" y="-18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139 -0.36621 L 0.01389 -0.030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64" y="16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89 -0.03009 L 0.05139 -0.3752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5" y="-17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139 -0.37523 L 0.02187 0.011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6" y="193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89 -0.03009 L 0.24826 -0.38565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19" y="-17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4826 -0.38565 L 0.02968 -0.0092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38" y="188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48680"/>
            <a:ext cx="769424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002060"/>
                </a:solidFill>
              </a:rPr>
              <a:t>Звуковой анализ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 descr="Аромштам Марина На подступах к тетради Газета &quot;Дошкольное образование&quot; 3/200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6792"/>
            <a:ext cx="4393624" cy="2824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39551" y="1181240"/>
            <a:ext cx="48245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7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7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7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амь</a:t>
            </a:r>
            <a:r>
              <a:rPr lang="ru-RU" sz="7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7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2666521"/>
            <a:ext cx="545345" cy="52609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012889" y="2666521"/>
            <a:ext cx="534775" cy="52609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664357" y="2681903"/>
            <a:ext cx="536042" cy="52609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200398" y="2681903"/>
            <a:ext cx="579513" cy="52609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5004048" y="1781404"/>
            <a:ext cx="3672408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Например:</a:t>
            </a:r>
          </a:p>
          <a:p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- 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амь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звуков слышим?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два.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звук первый?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-а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называется звук?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-гласный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звук второй?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м; </a:t>
            </a:r>
          </a:p>
          <a:p>
            <a:pPr marL="285750" indent="-285750">
              <a:buFontTx/>
              <a:buChar char="-"/>
            </a:pP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мь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называется звук?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-согласный, звонкий, твердый.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-согласный, звонкий, мягкий.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получилось вместе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амь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8804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 animBg="1"/>
      <p:bldP spid="14" grpId="0" animBg="1"/>
      <p:bldP spid="15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404664"/>
            <a:ext cx="59766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Деление слов на слоги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1129584"/>
            <a:ext cx="86409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В слове столько </a:t>
            </a:r>
            <a:r>
              <a:rPr lang="ru-RU" sz="2400" b="1" dirty="0" smtClean="0"/>
              <a:t>слогов, </a:t>
            </a:r>
            <a:r>
              <a:rPr lang="ru-RU" sz="2400" b="1" dirty="0"/>
              <a:t>сколько гласных звуков.</a:t>
            </a:r>
            <a:endParaRPr lang="ru-RU" sz="2400" dirty="0"/>
          </a:p>
          <a:p>
            <a:pPr algn="ctr"/>
            <a:endParaRPr lang="ru-RU" sz="1600" dirty="0"/>
          </a:p>
        </p:txBody>
      </p:sp>
      <p:sp>
        <p:nvSpPr>
          <p:cNvPr id="4" name="TextBox 3"/>
          <p:cNvSpPr txBox="1"/>
          <p:nvPr/>
        </p:nvSpPr>
        <p:spPr>
          <a:xfrm>
            <a:off x="5024490" y="1937670"/>
            <a:ext cx="352839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Например: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Мак –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слове один слог, потому что один раз открылся рот.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-ка –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слове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два слога,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потому что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два раза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открылся рот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Па-на-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слове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три слога,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потому что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три раза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открылся рот.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5805264"/>
            <a:ext cx="77768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/>
              <a:t>Отхлопать слова столько раз, сколько раз открылся рот</a:t>
            </a:r>
            <a:r>
              <a:rPr lang="ru-RU" i="1" dirty="0" smtClean="0"/>
              <a:t>.</a:t>
            </a:r>
          </a:p>
          <a:p>
            <a:r>
              <a:rPr lang="ru-RU" i="1" u="sng" dirty="0" smtClean="0">
                <a:solidFill>
                  <a:srgbClr val="FF0000"/>
                </a:solidFill>
              </a:rPr>
              <a:t>Рот открывается только на гласные звуки.</a:t>
            </a:r>
            <a:endParaRPr lang="ru-RU" u="sng" dirty="0">
              <a:solidFill>
                <a:srgbClr val="FF0000"/>
              </a:solidFill>
            </a:endParaRPr>
          </a:p>
          <a:p>
            <a:endParaRPr lang="ru-RU" dirty="0"/>
          </a:p>
        </p:txBody>
      </p:sp>
      <p:pic>
        <p:nvPicPr>
          <p:cNvPr id="8194" name="Picture 2" descr="C:\Users\Света\Desktop\през.собрания\для моей\Scan0014 — копи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863" y="2000250"/>
            <a:ext cx="4233862" cy="31416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0072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8240" y="260648"/>
            <a:ext cx="7694240" cy="1143000"/>
          </a:xfrm>
        </p:spPr>
        <p:txBody>
          <a:bodyPr/>
          <a:lstStyle/>
          <a:p>
            <a:pPr marL="0" indent="0">
              <a:buNone/>
            </a:pPr>
            <a:r>
              <a:rPr lang="ru-RU" sz="4400" dirty="0" smtClean="0">
                <a:solidFill>
                  <a:srgbClr val="002060"/>
                </a:solidFill>
              </a:rPr>
              <a:t>Составление схемы слова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 descr="Аромштам Марина На подступах к тетради Газета &quot;Дошкольное образование&quot; 3/200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909" y="2722144"/>
            <a:ext cx="5335457" cy="3429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80411" y="3398119"/>
            <a:ext cx="4068452" cy="14401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135217" y="3991841"/>
            <a:ext cx="1310713" cy="14401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795280" y="3953620"/>
            <a:ext cx="1353584" cy="14401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135217" y="4742995"/>
            <a:ext cx="655356" cy="61699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793961" y="4742995"/>
            <a:ext cx="651970" cy="61699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795280" y="4741376"/>
            <a:ext cx="676791" cy="6186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481285" y="4742996"/>
            <a:ext cx="667577" cy="616998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793961" y="2251488"/>
            <a:ext cx="38017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кино</a:t>
            </a:r>
            <a:endParaRPr lang="ru-RU" sz="8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H="1">
            <a:off x="5148862" y="3991841"/>
            <a:ext cx="260063" cy="576064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782366" y="1787169"/>
            <a:ext cx="3110114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 каждом слове есть ударный слог,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котором гласный звук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произносится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силой и длительно.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Ударный слог,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Ударный слог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Он назван так недаром...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Эй, невидимка молоток,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Отметь его ударом!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молоТОК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</a:t>
            </a:r>
          </a:p>
          <a:p>
            <a:pPr algn="ctr"/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стуЧИТ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стуЧИТ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—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ЧЁТко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РЕЧЬ</a:t>
            </a:r>
          </a:p>
          <a:p>
            <a:pPr algn="ctr"/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звуЧИТ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endParaRPr lang="ru-RU" dirty="0"/>
          </a:p>
        </p:txBody>
      </p:sp>
      <p:pic>
        <p:nvPicPr>
          <p:cNvPr id="9218" name="Picture 2" descr="C:\Users\Света\Desktop\през.собрания\для моей\Scan00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494" y="764704"/>
            <a:ext cx="1376401" cy="18497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5839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6" grpId="0" animBg="1"/>
      <p:bldP spid="9" grpId="0" animBg="1"/>
      <p:bldP spid="10" grpId="0" animBg="1"/>
      <p:bldP spid="11" grpId="0" animBg="1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404664"/>
            <a:ext cx="8712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err="1" smtClean="0">
                <a:solidFill>
                  <a:srgbClr val="FF0000"/>
                </a:solidFill>
              </a:rPr>
              <a:t>Лексико</a:t>
            </a:r>
            <a:r>
              <a:rPr lang="ru-RU" sz="3600" dirty="0" smtClean="0">
                <a:solidFill>
                  <a:srgbClr val="FF0000"/>
                </a:solidFill>
              </a:rPr>
              <a:t> – грамматический строй речи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1268760"/>
            <a:ext cx="84249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Игра «Один - много»</a:t>
            </a:r>
          </a:p>
          <a:p>
            <a:pPr algn="ctr"/>
            <a:endParaRPr lang="ru-RU" sz="1600" dirty="0"/>
          </a:p>
        </p:txBody>
      </p:sp>
      <p:sp>
        <p:nvSpPr>
          <p:cNvPr id="4" name="TextBox 3"/>
          <p:cNvSpPr txBox="1"/>
          <p:nvPr/>
        </p:nvSpPr>
        <p:spPr>
          <a:xfrm>
            <a:off x="5004048" y="2564904"/>
            <a:ext cx="35283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Например: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стол – столы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 – уши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дом – дома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ерево – деревья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исьмо - письма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C:\Users\Света\Desktop\през.собрания\для моей\Scan00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135" y="2348880"/>
            <a:ext cx="4379913" cy="3200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2721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8" y="1268760"/>
            <a:ext cx="864096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Игра «Посчитай»</a:t>
            </a:r>
          </a:p>
          <a:p>
            <a:pPr algn="ctr"/>
            <a:r>
              <a:rPr lang="ru-RU" dirty="0" smtClean="0"/>
              <a:t>(</a:t>
            </a:r>
            <a:r>
              <a:rPr lang="ru-RU" sz="1600" dirty="0" smtClean="0"/>
              <a:t>употребление родительного падежа имен существительных во множественном числе)</a:t>
            </a:r>
            <a:endParaRPr lang="ru-RU" sz="1600" dirty="0"/>
          </a:p>
        </p:txBody>
      </p:sp>
      <p:sp>
        <p:nvSpPr>
          <p:cNvPr id="4" name="TextBox 3"/>
          <p:cNvSpPr txBox="1"/>
          <p:nvPr/>
        </p:nvSpPr>
        <p:spPr>
          <a:xfrm>
            <a:off x="5004048" y="2564904"/>
            <a:ext cx="352839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Например: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Одна утка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Две утки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Пять уток</a:t>
            </a:r>
          </a:p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Один дом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Два дома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Пять домов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C:\Users\Света\Desktop\през.собрания\для моей\Scan000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317261"/>
            <a:ext cx="2613620" cy="354227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1520" y="404664"/>
            <a:ext cx="8712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err="1" smtClean="0">
                <a:solidFill>
                  <a:srgbClr val="FF0000"/>
                </a:solidFill>
              </a:rPr>
              <a:t>Лексико</a:t>
            </a:r>
            <a:r>
              <a:rPr lang="ru-RU" sz="3600" dirty="0" smtClean="0">
                <a:solidFill>
                  <a:srgbClr val="FF0000"/>
                </a:solidFill>
              </a:rPr>
              <a:t> – грамматический строй речи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7131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9552" y="1268760"/>
            <a:ext cx="842493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«Жадина»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употребление имен существительных по родам :мужской, женский, средний род)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4048" y="2564904"/>
            <a:ext cx="35283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Например: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Мой мишка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Моя машина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Мое лицо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Света\Desktop\през.собрания\для моей\Scan00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269493"/>
            <a:ext cx="2859995" cy="373014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1520" y="404664"/>
            <a:ext cx="8712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err="1" smtClean="0">
                <a:solidFill>
                  <a:srgbClr val="FF0000"/>
                </a:solidFill>
              </a:rPr>
              <a:t>Лексико</a:t>
            </a:r>
            <a:r>
              <a:rPr lang="ru-RU" sz="3600" dirty="0" smtClean="0">
                <a:solidFill>
                  <a:srgbClr val="FF0000"/>
                </a:solidFill>
              </a:rPr>
              <a:t> – грамматический строй речи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8894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9552" y="1268760"/>
            <a:ext cx="84249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Игра «Назови ласково»</a:t>
            </a:r>
          </a:p>
          <a:p>
            <a:pPr algn="ctr"/>
            <a:endParaRPr lang="ru-RU" sz="1600" dirty="0"/>
          </a:p>
        </p:txBody>
      </p:sp>
      <p:sp>
        <p:nvSpPr>
          <p:cNvPr id="4" name="TextBox 3"/>
          <p:cNvSpPr txBox="1"/>
          <p:nvPr/>
        </p:nvSpPr>
        <p:spPr>
          <a:xfrm>
            <a:off x="5004048" y="2564904"/>
            <a:ext cx="35283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Например: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Ладонь – ладошка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Стол – столик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Стул - стульчик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Света\Desktop\през.собрания\для моей\Scan00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051712"/>
            <a:ext cx="2884177" cy="377069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1520" y="404664"/>
            <a:ext cx="8712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err="1" smtClean="0">
                <a:solidFill>
                  <a:srgbClr val="FF0000"/>
                </a:solidFill>
              </a:rPr>
              <a:t>Лексико</a:t>
            </a:r>
            <a:r>
              <a:rPr lang="ru-RU" sz="3600" dirty="0" smtClean="0">
                <a:solidFill>
                  <a:srgbClr val="FF0000"/>
                </a:solidFill>
              </a:rPr>
              <a:t> – грамматический строй речи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69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03648" y="620688"/>
            <a:ext cx="7200800" cy="2936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«От того, как прошло детство, кто вёл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ребенка за руку в детские годы, что вошло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его разум и сердце из окружающего мира –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этого в решающей степени зависит, каким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человеком станет сегодняшний малыш».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/В. А. Сухомлинский/</a:t>
            </a:r>
          </a:p>
        </p:txBody>
      </p:sp>
      <p:pic>
        <p:nvPicPr>
          <p:cNvPr id="1026" name="Picture 2" descr="блог группы 5 СЕМИЦВЕТИК: По итогам родительского собран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516619"/>
            <a:ext cx="3600400" cy="3139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1793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11960" y="1041910"/>
            <a:ext cx="579288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800" dirty="0" smtClean="0"/>
          </a:p>
          <a:p>
            <a:pPr algn="ctr"/>
            <a:endParaRPr lang="ru-RU" sz="2800" dirty="0"/>
          </a:p>
          <a:p>
            <a:pPr algn="ctr"/>
            <a:r>
              <a:rPr lang="ru-RU" sz="2800" dirty="0" smtClean="0"/>
              <a:t>Игра «Что бывает?»</a:t>
            </a:r>
          </a:p>
          <a:p>
            <a:pPr algn="ctr"/>
            <a:endParaRPr lang="ru-RU" sz="1600" dirty="0"/>
          </a:p>
        </p:txBody>
      </p:sp>
      <p:sp>
        <p:nvSpPr>
          <p:cNvPr id="4" name="TextBox 3"/>
          <p:cNvSpPr txBox="1"/>
          <p:nvPr/>
        </p:nvSpPr>
        <p:spPr>
          <a:xfrm>
            <a:off x="5344206" y="1836891"/>
            <a:ext cx="3528392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Какой? </a:t>
            </a: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Какая? </a:t>
            </a: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Какое?</a:t>
            </a: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Какие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2766390"/>
              </p:ext>
            </p:extLst>
          </p:nvPr>
        </p:nvGraphicFramePr>
        <p:xfrm>
          <a:off x="179512" y="1007107"/>
          <a:ext cx="4896544" cy="5486299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4896544"/>
              </a:tblGrid>
              <a:tr h="54862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 </a:t>
                      </a: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Нарисовать зелёным</a:t>
                      </a:r>
                      <a:r>
                        <a:rPr lang="ru-RU" sz="1400" b="1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карандашом.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Зелёная : 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Зелёный :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Зелёное 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 </a:t>
                      </a:r>
                      <a:endParaRPr lang="ru-RU" sz="1000" b="1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</a:rPr>
                        <a:t> </a:t>
                      </a:r>
                      <a:endParaRPr lang="ru-RU" sz="10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206" marR="41206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082" name="Рисунок 13" descr="Детские раскраски распечатать бесплатно - Техник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56792"/>
            <a:ext cx="955675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Рисунок 14" descr="раскраски для малышей - мног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822" y="3429000"/>
            <a:ext cx="955675" cy="917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Рисунок 16" descr="Яблоко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157192"/>
            <a:ext cx="936360" cy="1191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23528" y="168921"/>
            <a:ext cx="8712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err="1" smtClean="0">
                <a:solidFill>
                  <a:srgbClr val="FF0000"/>
                </a:solidFill>
              </a:rPr>
              <a:t>Лексико</a:t>
            </a:r>
            <a:r>
              <a:rPr lang="ru-RU" sz="3600" dirty="0" smtClean="0">
                <a:solidFill>
                  <a:srgbClr val="FF0000"/>
                </a:solidFill>
              </a:rPr>
              <a:t> – грамматический строй речи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5686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Света\Desktop\през.собрания\для моей\Копия Scan00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1916832"/>
            <a:ext cx="2623499" cy="351502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8093" y="2276872"/>
            <a:ext cx="4895329" cy="1729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211960" y="4221088"/>
            <a:ext cx="410445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Какой предмет лишний?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огурец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Почему?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Яблоко, груша и лимон это фрукты, а огурец овощ.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9552" y="868650"/>
            <a:ext cx="842493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Игра «Четвертый лишний»</a:t>
            </a:r>
          </a:p>
          <a:p>
            <a:pPr algn="ctr"/>
            <a:r>
              <a:rPr lang="ru-RU" dirty="0" smtClean="0"/>
              <a:t>(</a:t>
            </a:r>
            <a:r>
              <a:rPr lang="ru-RU" sz="1600" dirty="0" smtClean="0"/>
              <a:t>выделение лишнего предмета из группы предметов)</a:t>
            </a:r>
            <a:endParaRPr lang="ru-RU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256997" y="272420"/>
            <a:ext cx="8712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err="1" smtClean="0">
                <a:solidFill>
                  <a:srgbClr val="FF0000"/>
                </a:solidFill>
              </a:rPr>
              <a:t>Лексико</a:t>
            </a:r>
            <a:r>
              <a:rPr lang="ru-RU" sz="3600" dirty="0" smtClean="0">
                <a:solidFill>
                  <a:srgbClr val="FF0000"/>
                </a:solidFill>
              </a:rPr>
              <a:t> – грамматический строй речи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644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94951" y="1117416"/>
            <a:ext cx="3945788" cy="5400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156176" y="2708920"/>
            <a:ext cx="25461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Это комната.</a:t>
            </a:r>
          </a:p>
          <a:p>
            <a:r>
              <a:rPr lang="ru-RU" dirty="0" smtClean="0"/>
              <a:t>Тут Тома и Толя.</a:t>
            </a:r>
          </a:p>
          <a:p>
            <a:r>
              <a:rPr lang="ru-RU" dirty="0" smtClean="0"/>
              <a:t>Толя лепит танк.</a:t>
            </a:r>
          </a:p>
          <a:p>
            <a:r>
              <a:rPr lang="ru-RU" dirty="0" smtClean="0"/>
              <a:t>Тома лепит утку.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195736" y="910333"/>
            <a:ext cx="55801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u="sng" dirty="0" smtClean="0"/>
              <a:t>Заучивание рассказа по картинке.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70993" y="264002"/>
            <a:ext cx="8712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err="1" smtClean="0">
                <a:solidFill>
                  <a:srgbClr val="FF0000"/>
                </a:solidFill>
              </a:rPr>
              <a:t>Лексико</a:t>
            </a:r>
            <a:r>
              <a:rPr lang="ru-RU" sz="3600" dirty="0" smtClean="0">
                <a:solidFill>
                  <a:srgbClr val="FF0000"/>
                </a:solidFill>
              </a:rPr>
              <a:t> – грамматический строй речи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5124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Рисунок 7" descr="Scan0004 - копия (2)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8" y="1803257"/>
            <a:ext cx="1080112" cy="1605081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Рисунок 8" descr="Scan0004 - копи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343934" y="2014772"/>
            <a:ext cx="1060602" cy="1573606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Рисунок 9" descr="Scan000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07504" y="1625582"/>
            <a:ext cx="1221827" cy="1661157"/>
          </a:xfrm>
          <a:prstGeom prst="rect">
            <a:avLst/>
          </a:prstGeom>
          <a:ln w="38100" cap="sq">
            <a:solidFill>
              <a:schemeClr val="bg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Рисунок 10" descr="Scan0005 - копия (2)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656320" y="1967253"/>
            <a:ext cx="1236160" cy="1441085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Рисунок 11" descr="Scan0005 - копи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973236" y="1872074"/>
            <a:ext cx="1169460" cy="1536264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5" name="Рисунок 12" descr="Scan000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609601" y="1985847"/>
            <a:ext cx="1186012" cy="1453902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81695" y="3493328"/>
            <a:ext cx="88546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дом                окна                поляна               ослик          одуванчик       кот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956364" y="4437112"/>
            <a:ext cx="32771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Это дом.</a:t>
            </a:r>
          </a:p>
          <a:p>
            <a:r>
              <a:rPr lang="ru-RU" dirty="0" smtClean="0"/>
              <a:t>В доме окна.</a:t>
            </a:r>
          </a:p>
          <a:p>
            <a:r>
              <a:rPr lang="ru-RU" dirty="0" smtClean="0"/>
              <a:t>Из окна видна поляна.</a:t>
            </a:r>
          </a:p>
          <a:p>
            <a:r>
              <a:rPr lang="ru-RU" dirty="0" smtClean="0"/>
              <a:t>По поляне гуляет ослик. </a:t>
            </a:r>
          </a:p>
          <a:p>
            <a:r>
              <a:rPr lang="ru-RU" dirty="0" smtClean="0"/>
              <a:t>Ослик нюхает одуванчик.</a:t>
            </a:r>
          </a:p>
          <a:p>
            <a:r>
              <a:rPr lang="ru-RU" dirty="0" smtClean="0"/>
              <a:t>К ослику подошёл кот. 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1223628" y="845521"/>
            <a:ext cx="7452354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u="sng" dirty="0" smtClean="0"/>
              <a:t>Составление рассказа по  предметным картинкам.</a:t>
            </a:r>
          </a:p>
          <a:p>
            <a:pPr algn="ctr"/>
            <a:r>
              <a:rPr lang="ru-RU" sz="2000" u="sng" dirty="0" smtClean="0"/>
              <a:t>(Цепной рассказ)</a:t>
            </a:r>
          </a:p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251520" y="249291"/>
            <a:ext cx="8712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err="1" smtClean="0">
                <a:solidFill>
                  <a:srgbClr val="FF0000"/>
                </a:solidFill>
              </a:rPr>
              <a:t>Лексико</a:t>
            </a:r>
            <a:r>
              <a:rPr lang="ru-RU" sz="3600" dirty="0" smtClean="0">
                <a:solidFill>
                  <a:srgbClr val="FF0000"/>
                </a:solidFill>
              </a:rPr>
              <a:t> – грамматический строй речи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6195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949805" y="2478119"/>
            <a:ext cx="415348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Мама сделала салат.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Салат поставила в холодильник.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холодильника его достала Алла.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Алла съела холодный салат.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Остался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пустой салатник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223628" y="845521"/>
            <a:ext cx="7452354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u="sng" dirty="0" smtClean="0"/>
              <a:t>Составление рассказа по  предметным картинкам.</a:t>
            </a:r>
          </a:p>
          <a:p>
            <a:pPr algn="ctr"/>
            <a:r>
              <a:rPr lang="ru-RU" sz="2000" u="sng" dirty="0" smtClean="0"/>
              <a:t>(Цепной рассказ)</a:t>
            </a:r>
          </a:p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740" y="1628800"/>
            <a:ext cx="4538260" cy="48851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1520" y="211968"/>
            <a:ext cx="8712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err="1" smtClean="0">
                <a:solidFill>
                  <a:srgbClr val="FF0000"/>
                </a:solidFill>
              </a:rPr>
              <a:t>Лексико</a:t>
            </a:r>
            <a:r>
              <a:rPr lang="ru-RU" sz="3600" dirty="0" smtClean="0">
                <a:solidFill>
                  <a:srgbClr val="FF0000"/>
                </a:solidFill>
              </a:rPr>
              <a:t> – грамматический строй речи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0441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30993" y="1459742"/>
            <a:ext cx="2619822" cy="3389986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996019" y="1420990"/>
            <a:ext cx="2608348" cy="3456383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195736" y="910333"/>
            <a:ext cx="558014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u="sng" dirty="0" smtClean="0"/>
              <a:t>Составление рассказа.</a:t>
            </a:r>
          </a:p>
          <a:p>
            <a:pPr algn="ctr"/>
            <a:r>
              <a:rPr lang="ru-RU" sz="2400" u="sng" dirty="0" smtClean="0"/>
              <a:t>(деформированный текст)</a:t>
            </a:r>
          </a:p>
          <a:p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418665" y="4653136"/>
            <a:ext cx="456714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«Мишка».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Паша, 5лет.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Дедушка, бабушка, купить, Паша, мишка.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У, Паша, машина.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Паша, катать, мишка, машина, на.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358872" y="4653136"/>
            <a:ext cx="456714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«Мишка».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Паше пять лет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Дедушка и бабушка купили Паше мишку.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Паши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машина.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Паша катает мишку на машине.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51520" y="276780"/>
            <a:ext cx="8712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err="1" smtClean="0">
                <a:solidFill>
                  <a:srgbClr val="FF0000"/>
                </a:solidFill>
              </a:rPr>
              <a:t>Лексико</a:t>
            </a:r>
            <a:r>
              <a:rPr lang="ru-RU" sz="3600" dirty="0" smtClean="0">
                <a:solidFill>
                  <a:srgbClr val="FF0000"/>
                </a:solidFill>
              </a:rPr>
              <a:t> – грамматический строй речи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604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272027"/>
            <a:ext cx="68407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Обучение грамоте</a:t>
            </a:r>
          </a:p>
          <a:p>
            <a:pPr algn="ctr"/>
            <a:r>
              <a:rPr lang="ru-RU" dirty="0"/>
              <a:t> </a:t>
            </a:r>
            <a:r>
              <a:rPr lang="ru-RU" dirty="0" smtClean="0"/>
              <a:t>с марта месяца</a:t>
            </a:r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200" b="98800" l="7200" r="93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576" y="908720"/>
            <a:ext cx="5544616" cy="554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8600" y="3212976"/>
            <a:ext cx="2963304" cy="1989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716016" y="1484784"/>
            <a:ext cx="42484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Звуки мы слышим и произносим, а буквы мы видим и пишем.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0" y="6268670"/>
            <a:ext cx="9072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*При обучении чтению не используются алфавитные названия букв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4595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Света\Desktop\през.собрания\для моей\IMG_13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5207" y="3363189"/>
            <a:ext cx="2732249" cy="2049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Света\Desktop\през.собрания\для моей\IMG_13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15386"/>
            <a:ext cx="3240360" cy="4484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15616" y="272027"/>
            <a:ext cx="68407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Обучение грамоте</a:t>
            </a:r>
          </a:p>
          <a:p>
            <a:pPr algn="ctr"/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1558427" y="1079158"/>
            <a:ext cx="54726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в кассах букв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262985" y="5589240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Индивидуальные кассы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07504" y="6100342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Касса для работы у доски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148632" y="1700808"/>
            <a:ext cx="4189147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/>
              <a:t>Ухо </a:t>
            </a:r>
            <a:r>
              <a:rPr lang="ru-RU" sz="2200" dirty="0"/>
              <a:t>звук определит,</a:t>
            </a:r>
          </a:p>
          <a:p>
            <a:r>
              <a:rPr lang="ru-RU" sz="2200" b="1" dirty="0"/>
              <a:t>Язычок </a:t>
            </a:r>
            <a:r>
              <a:rPr lang="ru-RU" sz="2200" dirty="0"/>
              <a:t>проговорит,</a:t>
            </a:r>
          </a:p>
          <a:p>
            <a:r>
              <a:rPr lang="ru-RU" sz="2200" b="1" dirty="0"/>
              <a:t>Глаз </a:t>
            </a:r>
            <a:r>
              <a:rPr lang="ru-RU" sz="2200" dirty="0"/>
              <a:t>запомнить букву сможет</a:t>
            </a:r>
          </a:p>
          <a:p>
            <a:r>
              <a:rPr lang="ru-RU" sz="2200" b="1" dirty="0"/>
              <a:t>И руке </a:t>
            </a:r>
            <a:r>
              <a:rPr lang="ru-RU" sz="2200" dirty="0"/>
              <a:t>писать поможет.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0958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272027"/>
            <a:ext cx="68407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Обучение грамоте</a:t>
            </a:r>
          </a:p>
          <a:p>
            <a:pPr algn="ctr"/>
            <a:r>
              <a:rPr lang="ru-RU" dirty="0" smtClean="0"/>
              <a:t>Подготовка руки к письму</a:t>
            </a:r>
            <a:endParaRPr lang="ru-RU" dirty="0"/>
          </a:p>
        </p:txBody>
      </p:sp>
      <p:pic>
        <p:nvPicPr>
          <p:cNvPr id="6146" name="Picture 2" descr="G:\работа компьютер\буквы для пучати\10025 — копия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869" y="3501008"/>
            <a:ext cx="4041211" cy="2822732"/>
          </a:xfrm>
          <a:prstGeom prst="rect">
            <a:avLst/>
          </a:prstGeom>
          <a:ln w="38100" cap="sq">
            <a:solidFill>
              <a:schemeClr val="bg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340768"/>
            <a:ext cx="3779912" cy="2845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7764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C:\Users\Света\Desktop\Новая папка\Новая папка\1 — копия (2)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77832"/>
            <a:ext cx="6023538" cy="203741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179512" y="887814"/>
            <a:ext cx="77768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 : «Определить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новое слово по первым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буквам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названия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картинок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15616" y="272027"/>
            <a:ext cx="684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Игры по обучению грамоте.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43853" y="3861048"/>
            <a:ext cx="25922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 </a:t>
            </a: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Игра: «Цепочка слов».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3853" y="4697156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Кот -</a:t>
            </a:r>
            <a:endParaRPr lang="ru-RU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1099937" y="4669476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танк -</a:t>
            </a:r>
            <a:endParaRPr lang="ru-RU" sz="2000" dirty="0"/>
          </a:p>
        </p:txBody>
      </p:sp>
      <p:sp>
        <p:nvSpPr>
          <p:cNvPr id="13" name="TextBox 12"/>
          <p:cNvSpPr txBox="1"/>
          <p:nvPr/>
        </p:nvSpPr>
        <p:spPr>
          <a:xfrm>
            <a:off x="5427117" y="4869531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dirty="0"/>
          </a:p>
        </p:txBody>
      </p:sp>
      <p:sp>
        <p:nvSpPr>
          <p:cNvPr id="14" name="TextBox 13"/>
          <p:cNvSpPr txBox="1"/>
          <p:nvPr/>
        </p:nvSpPr>
        <p:spPr>
          <a:xfrm>
            <a:off x="4306525" y="4697156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санки -</a:t>
            </a:r>
            <a:endParaRPr lang="ru-RU" sz="2000" dirty="0"/>
          </a:p>
        </p:txBody>
      </p:sp>
      <p:sp>
        <p:nvSpPr>
          <p:cNvPr id="15" name="TextBox 14"/>
          <p:cNvSpPr txBox="1"/>
          <p:nvPr/>
        </p:nvSpPr>
        <p:spPr>
          <a:xfrm>
            <a:off x="1966610" y="4669476"/>
            <a:ext cx="1404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конфета-</a:t>
            </a:r>
            <a:endParaRPr lang="ru-RU" sz="2000" dirty="0"/>
          </a:p>
        </p:txBody>
      </p:sp>
      <p:sp>
        <p:nvSpPr>
          <p:cNvPr id="16" name="TextBox 15"/>
          <p:cNvSpPr txBox="1"/>
          <p:nvPr/>
        </p:nvSpPr>
        <p:spPr>
          <a:xfrm>
            <a:off x="3202237" y="4669476"/>
            <a:ext cx="12894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ананас -</a:t>
            </a:r>
            <a:endParaRPr lang="ru-RU" sz="2000" dirty="0"/>
          </a:p>
        </p:txBody>
      </p:sp>
      <p:sp>
        <p:nvSpPr>
          <p:cNvPr id="18" name="TextBox 17"/>
          <p:cNvSpPr txBox="1"/>
          <p:nvPr/>
        </p:nvSpPr>
        <p:spPr>
          <a:xfrm>
            <a:off x="6320517" y="4701051"/>
            <a:ext cx="16201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карандаш -</a:t>
            </a:r>
            <a:endParaRPr lang="ru-RU" sz="2000" dirty="0"/>
          </a:p>
        </p:txBody>
      </p:sp>
      <p:sp>
        <p:nvSpPr>
          <p:cNvPr id="19" name="TextBox 18"/>
          <p:cNvSpPr txBox="1"/>
          <p:nvPr/>
        </p:nvSpPr>
        <p:spPr>
          <a:xfrm>
            <a:off x="376010" y="5269641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 </a:t>
            </a:r>
            <a:r>
              <a:rPr lang="ru-RU" sz="2000" dirty="0" smtClean="0"/>
              <a:t>и т.д.</a:t>
            </a:r>
            <a:endParaRPr lang="ru-RU" sz="2000" dirty="0"/>
          </a:p>
        </p:txBody>
      </p:sp>
      <p:sp>
        <p:nvSpPr>
          <p:cNvPr id="21" name="TextBox 20"/>
          <p:cNvSpPr txBox="1"/>
          <p:nvPr/>
        </p:nvSpPr>
        <p:spPr>
          <a:xfrm>
            <a:off x="7724673" y="4672039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шапка - </a:t>
            </a:r>
            <a:endParaRPr lang="ru-RU" sz="2000" dirty="0"/>
          </a:p>
        </p:txBody>
      </p:sp>
      <p:sp>
        <p:nvSpPr>
          <p:cNvPr id="22" name="TextBox 21"/>
          <p:cNvSpPr txBox="1"/>
          <p:nvPr/>
        </p:nvSpPr>
        <p:spPr>
          <a:xfrm>
            <a:off x="5295147" y="4697156"/>
            <a:ext cx="1612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индюк -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722466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  <p:bldP spid="16" grpId="0"/>
      <p:bldP spid="18" grpId="0"/>
      <p:bldP spid="19" grpId="0"/>
      <p:bldP spid="21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" indent="0" algn="ctr"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по программе:</a:t>
            </a:r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40768"/>
            <a:ext cx="2779842" cy="4336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067944" y="1844824"/>
            <a:ext cx="468052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«Коррекция нарушения речи»</a:t>
            </a:r>
          </a:p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вторы программы:</a:t>
            </a:r>
          </a:p>
          <a:p>
            <a:pPr algn="ctr"/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Т.Б.Филичева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/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Г.В.Чиркина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algn="ctr"/>
            <a:r>
              <a:rPr 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Т.В.Туманова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7385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88640"/>
            <a:ext cx="8820472" cy="5616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концу учебного года дети должны :</a:t>
            </a:r>
            <a:endParaRPr lang="ru-RU" sz="2800" b="1" i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Усвоить содержание программы  старшей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группы образовательного детского сада;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 артикулировать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звуки речи в различных фонетических позициях и формах речи;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Четко дифференцировать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изученные звуки;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Называть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последовательность слогов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звуков в словах;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Различать понятия «звук», «твердый звук», «мягкий звук», «глухой  звук», «звонкий звук», «слог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Производить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элементарный звуковой анализ и синтез;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Читать и правильно понимать прочитанное в пределах изученной программы;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Отвечать на вопросы по содержанию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прочитанного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Овладевать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интонационными средствами выразительности речи в сюжетно – ролевой игре, пересказе, чтение стихов;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Уметь адаптироваться к различным условиям общения;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Преодолеть индивидуальные коммуникативные затруднения.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0107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5750" y1="6667" x2="34125" y2="22500"/>
                        <a14:foregroundMark x1="7625" y1="4333" x2="38000" y2="19167"/>
                        <a14:foregroundMark x1="86875" y1="74667" x2="94500" y2="67833"/>
                        <a14:foregroundMark x1="13500" y1="75667" x2="13500" y2="75667"/>
                        <a14:foregroundMark x1="16625" y1="77000" x2="23750" y2="79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484784"/>
            <a:ext cx="5472608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3615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17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404664"/>
            <a:ext cx="8352928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логопедической работы: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логопедических группах проводится специализированная работа с детьми по следующим направлениям: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формирование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правильного звукопроизношения;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развитие артикуляционных движений, движений органов речи (губ, щек, языка);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совершенствование фонематических процессов, т.е. умения различать на слух звуки речи, слоги, слова в речи, схожие по звучанию, артикуляции;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совершенствование грамматического строя речи;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обогащение словарного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запаса речи;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связной речи, подразумевающее  умение составлять рассказы, пересказывать тексты, рассказывать стихотворения, загадки, пословицы;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перечисленная работа проводится в логопедических группах в форме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игры.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8991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764704"/>
            <a:ext cx="820891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Главная задача обучения в старшей группе:</a:t>
            </a:r>
          </a:p>
          <a:p>
            <a:pPr algn="ctr"/>
            <a:endParaRPr lang="ru-RU" sz="4000" dirty="0" smtClean="0">
              <a:solidFill>
                <a:srgbClr val="FF0000"/>
              </a:solidFill>
            </a:endParaRPr>
          </a:p>
          <a:p>
            <a:pPr algn="ctr"/>
            <a:r>
              <a:rPr lang="ru-RU" dirty="0"/>
              <a:t> </a:t>
            </a:r>
            <a:r>
              <a:rPr lang="ru-RU" sz="4000" dirty="0" smtClean="0">
                <a:solidFill>
                  <a:srgbClr val="002060"/>
                </a:solidFill>
              </a:rPr>
              <a:t>Дети должны научиться слышать, слушать и произносить звуки русской речи.</a:t>
            </a:r>
          </a:p>
          <a:p>
            <a:pPr algn="ctr"/>
            <a:endParaRPr lang="ru-RU" sz="4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9409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620688"/>
            <a:ext cx="8208912" cy="584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несколько видов логопедических занятий:</a:t>
            </a:r>
          </a:p>
          <a:p>
            <a:pPr marL="342900" lvl="0" indent="-342900" algn="ctr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Фронтальные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ctr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Индивидуальные занятия.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Фронтальные занятия проводятся со всеми детьми в группе. Они одновременно выполняют одну работу, одинаковую для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всех. </a:t>
            </a:r>
          </a:p>
          <a:p>
            <a:pPr lvl="0"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 начинаются строго в 9:00 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Индивидуальные занятия проходят индивидуально с каждым ребенком в логопедическом кабинете. В ходе индивидуальной работы у детей закрепляются и автоматизируются навыки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правильного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произношения звуков, которые имеются в речи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ребёнка.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1247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446513"/>
            <a:ext cx="8426606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ru-RU" dirty="0" smtClean="0"/>
          </a:p>
          <a:p>
            <a:pPr marL="342900" lvl="0" indent="-342900"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Логопедическая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тетрадь – это документ. Обращаться с ней следует аккуратно. Для логопедической тетради необходимо завести специальную папку.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 необходимо проводить регулярно. Листы не вырывать, не мять, не пачкать. Рисовать и закрашивать картинки только цветными карандашами.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должно быть длинным и утомительным, не более 20 минут.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Положительная поддержка взрослых обязательна.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Тетрадь в детский сад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приносить и забирать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ежедневно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476672"/>
            <a:ext cx="8064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Введение индивидуальной логопедической тетради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988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0311" y="404664"/>
            <a:ext cx="8568153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Артикуляционная гимнастика является основой формирования речевых звуков</a:t>
            </a:r>
            <a:r>
              <a:rPr lang="ru-RU" sz="1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6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Она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включает упражнения для тренировки подвижности органов артикуляционного аппарата, отработки определенных положений губ, языка, необходимых для правильного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произнесения каждого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звука. 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артикуляционной гимнастики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выработка полноценных движений и определенных положений органов артикуляционного аппарата, необходимых для правильного произношения звуков. 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по проведению упражнений артикуляционной гимнастики</a:t>
            </a:r>
            <a:endParaRPr lang="ru-RU" sz="1600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Проводить артикуляционную гимнастику нужно ежедневно, чтобы вырабатываемые у детей навыки закреплялись. Лучше выполнять упражнения 3-4 раза в день по 3-5 минут.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Каждое упражнение выполняется по 5-7 раз. 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Статические упражнения выполняются по 10-15 секунд (удержание артикуляционной позы в одном положении). 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Артикуляционную гимнастику выполняют сидя, так как в таком положении у ребенка прямая спина, тело не напряжено, руки и ноги находятся в спокойном положении.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Ребенок должен хорошо видеть лицо взрослого, а также свое лицо, чтобы самостоятельно контролировать правильность выполнения упражнений. Поэтому ребенок и взрослый во время проведения артикуляционной гимнастики должны находиться перед настенным зеркалом. Также ребенок может воспользоваться небольшим ручным зеркалом (примерно 9х12 см), но тогда взрослый должен находиться напротив ребенка лицом к нему. 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4241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Света\Desktop\през.собрания\для моей\Новая папка\2kKzx5MNIw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54145"/>
            <a:ext cx="1689016" cy="2372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Света\Desktop\през.собрания\для моей\Новая папка\7swtOEkRMP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1389" y="654146"/>
            <a:ext cx="1807637" cy="2368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Света\Desktop\през.собрания\для моей\Новая папка\ccEoKmbOaK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5141" y="660758"/>
            <a:ext cx="1761361" cy="2322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Света\Desktop\през.собрания\для моей\Новая папка\GgiGrTU9R2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5908" y="1271974"/>
            <a:ext cx="1740494" cy="2322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Света\Desktop\през.собрания\для моей\Новая папка\GXbseZze6b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22" y="3885172"/>
            <a:ext cx="1666417" cy="2250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Света\Desktop\през.собрания\для моей\Новая папка\jc3F6clQ-XI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6501" y="1278586"/>
            <a:ext cx="1764887" cy="2315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:\Users\Света\Desktop\през.собрания\для моей\Новая папка\jq09I5ZYTTI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1804" y="3713688"/>
            <a:ext cx="1894546" cy="2485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C:\Users\Света\Desktop\през.собрания\для моей\Новая папка\pPBMtXNvMY8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3612" y="4303030"/>
            <a:ext cx="1728192" cy="2336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C:\Users\Света\Desktop\през.собрания\для моей\Новая папка\xg358ZBhjCc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2632" y="3593988"/>
            <a:ext cx="1703870" cy="2364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 descr="C:\Users\Света\Desktop\през.собрания\для моей\Новая папка\y4gDoH5mjRU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5908" y="4228647"/>
            <a:ext cx="1836724" cy="2485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3568" y="260648"/>
            <a:ext cx="79208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Артикуляционные упражнения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7337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1115</TotalTime>
  <Words>1000</Words>
  <Application>Microsoft Office PowerPoint</Application>
  <PresentationFormat>Экран (4:3)</PresentationFormat>
  <Paragraphs>258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Звуковой анализ </vt:lpstr>
      <vt:lpstr>Презентация PowerPoint</vt:lpstr>
      <vt:lpstr>Составление схемы слова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Светик</dc:creator>
  <cp:lastModifiedBy>Светик</cp:lastModifiedBy>
  <cp:revision>48</cp:revision>
  <cp:lastPrinted>2015-06-16T08:59:18Z</cp:lastPrinted>
  <dcterms:created xsi:type="dcterms:W3CDTF">2015-04-13T11:39:45Z</dcterms:created>
  <dcterms:modified xsi:type="dcterms:W3CDTF">2015-06-17T12:40:37Z</dcterms:modified>
</cp:coreProperties>
</file>