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430" r:id="rId3"/>
    <p:sldId id="432" r:id="rId4"/>
    <p:sldId id="434" r:id="rId5"/>
    <p:sldId id="438" r:id="rId6"/>
    <p:sldId id="436" r:id="rId7"/>
    <p:sldId id="385" r:id="rId8"/>
    <p:sldId id="460" r:id="rId9"/>
    <p:sldId id="462" r:id="rId10"/>
    <p:sldId id="464" r:id="rId11"/>
    <p:sldId id="466" r:id="rId12"/>
    <p:sldId id="470" r:id="rId13"/>
    <p:sldId id="401" r:id="rId14"/>
    <p:sldId id="417" r:id="rId15"/>
    <p:sldId id="495" r:id="rId16"/>
    <p:sldId id="493" r:id="rId17"/>
    <p:sldId id="479" r:id="rId18"/>
    <p:sldId id="473" r:id="rId19"/>
    <p:sldId id="494" r:id="rId20"/>
    <p:sldId id="497" r:id="rId21"/>
    <p:sldId id="498" r:id="rId22"/>
    <p:sldId id="499" r:id="rId23"/>
    <p:sldId id="487" r:id="rId24"/>
    <p:sldId id="500" r:id="rId25"/>
    <p:sldId id="501" r:id="rId26"/>
    <p:sldId id="492" r:id="rId27"/>
    <p:sldId id="458" r:id="rId28"/>
    <p:sldId id="314" r:id="rId29"/>
    <p:sldId id="448" r:id="rId30"/>
    <p:sldId id="449" r:id="rId31"/>
    <p:sldId id="450" r:id="rId32"/>
    <p:sldId id="451" r:id="rId33"/>
    <p:sldId id="452" r:id="rId34"/>
    <p:sldId id="454" r:id="rId35"/>
    <p:sldId id="502" r:id="rId36"/>
    <p:sldId id="503" r:id="rId37"/>
    <p:sldId id="49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1496" y="-2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56559-6639-4791-BFF8-E2D89E6ECA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A1FAB-D82C-4D11-89CA-CAB1996B45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638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286000" y="255183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 </a:t>
            </a:r>
          </a:p>
          <a:p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D:\сайт\3nLeE0bDgn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9001156" cy="6572296"/>
          </a:xfrm>
          <a:prstGeom prst="rect">
            <a:avLst/>
          </a:prstGeom>
          <a:noFill/>
        </p:spPr>
      </p:pic>
      <p:sp>
        <p:nvSpPr>
          <p:cNvPr id="17" name="Заголовок 4"/>
          <p:cNvSpPr txBox="1">
            <a:spLocks/>
          </p:cNvSpPr>
          <p:nvPr/>
        </p:nvSpPr>
        <p:spPr>
          <a:xfrm>
            <a:off x="4019512" y="285728"/>
            <a:ext cx="4981644" cy="221457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Всероссийский Урок Победы, посвященный Году Памяти и Славы - 75-летию Победы в Великой Отечественной войне 1941-1945 годов.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Подзаголовок 5"/>
          <p:cNvSpPr txBox="1">
            <a:spLocks/>
          </p:cNvSpPr>
          <p:nvPr/>
        </p:nvSpPr>
        <p:spPr>
          <a:xfrm>
            <a:off x="4000496" y="2143116"/>
            <a:ext cx="5000660" cy="141125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Мирзоевой В.Н.</a:t>
            </a:r>
            <a:b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истории и обществознания</a:t>
            </a:r>
            <a:r>
              <a:rPr lang="en-US" sz="4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МБОУ «Мамедкалинская </a:t>
            </a:r>
            <a:r>
              <a:rPr lang="ru-RU" sz="4400" b="1" i="1" dirty="0" err="1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гимназияим.М.Алиева</a:t>
            </a: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5" descr="http://static.wixstatic.com/media/e60c7e_d86dd25975754c1f86b9801574e6b442~mv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643314"/>
            <a:ext cx="9001156" cy="307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546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7" y="428604"/>
            <a:ext cx="814393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первые годы войны сообщалось об упорных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оборонительных боях Красной Армии, затем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великих победах советских войск под Москвой,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Сталинградом и Курском, в ходе форсирования Днепра,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наконец – о грандиозных наступательных операциях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наших войск в 1944-1945 год.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Картинка 106 из 87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184306"/>
            <a:ext cx="4857784" cy="3449851"/>
          </a:xfrm>
          <a:prstGeom prst="rect">
            <a:avLst/>
          </a:prstGeom>
          <a:noFill/>
        </p:spPr>
      </p:pic>
      <p:pic>
        <p:nvPicPr>
          <p:cNvPr id="4" name="Рисунок 3" descr="http://im6-tub-ru.yandex.net/i?id=481948402-48-7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786190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88582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несколько дней до победы с 16 апреля по 8 мая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войска   1-го Белорусского фронта, прорвав сильно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укрепленную оборону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немецко-фашистских войск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Зееловских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высотах, штурмом овладели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столицей фашистской Германии – Берлином и водрузили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Знамя Победы над рейхстагом.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произошло 30 апреля 1945 года.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Знамя Победы водрузили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младший сержант М.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Кантария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сержант М. Егоров.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Картинка 2 из 1550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2258" y="3861048"/>
            <a:ext cx="4853763" cy="28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приобретение и использование учащимися знаний, полученных в повседневной жизни в ходе своего или на основе чужого опыта;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 развитие познавательного интереса, творческих способностей, стремления к самостоятельному приобретению знаний, основываясь на жизненных интересах и потребностях ребёнка;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воспитание терпимости, уважения к истории и культуре своего народа и народов мира.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9393" name="Picture 1" descr="C:\Users\user\Desktop\урок победы\IMG_99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215370" cy="455640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95372" y="3244334"/>
            <a:ext cx="2391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творческих </a:t>
            </a:r>
            <a:endParaRPr lang="ru-RU" dirty="0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0"/>
            <a:ext cx="309264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Вспомним всех поименно,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Сердцем вспомним своим.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 нужно не мертвым,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 нужно живым.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71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2 ЭТАП</a:t>
            </a:r>
            <a:r>
              <a:rPr lang="ru-RU" sz="1800" dirty="0" smtClean="0"/>
              <a:t>. </a:t>
            </a:r>
            <a:r>
              <a:rPr lang="ru-RU" sz="1800" b="1" dirty="0" smtClean="0"/>
              <a:t>Творческая работа-путешествие. Работа с картой.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Посмотрите на этой карте вся Россия, а на этой карте показано на какую территорию продвинулись фашистские войска. Эту территорию освобождали наши войска.</a:t>
            </a:r>
            <a:br>
              <a:rPr lang="ru-RU" sz="1800" dirty="0" smtClean="0"/>
            </a:br>
            <a:r>
              <a:rPr lang="ru-RU" sz="1800" dirty="0" smtClean="0"/>
              <a:t>Ребята, обратите внимание на ваших картах не все города, а только некоторые. Это города-герои.</a:t>
            </a:r>
            <a:br>
              <a:rPr lang="ru-RU" sz="1800" dirty="0" smtClean="0"/>
            </a:br>
            <a:r>
              <a:rPr lang="ru-RU" sz="1800" dirty="0" smtClean="0"/>
              <a:t>Как вы представляете себе целый город-герой. Что это значит</a:t>
            </a:r>
            <a:r>
              <a:rPr lang="ru-RU" sz="1800" i="1" dirty="0" smtClean="0"/>
              <a:t>?(ответы-предположения)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user\Desktop\урок победы 75\karta-rossi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8"/>
            <a:ext cx="6858048" cy="35032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>
            <a:normAutofit fontScale="90000"/>
          </a:bodyPr>
          <a:lstStyle/>
          <a:p>
            <a:pPr lvl="0"/>
            <a:r>
              <a:rPr lang="ru-RU" sz="1600" b="1" dirty="0" smtClean="0"/>
              <a:t>Почётное звание города-героя присваивалось в СССР городам, жители которых проявили «массовый героизм и мужество в защите Родины в Великой Отечественной войне 1941–1945 годов».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Сосчитайте сколько всего городов были удостоены столь высокого звания в советские годы? </a:t>
            </a:r>
            <a:r>
              <a:rPr lang="ru-RU" sz="1600" i="1" dirty="0" smtClean="0"/>
              <a:t>(13 городов).</a:t>
            </a:r>
            <a:r>
              <a:rPr lang="ru-RU" sz="1600" dirty="0" smtClean="0"/>
              <a:t>В городах устанавливались памятные обелиски, а на их знамёнах должны были изображаться орден Ленина и медаль «Золотая Звезда».</a:t>
            </a:r>
            <a:br>
              <a:rPr lang="ru-RU" sz="1600" dirty="0" smtClean="0"/>
            </a:br>
            <a:r>
              <a:rPr lang="ru-RU" sz="1600" dirty="0" smtClean="0"/>
              <a:t>Давайте с ними познакомимся. (Я перечисляю города-герои, а дети находят их на карте и обводят </a:t>
            </a:r>
            <a:r>
              <a:rPr lang="ru-RU" sz="1800" dirty="0" smtClean="0"/>
              <a:t>красным кружочком)</a:t>
            </a:r>
            <a:br>
              <a:rPr lang="ru-RU" sz="1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/>
          </a:p>
        </p:txBody>
      </p:sp>
      <p:pic>
        <p:nvPicPr>
          <p:cNvPr id="2050" name="Picture 2" descr="C:\Users\user\Desktop\урок победы 75\651176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43116"/>
            <a:ext cx="6693318" cy="428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3 ЭТАП. Знакомство с подвигом.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</a:rPr>
              <a:t>Летчик Алексей Петрович </a:t>
            </a:r>
            <a:r>
              <a:rPr lang="ru-RU" sz="2400" b="1" dirty="0" err="1">
                <a:solidFill>
                  <a:prstClr val="black"/>
                </a:solidFill>
              </a:rPr>
              <a:t>Маресьев</a:t>
            </a:r>
            <a:r>
              <a:rPr lang="ru-RU" sz="2400" b="1" dirty="0">
                <a:solidFill>
                  <a:prstClr val="black"/>
                </a:solidFill>
              </a:rPr>
              <a:t>.</a:t>
            </a:r>
            <a:br>
              <a:rPr lang="ru-RU" sz="2400" b="1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prstClr val="black"/>
                </a:solidFill>
              </a:rPr>
              <a:t> </a:t>
            </a:r>
            <a:endParaRPr lang="ru-RU" sz="2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28800"/>
            <a:ext cx="4245640" cy="50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79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\Downloads\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  <a:solidFill>
            <a:schemeClr val="bg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ЭТАП. Знакомство с подвигом.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Ребята, мы уже с вами говорили о подвиге, героизме. Вспомните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подвиг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Как вы думаете?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По́двиг</a:t>
            </a:r>
            <a:r>
              <a:rPr lang="ru-RU" sz="20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 —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доблестное, важное для многих людей действие;</a:t>
            </a:r>
            <a:r>
              <a:rPr lang="ru-RU" sz="20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героический </a:t>
            </a:r>
            <a:r>
              <a:rPr lang="ru-RU" sz="20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поступок, совершённый в трудных условиях, (поступок для спасения других людей)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Кого называют героем?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Герой, человек, совершающий подвиги, необычный по своей храбрости, доблести, самоотверженности.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Таким был Алексей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Маресьев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Послушайте его историю. 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Видеофильм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Ребята, давайте порассуждаем,  почему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Маресьев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после такой страшной операции вновь рвался на фронт?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сказать, что каждый из солдат  заслуживает памяти о себе,  так как победа складывалась из маленьких и больших подвигов, а пройти войну </a:t>
            </a:r>
            <a:r>
              <a:rPr lang="ru-RU" sz="20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большой подвиг. </a:t>
            </a:r>
            <a:endParaRPr lang="ru-RU" sz="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качества характера героев.(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с карточками)</a:t>
            </a:r>
            <a:endParaRPr lang="ru-RU" sz="25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545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0" y="3000375"/>
            <a:ext cx="9144000" cy="3857625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Общие людские потери СССР в ходе войны составили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26,6 млн.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человек. Из них более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8,7 млн.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погибли на полях сражений,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7,42 млн.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человек были истреблены нацистами на оккупированных территориях, более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млн.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погибли от жестоких условий оккупационного режима. </a:t>
            </a:r>
          </a:p>
          <a:p>
            <a:endParaRPr lang="ru-RU" dirty="0" smtClean="0"/>
          </a:p>
        </p:txBody>
      </p:sp>
      <p:pic>
        <p:nvPicPr>
          <p:cNvPr id="8195" name="Picture 5" descr="https://avatars.mds.yandex.net/get-pdb/1209255/ab9b3973-a253-4602-a1fc-5ed421ae1099/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0"/>
            <a:ext cx="42862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7" descr="https://avatars.mds.yandex.net/get-pdb/906476/b940f298-de46-427b-b031-80877498e677/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286250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приобретение и использование учащимися знаний, полученных в повседневной жизни в ходе своего или на основе чужого опыта;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 развитие познавательного интереса, творческих способностей, стремления к самостоятельному приобретению знаний, основываясь на жизненных интересах и потребностях ребёнка;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воспитание терпимости, уважения к истории и культуре своего народа и народов мира.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9393" name="Picture 1" descr="C:\Users\user\Desktop\урок победы\IMG_99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215370" cy="455640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95372" y="3244334"/>
            <a:ext cx="2391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творческих </a:t>
            </a:r>
            <a:endParaRPr lang="ru-RU" dirty="0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0"/>
            <a:ext cx="309264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Вспомним всех поименно,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Сердцем вспомним своим.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 нужно не мертвым,</a:t>
            </a:r>
            <a:b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 нужно живым.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71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NS\Downloads\0001-002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4 этап .Минута молчания</a:t>
            </a:r>
            <a:r>
              <a:rPr lang="ru-RU" sz="2400" dirty="0" smtClean="0">
                <a:solidFill>
                  <a:prstClr val="black"/>
                </a:solidFill>
              </a:rPr>
              <a:t>. Каждый </a:t>
            </a:r>
            <a:r>
              <a:rPr lang="ru-RU" sz="2400" dirty="0">
                <a:solidFill>
                  <a:prstClr val="black"/>
                </a:solidFill>
              </a:rPr>
              <a:t>год мы с вами являемся участниками акции «Бессмертный полк</a:t>
            </a:r>
            <a:r>
              <a:rPr lang="ru-RU" sz="2400" dirty="0" smtClean="0">
                <a:solidFill>
                  <a:prstClr val="black"/>
                </a:solidFill>
              </a:rPr>
              <a:t>». Метроном</a:t>
            </a:r>
            <a:endParaRPr lang="ru-RU" sz="2400" dirty="0"/>
          </a:p>
        </p:txBody>
      </p:sp>
      <p:pic>
        <p:nvPicPr>
          <p:cNvPr id="3075" name="Picture 3" descr="C:\Users\DNS\Downloads\2701097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235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3888432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  <a:defRPr/>
            </a:pP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/>
              <a:t>Краткое содержание:</a:t>
            </a:r>
            <a:r>
              <a:rPr lang="ru-RU" i="1" dirty="0" smtClean="0"/>
              <a:t> Урок Победы раскрывает перед детьми значение празднования Дня Победы, показывает, что Великая Отечественная война была войной освободительной, воспитывает чувство патриотизма, любви к своей Отчизне на примерах участников Великой Отечественной войны, учит уважать тех, кто защищал Родину от фашизма.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i="1" dirty="0"/>
          </a:p>
        </p:txBody>
      </p:sp>
      <p:pic>
        <p:nvPicPr>
          <p:cNvPr id="2051" name="Picture 3" descr="C:\Users\user\Desktop\урок победы\IMG_98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7" name="Объект 5"/>
          <p:cNvSpPr txBox="1">
            <a:spLocks/>
          </p:cNvSpPr>
          <p:nvPr/>
        </p:nvSpPr>
        <p:spPr>
          <a:xfrm>
            <a:off x="0" y="0"/>
            <a:ext cx="7000892" cy="2143116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</a:t>
            </a:r>
            <a:r>
              <a:rPr kumimoji="0" lang="ru-RU" sz="9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Краткое содержание:</a:t>
            </a:r>
            <a:r>
              <a:rPr kumimoji="0" lang="ru-RU" sz="9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8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Урок Победы раскрывает перед детьми значение празднования Дня Победы, показывает, что Великая Отечественная война была войной освободительной, воспитывает чувство патриотизма, любви к своей Отчизне на примерах участников Великой Отечественной войны, учит уважать тех, кто защищал Родину от фашизма.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endParaRPr kumimoji="0" lang="ru-RU" sz="8000" b="0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35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DNS\Downloads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2000" dirty="0"/>
              <a:t>Какое было бы счастье, если бы матери и все люди на земле не знали бы, что такое война. Сколько бы лет ни отделяли нас от залпов победного салюта 1945-го года, в наших сердцах всегда будет жива эта боль, эта гордость, эта вечная память - память о войне. И, каждый раз, поднимаясь в бой, наши солдаты защищали самое священное, самое дорогое - маму и Родину. 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Солдатские матери! Вы вынесли на своих плечах неимоверные тяготы. Вы испытали мучительную горечь ожидания. Ваша вера помогала вашим сыновьям и дочерям выстоять, пройти через огонь сражений, победить и вернуться домой… </a:t>
            </a:r>
          </a:p>
        </p:txBody>
      </p:sp>
    </p:spTree>
    <p:extLst>
      <p:ext uri="{BB962C8B-B14F-4D97-AF65-F5344CB8AC3E}">
        <p14:creationId xmlns:p14="http://schemas.microsoft.com/office/powerpoint/2010/main" val="5451153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NS\Downloads\D6Gpk8LXkAAHD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b="1" dirty="0"/>
              <a:t>5 ЭТАП. Письмо в прошлое.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Ребята, сейчас я предлагаю вам написать письмо в прошлое. Подумайте, что бы вы написали тому бойцу, который бросается под пули за освобождение родной земли, за жизнь детей, за будущее.</a:t>
            </a:r>
            <a:r>
              <a:rPr lang="ru-RU" sz="2000" b="1" dirty="0"/>
              <a:t> (Творческая работа).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6147" name="Picture 3" descr="C:\Users\DNS\Downloads\25423388_35613-650x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60848"/>
            <a:ext cx="6352927" cy="435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0306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NS\Downloads\0905_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3600" b="1" dirty="0"/>
              <a:t>6 ЭТАП. Рефлексия</a:t>
            </a:r>
            <a:r>
              <a:rPr lang="ru-RU" sz="3600" dirty="0"/>
              <a:t>. 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ru-RU" sz="2400" dirty="0"/>
              <a:t>Итак, что нового вы узнали сегодня, что  решили для себя?(ответы детей)</a:t>
            </a:r>
          </a:p>
          <a:p>
            <a:r>
              <a:rPr lang="ru-RU" sz="2400" dirty="0"/>
              <a:t> Ребята, дерево не может жить без корней, так и человек не может быть настоящим, если он не помнит свои корни – бабушек, дедушек, прабабушек, прадедушек. </a:t>
            </a:r>
          </a:p>
          <a:p>
            <a:r>
              <a:rPr lang="ru-RU" sz="2400" dirty="0"/>
              <a:t> Корни человека – это его память о прошлом,  его история. Давайте же не будем забывать тех, кто в прошлом подарил нам жизнь сегодняшнюю.</a:t>
            </a:r>
          </a:p>
          <a:p>
            <a:r>
              <a:rPr lang="ru-RU" sz="2400" dirty="0"/>
              <a:t>Война коснулась каждой семьи, каждого дома Давайте сейчас вспомним наших ветеранов-односельчан. Как  в ваших семьях хранится  память  о  ветеранах войны?  Что  вы знаете о своих родственниках - участниках боев и тружениках тыла? </a:t>
            </a:r>
          </a:p>
          <a:p>
            <a:r>
              <a:rPr lang="ru-RU" sz="4000" b="1" dirty="0"/>
              <a:t>Учащиеся делают сообщения о своих родственниках: ветеранах войны и тружениках тыла.</a:t>
            </a:r>
            <a:endParaRPr lang="ru-RU" sz="4000" dirty="0"/>
          </a:p>
          <a:p>
            <a:endParaRPr lang="ru-RU" sz="40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933404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0" y="3500438"/>
            <a:ext cx="9144000" cy="3357562"/>
          </a:xfrm>
        </p:spPr>
        <p:txBody>
          <a:bodyPr/>
          <a:lstStyle/>
          <a:p>
            <a:pPr algn="just"/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Поисково-исследовательская работа по теме </a:t>
            </a:r>
            <a:r>
              <a:rPr lang="ru-RU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«История моей семьи в истории Великой Отечественной войны»</a:t>
            </a:r>
            <a:endParaRPr lang="ru-RU" sz="4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5" descr="http://www.playcast.ru/uploads/2009/05/05/96868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0"/>
            <a:ext cx="42941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http://s2.fotokto.ru/photo/full/490/49082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0"/>
            <a:ext cx="47863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NS\Downloads\desktopwallpapers.org.ua-1776 —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dirty="0"/>
              <a:t>Сегодня мы подведём итоги вашей работы, создав </a:t>
            </a:r>
            <a:r>
              <a:rPr lang="ru-RU" sz="2000" b="1" dirty="0"/>
              <a:t>СТЕНУ ПАМЯТИ</a:t>
            </a:r>
            <a:r>
              <a:rPr lang="ru-RU" sz="2000" dirty="0"/>
              <a:t>. Эту память вы должны передать своим детям, а они, в свою очередь, своим. Только так мы можем выразить свою благодарность погибшим и сохранить память о них.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819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94" y="1844824"/>
            <a:ext cx="7706012" cy="412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3890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NS\Downloads\hello_html_36292d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Видеосюжет </a:t>
            </a:r>
            <a:r>
              <a:rPr lang="ru-RU" sz="3200" b="1" dirty="0"/>
              <a:t>«Конец Великой Отечественной войны»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   «Прошла </a:t>
            </a:r>
            <a:r>
              <a:rPr lang="ru-RU" sz="2800" dirty="0"/>
              <a:t>война, прошла страда,</a:t>
            </a:r>
          </a:p>
          <a:p>
            <a:pPr marL="0" indent="0">
              <a:buNone/>
            </a:pPr>
            <a:r>
              <a:rPr lang="ru-RU" sz="2800" dirty="0" smtClean="0"/>
              <a:t>     Но </a:t>
            </a:r>
            <a:r>
              <a:rPr lang="ru-RU" sz="2800" dirty="0"/>
              <a:t>боль взывает к людям:</a:t>
            </a:r>
          </a:p>
          <a:p>
            <a:pPr marL="0" indent="0">
              <a:buNone/>
            </a:pPr>
            <a:r>
              <a:rPr lang="ru-RU" sz="2800" dirty="0" smtClean="0"/>
              <a:t>     Давайте</a:t>
            </a:r>
            <a:r>
              <a:rPr lang="ru-RU" sz="2800" dirty="0"/>
              <a:t>, люди, никогда </a:t>
            </a:r>
          </a:p>
          <a:p>
            <a:pPr marL="0" indent="0">
              <a:buNone/>
            </a:pPr>
            <a:r>
              <a:rPr lang="ru-RU" sz="2800" dirty="0" smtClean="0"/>
              <a:t>     Об </a:t>
            </a:r>
            <a:r>
              <a:rPr lang="ru-RU" sz="2800" dirty="0"/>
              <a:t>этом не забудем.</a:t>
            </a:r>
          </a:p>
          <a:p>
            <a:pPr marL="0" indent="0">
              <a:buNone/>
            </a:pPr>
            <a:r>
              <a:rPr lang="ru-RU" sz="2800" dirty="0"/>
              <a:t> </a:t>
            </a:r>
          </a:p>
          <a:p>
            <a:pPr marL="0" indent="0">
              <a:buNone/>
            </a:pPr>
            <a:r>
              <a:rPr lang="ru-RU" sz="2800" dirty="0" smtClean="0"/>
              <a:t>     Пусть </a:t>
            </a:r>
            <a:r>
              <a:rPr lang="ru-RU" sz="2800" dirty="0"/>
              <a:t>память гордую о ней </a:t>
            </a:r>
          </a:p>
          <a:p>
            <a:pPr marL="0" indent="0">
              <a:buNone/>
            </a:pPr>
            <a:r>
              <a:rPr lang="ru-RU" sz="2800" dirty="0" smtClean="0"/>
              <a:t>     Хранят</a:t>
            </a:r>
            <a:r>
              <a:rPr lang="ru-RU" sz="2800" dirty="0"/>
              <a:t>, об этой муке,</a:t>
            </a:r>
          </a:p>
          <a:p>
            <a:pPr marL="0" indent="0">
              <a:buNone/>
            </a:pPr>
            <a:r>
              <a:rPr lang="ru-RU" sz="2800" dirty="0" smtClean="0"/>
              <a:t>     И </a:t>
            </a:r>
            <a:r>
              <a:rPr lang="ru-RU" sz="2800" dirty="0"/>
              <a:t>дети нынешних детей,</a:t>
            </a:r>
          </a:p>
          <a:p>
            <a:pPr marL="0" indent="0">
              <a:buNone/>
            </a:pPr>
            <a:r>
              <a:rPr lang="ru-RU" sz="2800" dirty="0" smtClean="0"/>
              <a:t>     И </a:t>
            </a:r>
            <a:r>
              <a:rPr lang="ru-RU" sz="2800" dirty="0"/>
              <a:t>наших внуков </a:t>
            </a:r>
            <a:r>
              <a:rPr lang="ru-RU" sz="2800" dirty="0" smtClean="0"/>
              <a:t>внуки»</a:t>
            </a:r>
            <a:endParaRPr lang="ru-RU" sz="2800" dirty="0"/>
          </a:p>
          <a:p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531076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УРОКИ </a:t>
            </a:r>
            <a:r>
              <a:rPr lang="ru-RU" sz="2000" dirty="0"/>
              <a:t>МУЖЕСТВА стали доброй традицией, помогающей воспитывать интерес к героическому прошлому своей страны, чувство уважения к защитникам нашей Родины.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723" y="1600200"/>
            <a:ext cx="603655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9769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0" y="3500438"/>
            <a:ext cx="9144000" cy="3357562"/>
          </a:xfrm>
        </p:spPr>
        <p:txBody>
          <a:bodyPr/>
          <a:lstStyle/>
          <a:p>
            <a:pPr algn="just"/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Поисково-исследовательская работа по теме </a:t>
            </a:r>
            <a:r>
              <a:rPr lang="ru-RU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«История моей семьи в истории Великой Отечественной войны»</a:t>
            </a:r>
            <a:endParaRPr lang="ru-RU" sz="4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5" descr="http://www.playcast.ru/uploads/2009/05/05/96868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0"/>
            <a:ext cx="42941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http://s2.fotokto.ru/photo/full/490/49082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0"/>
            <a:ext cx="47863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15370" cy="1571636"/>
          </a:xfr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dirty="0" smtClean="0"/>
              <a:t>Пусть </a:t>
            </a:r>
            <a:r>
              <a:rPr lang="ru-RU" sz="2200" dirty="0" smtClean="0"/>
              <a:t>мирных дней отсчёт ведёт Отчизна!</a:t>
            </a:r>
            <a:br>
              <a:rPr lang="ru-RU" sz="2200" dirty="0" smtClean="0"/>
            </a:br>
            <a:r>
              <a:rPr lang="ru-RU" sz="2200" dirty="0" smtClean="0"/>
              <a:t>Людьми пусть правят только МИР и ДОБРОТА!</a:t>
            </a:r>
            <a:br>
              <a:rPr lang="ru-RU" sz="2200" dirty="0" smtClean="0"/>
            </a:br>
            <a:r>
              <a:rPr lang="ru-RU" sz="2200" dirty="0" smtClean="0"/>
              <a:t>Пусть будет ДЕНЬ ПОБЕДЫ над фашизмом –</a:t>
            </a:r>
            <a:br>
              <a:rPr lang="ru-RU" sz="2200" dirty="0" smtClean="0"/>
            </a:br>
            <a:r>
              <a:rPr lang="ru-RU" sz="2200" dirty="0" smtClean="0"/>
              <a:t>ПОБЕДОЙ МИРА на Планете НАВСЕГДА!..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i="1" dirty="0"/>
          </a:p>
        </p:txBody>
      </p:sp>
      <p:pic>
        <p:nvPicPr>
          <p:cNvPr id="3074" name="Picture 2" descr="D:\сайт\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648" y="1772816"/>
            <a:ext cx="6336000" cy="475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715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user\Desktop\урок победы 75\IMG_98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86214" cy="3395760"/>
          </a:xfrm>
          <a:prstGeom prst="rect">
            <a:avLst/>
          </a:prstGeom>
          <a:noFill/>
        </p:spPr>
      </p:pic>
      <p:pic>
        <p:nvPicPr>
          <p:cNvPr id="57347" name="Picture 3" descr="C:\Users\user\Desktop\урок победы 75\IMG_98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42852"/>
            <a:ext cx="4492511" cy="3286124"/>
          </a:xfrm>
          <a:prstGeom prst="rect">
            <a:avLst/>
          </a:prstGeom>
          <a:noFill/>
        </p:spPr>
      </p:pic>
      <p:pic>
        <p:nvPicPr>
          <p:cNvPr id="57349" name="Picture 5" descr="C:\Users\user\Desktop\урок победы\FullSizeRender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2"/>
            <a:ext cx="4143405" cy="3364445"/>
          </a:xfrm>
          <a:prstGeom prst="rect">
            <a:avLst/>
          </a:prstGeom>
          <a:noFill/>
        </p:spPr>
      </p:pic>
      <p:pic>
        <p:nvPicPr>
          <p:cNvPr id="57350" name="Picture 6" descr="C:\Users\user\Desktop\урок победы\FullSizeRender (7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5976" y="3624063"/>
            <a:ext cx="4071941" cy="3121271"/>
          </a:xfrm>
          <a:prstGeom prst="rect">
            <a:avLst/>
          </a:prstGeom>
          <a:noFill/>
        </p:spPr>
      </p:pic>
      <p:pic>
        <p:nvPicPr>
          <p:cNvPr id="57351" name="Picture 7" descr="C:\Users\user\Desktop\урок победы\IMG_989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85918" y="1785926"/>
            <a:ext cx="3500462" cy="26253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572125" cy="6858000"/>
          </a:xfrm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означает лично для вас любить Родину, быть патриотом? </a:t>
            </a:r>
          </a:p>
          <a:p>
            <a:pPr algn="just">
              <a:buFont typeface="Arial" charset="0"/>
              <a:buNone/>
            </a:pPr>
            <a:endParaRPr lang="ru-RU" sz="6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2" descr="https://privetpeople.ru/23fevr/Pobeda/Pobeda-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0"/>
            <a:ext cx="3571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 descr="https://img11.postila.io/data/74/68/82/e1/746882e16085dc5518809d512f1e3c2cb05c930dd44d3709eedc71204a97c8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3357563"/>
            <a:ext cx="3643312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1" name="Picture 3" descr="C:\Users\user\Desktop\урок победы\FullSizeRender (1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4302548" cy="2942943"/>
          </a:xfrm>
          <a:prstGeom prst="rect">
            <a:avLst/>
          </a:prstGeom>
          <a:noFill/>
        </p:spPr>
      </p:pic>
      <p:pic>
        <p:nvPicPr>
          <p:cNvPr id="58372" name="Picture 4" descr="C:\Users\user\Desktop\урок победы\FullSizeRender (1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286287" cy="2939162"/>
          </a:xfrm>
          <a:prstGeom prst="rect">
            <a:avLst/>
          </a:prstGeom>
          <a:noFill/>
        </p:spPr>
      </p:pic>
      <p:pic>
        <p:nvPicPr>
          <p:cNvPr id="58373" name="Picture 5" descr="C:\Users\user\Desktop\урок победы\FullSizeRender (23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928934"/>
            <a:ext cx="3857652" cy="2871785"/>
          </a:xfrm>
          <a:prstGeom prst="rect">
            <a:avLst/>
          </a:prstGeom>
          <a:noFill/>
        </p:spPr>
      </p:pic>
      <p:pic>
        <p:nvPicPr>
          <p:cNvPr id="58374" name="Picture 6" descr="C:\Users\user\Desktop\урок победы\FullSizeRender (28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2857496"/>
            <a:ext cx="4429156" cy="32861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C:\Users\user\Desktop\урок победы\FullSizeRender (2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5000628" cy="3383780"/>
          </a:xfrm>
          <a:prstGeom prst="rect">
            <a:avLst/>
          </a:prstGeom>
          <a:noFill/>
        </p:spPr>
      </p:pic>
      <p:pic>
        <p:nvPicPr>
          <p:cNvPr id="59395" name="Picture 3" descr="C:\Users\user\Desktop\урок победы\FullSizeRender (3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465" y="214290"/>
            <a:ext cx="4000535" cy="3357586"/>
          </a:xfrm>
          <a:prstGeom prst="rect">
            <a:avLst/>
          </a:prstGeom>
          <a:noFill/>
        </p:spPr>
      </p:pic>
      <p:pic>
        <p:nvPicPr>
          <p:cNvPr id="59396" name="Picture 4" descr="C:\Users\user\Desktop\урок победы\IMG_98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399870"/>
            <a:ext cx="5214974" cy="3458130"/>
          </a:xfrm>
          <a:prstGeom prst="rect">
            <a:avLst/>
          </a:prstGeom>
          <a:noFill/>
        </p:spPr>
      </p:pic>
      <p:pic>
        <p:nvPicPr>
          <p:cNvPr id="59397" name="Picture 5" descr="C:\Users\user\Desktop\урок победы\IMG_985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286124"/>
            <a:ext cx="4071934" cy="3476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C:\Users\user\Desktop\урок победы\IMG_98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3857625" cy="3500438"/>
          </a:xfrm>
          <a:prstGeom prst="rect">
            <a:avLst/>
          </a:prstGeom>
          <a:noFill/>
        </p:spPr>
      </p:pic>
      <p:pic>
        <p:nvPicPr>
          <p:cNvPr id="60419" name="Picture 3" descr="C:\Users\user\Desktop\урок победы\IMG_98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286124"/>
            <a:ext cx="3000372" cy="3286148"/>
          </a:xfrm>
          <a:prstGeom prst="rect">
            <a:avLst/>
          </a:prstGeom>
          <a:noFill/>
        </p:spPr>
      </p:pic>
      <p:pic>
        <p:nvPicPr>
          <p:cNvPr id="60420" name="Picture 4" descr="C:\Users\user\Desktop\урок победы\IMG_98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42852"/>
            <a:ext cx="3857652" cy="3357586"/>
          </a:xfrm>
          <a:prstGeom prst="rect">
            <a:avLst/>
          </a:prstGeom>
          <a:noFill/>
        </p:spPr>
      </p:pic>
      <p:pic>
        <p:nvPicPr>
          <p:cNvPr id="60421" name="Picture 5" descr="C:\Users\user\Desktop\урок победы\IMG_989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3357562"/>
            <a:ext cx="4095747" cy="3071810"/>
          </a:xfrm>
          <a:prstGeom prst="rect">
            <a:avLst/>
          </a:prstGeom>
          <a:noFill/>
        </p:spPr>
      </p:pic>
      <p:pic>
        <p:nvPicPr>
          <p:cNvPr id="60422" name="Picture 6" descr="C:\Users\user\Desktop\урок победы\IMG_99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290" y="3286124"/>
            <a:ext cx="3214710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user\Desktop\урок победы\IMG_99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043" y="318055"/>
            <a:ext cx="3643306" cy="2428278"/>
          </a:xfrm>
          <a:prstGeom prst="rect">
            <a:avLst/>
          </a:prstGeom>
          <a:noFill/>
        </p:spPr>
      </p:pic>
      <p:pic>
        <p:nvPicPr>
          <p:cNvPr id="61443" name="Picture 3" descr="C:\Users\user\Desktop\урок победы\IMG_99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9129" y="67715"/>
            <a:ext cx="3460523" cy="2928958"/>
          </a:xfrm>
          <a:prstGeom prst="rect">
            <a:avLst/>
          </a:prstGeom>
          <a:noFill/>
        </p:spPr>
      </p:pic>
      <p:pic>
        <p:nvPicPr>
          <p:cNvPr id="61444" name="Picture 4" descr="C:\Users\user\Desktop\урок победы\IMG_99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1870" y="3168424"/>
            <a:ext cx="3857652" cy="3254876"/>
          </a:xfrm>
          <a:prstGeom prst="rect">
            <a:avLst/>
          </a:prstGeom>
          <a:noFill/>
        </p:spPr>
      </p:pic>
      <p:pic>
        <p:nvPicPr>
          <p:cNvPr id="6" name="Picture 7" descr="C:\Users\user\Desktop\урок победы\IMG_99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27688" y="3429000"/>
            <a:ext cx="4143404" cy="2994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:\фото учит года\вов\IMG-20150411-WA00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8868"/>
            <a:ext cx="7215237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F:\фото учит года\вов\Мивн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436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F:\фото учит года\вов\IMG-20150411-WA000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0"/>
            <a:ext cx="593407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F:\фото учит года\вов\IMG-20150411-WA000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7686" y="3571876"/>
            <a:ext cx="4929190" cy="30670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NS\Downloads\hello_html_36292d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3816424" cy="494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98240"/>
            <a:ext cx="3962400" cy="494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9261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DNS\Downloads\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766763"/>
            <a:ext cx="6115050" cy="532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844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Downloads\700-n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6110932" cy="531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541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000625" cy="68580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Патриот</a:t>
            </a:r>
            <a:r>
              <a:rPr lang="ru-RU" sz="4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тот, кто любит свое отечество, предан своему народу, готов на жертвы и подвиги во имя интересов своей Родины»</a:t>
            </a:r>
          </a:p>
        </p:txBody>
      </p:sp>
      <p:pic>
        <p:nvPicPr>
          <p:cNvPr id="4099" name="Picture 4" descr="https://avatars.mds.yandex.net/get-marketpic/213070/market_j6YSdqqeD5JPf4OB9Tc1lw/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572125" cy="6858000"/>
          </a:xfrm>
        </p:spPr>
        <p:txBody>
          <a:bodyPr/>
          <a:lstStyle/>
          <a:p>
            <a:pPr algn="just">
              <a:buFont typeface="Arial" pitchFamily="34" charset="0"/>
              <a:buNone/>
            </a:pPr>
            <a:r>
              <a:rPr 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Согласны ли вы с мыслью о том, что нельзя быть патриотом, не чувствуя личной связи с большой и малой Родиной, не зная, как любили, берегли и защищали ее наши предки, наши отцы и деды? </a:t>
            </a:r>
          </a:p>
        </p:txBody>
      </p:sp>
      <p:pic>
        <p:nvPicPr>
          <p:cNvPr id="6147" name="Picture 6" descr="https://avatars.mds.yandex.net/get-pdb/1966865/604e0412-358e-482a-a908-e0598b67ed39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3571875"/>
            <a:ext cx="35718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2" descr="http://school71tula.ru/3/wp-content/uploads/sites/7/2017/06/npat001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0"/>
            <a:ext cx="35718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57430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В  соответствии  с  Указом  Президента Российской  Федерации  №327  от 8 июля  2019  г.  2020-й  год  в  Российской  Федерации  объявлен  Годом</a:t>
            </a: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памяти  и  славы.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8194" name="Picture 2" descr="D:\сайт\hBwny7Tfq-Q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8229600" cy="4498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9" descr="http://alarsec.ru/upload/medialibrary/5a9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63029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 txBox="1">
            <a:spLocks/>
          </p:cNvSpPr>
          <p:nvPr/>
        </p:nvSpPr>
        <p:spPr>
          <a:xfrm>
            <a:off x="1214414" y="1214422"/>
            <a:ext cx="6643734" cy="40719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Цель:</a:t>
            </a:r>
            <a:r>
              <a:rPr lang="ru-RU" sz="1600" b="1" dirty="0" smtClean="0"/>
              <a:t> </a:t>
            </a:r>
            <a:r>
              <a:rPr lang="ru-RU" sz="1600" b="1" i="1" dirty="0" smtClean="0"/>
              <a:t>формировать у ребят высокое патриотическое сознание, верность Отечеству;</a:t>
            </a:r>
            <a:r>
              <a:rPr lang="en-US" sz="1600" b="1" i="1" dirty="0" smtClean="0"/>
              <a:t> c</a:t>
            </a:r>
            <a:r>
              <a:rPr lang="ru-RU" sz="1600" b="1" i="1" dirty="0" err="1" smtClean="0"/>
              <a:t>пособствовать</a:t>
            </a:r>
            <a:r>
              <a:rPr lang="ru-RU" sz="1600" b="1" i="1" dirty="0" smtClean="0"/>
              <a:t> пониманию школьниками роли и значения Великой Победы для судеб всего человечества, а также места Российской Федерации в современном мире как правопреемницы СССР — страны- победительницы в Великой Отечественной и во Второй мировой войнах  воспитывать у подростков уважительное отношение к ратным подвигам защитников Отечества; содействовать формированию у учащихся чувства долга, гражданской ответственности.</a:t>
            </a:r>
            <a:endParaRPr lang="en-US" sz="1600" b="1" i="1" dirty="0" smtClean="0"/>
          </a:p>
          <a:p>
            <a:r>
              <a:rPr lang="ru-RU" sz="1600" b="1" i="1" dirty="0" smtClean="0">
                <a:solidFill>
                  <a:srgbClr val="FF0000"/>
                </a:solidFill>
              </a:rPr>
              <a:t> Задачи: </a:t>
            </a:r>
            <a:r>
              <a:rPr lang="ru-RU" sz="1600" b="1" i="1" dirty="0" smtClean="0"/>
              <a:t>воспитание  гордости  за  Российское    государство;  укрепление любви к родине,  увековечивание памяти воинов, погибших при защите Отечества в годы ВОВ;  воспитание чувства уважения к героическим поступкам  в военное время; </a:t>
            </a:r>
          </a:p>
          <a:p>
            <a:endParaRPr lang="ru-RU" sz="16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20 из 85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857496"/>
            <a:ext cx="6191250" cy="37623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57224" y="428604"/>
            <a:ext cx="74295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/>
              <a:t>  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1этап.Актуализация знаний.</a:t>
            </a:r>
          </a:p>
          <a:p>
            <a:pPr algn="ctr"/>
            <a:r>
              <a:rPr lang="ru-RU" dirty="0" smtClean="0"/>
              <a:t>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рассвете 22 июня  1941 года германская авиация подвергла бомбардировке многие города Советского Союза,  приграничные аэродромы и гарнизоны. Бомбы еще падали, а передовые части вермахта начали переходить границу на всем ее протяжении от Баренцева до Черного морей.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а 24 из 87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2905125" cy="3810000"/>
          </a:xfrm>
          <a:prstGeom prst="rect">
            <a:avLst/>
          </a:prstGeo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928794" y="4071942"/>
            <a:ext cx="565770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Четыре долгих года войны советские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люди с глубокой верой,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надеждой и уверенностью в завтрашнем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дне слушали сообщения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событиях на фронте, передаваемые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всесоюзным радио в сводках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Совинформбюро.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5" descr="Картинка 47 из 87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14290"/>
            <a:ext cx="5429248" cy="3791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896</Words>
  <Application>Microsoft Office PowerPoint</Application>
  <PresentationFormat>Экран (4:3)</PresentationFormat>
  <Paragraphs>90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 соответствии  с  Указом  Президента Российской  Федерации  №327  от 8 июля  2019  г.  2020-й  год  в  Российской  Федерации  объявлен  Годом памяти  и  славы.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Вспомним всех поименно, Сердцем вспомним своим. Это нужно не мертвым, Это нужно живым.</vt:lpstr>
      <vt:lpstr>2 ЭТАП. Творческая работа-путешествие. Работа с картой.  Посмотрите на этой карте вся Россия, а на этой карте показано на какую территорию продвинулись фашистские войска. Эту территорию освобождали наши войска. Ребята, обратите внимание на ваших картах не все города, а только некоторые. Это города-герои. Как вы представляете себе целый город-герой. Что это значит?(ответы-предположения)    </vt:lpstr>
      <vt:lpstr>Почётное звание города-героя присваивалось в СССР городам, жители которых проявили «массовый героизм и мужество в защите Родины в Великой Отечественной войне 1941–1945 годов». Сосчитайте сколько всего городов были удостоены столь высокого звания в советские годы? (13 городов).В городах устанавливались памятные обелиски, а на их знамёнах должны были изображаться орден Ленина и медаль «Золотая Звезда». Давайте с ними познакомимся. (Я перечисляю города-герои, а дети находят их на карте и обводят красным кружочком)  </vt:lpstr>
      <vt:lpstr>3 ЭТАП. Знакомство с подвигом. Летчик Алексей Петрович Маресьев.  </vt:lpstr>
      <vt:lpstr>Презентация PowerPoint</vt:lpstr>
      <vt:lpstr>Презентация PowerPoint</vt:lpstr>
      <vt:lpstr>Вспомним всех поименно, Сердцем вспомним своим. Это нужно не мертвым, Это нужно живым.</vt:lpstr>
      <vt:lpstr>4 этап .Минута молчания. Каждый год мы с вами являемся участниками акции «Бессмертный полк». Метроном</vt:lpstr>
      <vt:lpstr>Презентация PowerPoint</vt:lpstr>
      <vt:lpstr>5 ЭТАП. Письмо в прошлое. Ребята, сейчас я предлагаю вам написать письмо в прошлое. Подумайте, что бы вы написали тому бойцу, который бросается под пули за освобождение родной земли, за жизнь детей, за будущее. (Творческая работа). </vt:lpstr>
      <vt:lpstr>6 ЭТАП. Рефлексия.  </vt:lpstr>
      <vt:lpstr>Презентация PowerPoint</vt:lpstr>
      <vt:lpstr>Сегодня мы подведём итоги вашей работы, создав СТЕНУ ПАМЯТИ. Эту память вы должны передать своим детям, а они, в свою очередь, своим. Только так мы можем выразить свою благодарность погибшим и сохранить память о них. </vt:lpstr>
      <vt:lpstr> Видеосюжет «Конец Великой Отечественной войны» </vt:lpstr>
      <vt:lpstr> УРОКИ МУЖЕСТВА стали доброй традицией, помогающей воспитывать интерес к героическому прошлому своей страны, чувство уважения к защитникам нашей Родины. </vt:lpstr>
      <vt:lpstr>Презентация PowerPoint</vt:lpstr>
      <vt:lpstr> Пусть мирных дней отсчёт ведёт Отчизна! Людьми пусть правят только МИР и ДОБРОТА! Пусть будет ДЕНЬ ПОБЕДЫ над фашизмом – ПОБЕДОЙ МИРА на Планете НАВСЕГДА!..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учителя истории и обществознания         МКОУ «Мамедкалинская гимназия им М .Алиева»  Мирзоевой Вероники  Нежмутдиновны </dc:title>
  <dc:creator>Izbnet</dc:creator>
  <cp:lastModifiedBy>DNS</cp:lastModifiedBy>
  <cp:revision>112</cp:revision>
  <dcterms:created xsi:type="dcterms:W3CDTF">2019-05-16T17:00:36Z</dcterms:created>
  <dcterms:modified xsi:type="dcterms:W3CDTF">2020-02-06T22:01:08Z</dcterms:modified>
</cp:coreProperties>
</file>