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94" r:id="rId5"/>
    <p:sldId id="304" r:id="rId6"/>
    <p:sldId id="309" r:id="rId7"/>
    <p:sldId id="310" r:id="rId8"/>
    <p:sldId id="297" r:id="rId9"/>
    <p:sldId id="285" r:id="rId10"/>
    <p:sldId id="303" r:id="rId11"/>
    <p:sldId id="299" r:id="rId12"/>
    <p:sldId id="301" r:id="rId13"/>
    <p:sldId id="307" r:id="rId14"/>
    <p:sldId id="305" r:id="rId15"/>
    <p:sldId id="27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 autoAdjust="0"/>
  </p:normalViewPr>
  <p:slideViewPr>
    <p:cSldViewPr snapToGrid="0">
      <p:cViewPr>
        <p:scale>
          <a:sx n="70" d="100"/>
          <a:sy n="70" d="100"/>
        </p:scale>
        <p:origin x="-1410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http://school-collection.edu.ru/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6602" y="272949"/>
            <a:ext cx="8557147" cy="2483885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«Умножение одночлена на многочлен»</a:t>
            </a: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</a:t>
            </a:r>
            <a:b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      </a:t>
            </a:r>
            <a:b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       7 класс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89863" y="3916899"/>
            <a:ext cx="4640238" cy="136478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bg2"/>
                </a:solidFill>
              </a:rPr>
              <a:t>Глазковский филиал                         МБОУ Кочетовская СОШ </a:t>
            </a:r>
          </a:p>
          <a:p>
            <a:r>
              <a:rPr lang="ru-RU" sz="2400" dirty="0" smtClean="0">
                <a:solidFill>
                  <a:schemeClr val="bg2"/>
                </a:solidFill>
              </a:rPr>
              <a:t>Учитель математики </a:t>
            </a:r>
            <a:r>
              <a:rPr lang="en-US" sz="2400" dirty="0" smtClean="0">
                <a:solidFill>
                  <a:schemeClr val="bg2"/>
                </a:solidFill>
              </a:rPr>
              <a:t>I</a:t>
            </a:r>
            <a:r>
              <a:rPr lang="ru-RU" sz="2400" dirty="0" smtClean="0">
                <a:solidFill>
                  <a:schemeClr val="bg2"/>
                </a:solidFill>
              </a:rPr>
              <a:t> категории Щекочихина Л.А.</a:t>
            </a:r>
            <a:endParaRPr lang="ru-RU" sz="2400" dirty="0">
              <a:solidFill>
                <a:schemeClr val="bg2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339999" y="5243018"/>
            <a:ext cx="928048" cy="489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2021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ЛАРИСА\Desktop\учитель года\урок\7 кл\задания\images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352" y="2722542"/>
            <a:ext cx="3744556" cy="2804802"/>
          </a:xfrm>
          <a:prstGeom prst="rect">
            <a:avLst/>
          </a:prstGeom>
          <a:noFill/>
        </p:spPr>
      </p:pic>
      <p:pic>
        <p:nvPicPr>
          <p:cNvPr id="9" name="Picture 3" descr="C:\Users\ЛАРИСА\Desktop\учитель года\урок\7 кл\задания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1436" y="1074544"/>
            <a:ext cx="2143125" cy="21431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46761"/>
            <a:ext cx="7886700" cy="917764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III.</a:t>
            </a:r>
            <a:r>
              <a:rPr lang="ru-RU" b="1" dirty="0" smtClean="0">
                <a:solidFill>
                  <a:schemeClr val="bg1"/>
                </a:solidFill>
              </a:rPr>
              <a:t> Задания по тексту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9040" y="955340"/>
            <a:ext cx="8923294" cy="501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12" y="78522"/>
            <a:ext cx="7273404" cy="78128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Задания по тексту «Потребление воды»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36980"/>
            <a:ext cx="8952931" cy="5745707"/>
          </a:xfrm>
        </p:spPr>
        <p:txBody>
          <a:bodyPr>
            <a:normAutofit fontScale="92500" lnSpcReduction="20000"/>
          </a:bodyPr>
          <a:lstStyle/>
          <a:p>
            <a:r>
              <a:rPr lang="ru-RU" sz="2200" b="1" i="1" u="sng" dirty="0" smtClean="0">
                <a:solidFill>
                  <a:schemeClr val="bg1"/>
                </a:solidFill>
              </a:rPr>
              <a:t>Вопрос 1.</a:t>
            </a:r>
            <a:endParaRPr lang="ru-RU" sz="2200" u="sng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   Рассчитайте необходимый ежедневный объем воды для женщины                     весом 60кг, если она каждое утро делает зарядку по 30 мин.</a:t>
            </a:r>
          </a:p>
          <a:p>
            <a:r>
              <a:rPr lang="ru-RU" sz="2200" b="1" i="1" u="sng" dirty="0" smtClean="0">
                <a:solidFill>
                  <a:schemeClr val="bg1"/>
                </a:solidFill>
              </a:rPr>
              <a:t>Вопрос 2.</a:t>
            </a:r>
            <a:endParaRPr lang="ru-RU" sz="2200" u="sng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   Определите, достаточно ли 23л воды на неделю мужчине весом 75кг, который ежедневно делает зарядку по 20мин и 2 раза в неделю посещает тренажерный зал по 1ч 10мин.</a:t>
            </a:r>
          </a:p>
          <a:p>
            <a:r>
              <a:rPr lang="ru-RU" sz="2200" b="1" i="1" u="sng" dirty="0" smtClean="0">
                <a:solidFill>
                  <a:schemeClr val="bg1"/>
                </a:solidFill>
              </a:rPr>
              <a:t>Вопрос 3.</a:t>
            </a:r>
            <a:endParaRPr lang="ru-RU" sz="2200" u="sng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   Какое количество воды требуется в день в офис, если в нем работают 17 женщин и 9 мужчин. Каждая женщина потребляет в среднем 650мл воды в день, а мужчина – 500мл воды в день. Кроме того, в офисе, который работает 5 дней в неделю, ежедневно бывает до 15 посетителей, каждый третий из них выпивает до 200мл воды.</a:t>
            </a:r>
          </a:p>
          <a:p>
            <a:pPr>
              <a:buNone/>
            </a:pPr>
            <a:r>
              <a:rPr lang="ru-RU" sz="2200" b="1" i="1" dirty="0" smtClean="0">
                <a:solidFill>
                  <a:schemeClr val="bg1"/>
                </a:solidFill>
              </a:rPr>
              <a:t>   </a:t>
            </a:r>
            <a:r>
              <a:rPr lang="ru-RU" sz="2200" b="1" i="1" u="sng" dirty="0" smtClean="0">
                <a:solidFill>
                  <a:schemeClr val="bg1"/>
                </a:solidFill>
              </a:rPr>
              <a:t>Вопрос 4.</a:t>
            </a:r>
            <a:r>
              <a:rPr lang="ru-RU" sz="2200" b="1" i="1" dirty="0" smtClean="0">
                <a:solidFill>
                  <a:schemeClr val="bg1"/>
                </a:solidFill>
              </a:rPr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Рассчитайте необходимое количество 20-литровых бутылей с водой, которое потребуется в офис на месяц.</a:t>
            </a:r>
          </a:p>
          <a:p>
            <a:r>
              <a:rPr lang="ru-RU" sz="2200" b="1" i="1" u="sng" dirty="0" smtClean="0">
                <a:solidFill>
                  <a:schemeClr val="bg1"/>
                </a:solidFill>
              </a:rPr>
              <a:t>Вопрос 5.</a:t>
            </a:r>
            <a:endParaRPr lang="ru-RU" sz="2200" u="sng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   Организация закупает бутыли с водой для кулера у компании А. Вычислите, сколько денег тратит организация на покупку воды в месяц, если одна 20-литровая бутыль стоит 420р., доставка за покупку на сумму больше 5000р. осуществляется бесплатно, а на меньшую сумму стоит 500р. При решении используйте данные из предыдущего вопроса. </a:t>
            </a:r>
          </a:p>
          <a:p>
            <a:endParaRPr lang="ru-RU" dirty="0"/>
          </a:p>
        </p:txBody>
      </p:sp>
      <p:pic>
        <p:nvPicPr>
          <p:cNvPr id="4" name="Picture 2" descr="C:\Users\ЛАРИСА\Desktop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3008" y="58001"/>
            <a:ext cx="1412756" cy="1412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212" y="78522"/>
            <a:ext cx="6659260" cy="781288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Задания по тексту.     </a:t>
            </a:r>
            <a:r>
              <a:rPr lang="ru-RU" dirty="0" smtClean="0">
                <a:solidFill>
                  <a:srgbClr val="FF0000"/>
                </a:solidFill>
              </a:rPr>
              <a:t>Проверь себя.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36979"/>
            <a:ext cx="8952931" cy="5964077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Вопрос 1.      </a:t>
            </a:r>
            <a:r>
              <a:rPr lang="ru-RU" dirty="0" smtClean="0">
                <a:solidFill>
                  <a:schemeClr val="bg1"/>
                </a:solidFill>
              </a:rPr>
              <a:t>Ответ: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2л</a:t>
            </a:r>
            <a:r>
              <a:rPr lang="ru-RU" dirty="0" smtClean="0"/>
              <a:t>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                </a:t>
            </a:r>
            <a:r>
              <a:rPr lang="ru-RU" b="1" dirty="0" smtClean="0">
                <a:solidFill>
                  <a:schemeClr val="bg1"/>
                </a:solidFill>
              </a:rPr>
              <a:t>1 балл </a:t>
            </a:r>
            <a:r>
              <a:rPr lang="ru-RU" dirty="0" smtClean="0">
                <a:solidFill>
                  <a:schemeClr val="bg1"/>
                </a:solidFill>
              </a:rPr>
              <a:t>–верный ответ. 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Вопрос 2.  </a:t>
            </a:r>
            <a:r>
              <a:rPr lang="ru-RU" dirty="0" smtClean="0">
                <a:solidFill>
                  <a:schemeClr val="bg1"/>
                </a:solidFill>
              </a:rPr>
              <a:t>Ответ: Недостаточно.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b="1" dirty="0" smtClean="0">
                <a:solidFill>
                  <a:schemeClr val="bg1"/>
                </a:solidFill>
              </a:rPr>
              <a:t>2 балла</a:t>
            </a:r>
            <a:r>
              <a:rPr lang="ru-RU" dirty="0" smtClean="0">
                <a:solidFill>
                  <a:schemeClr val="bg1"/>
                </a:solidFill>
              </a:rPr>
              <a:t> – верный ответ,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верное решение;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1 балл</a:t>
            </a:r>
            <a:r>
              <a:rPr lang="ru-RU" dirty="0" smtClean="0">
                <a:solidFill>
                  <a:schemeClr val="bg1"/>
                </a:solidFill>
              </a:rPr>
              <a:t> – ход решения верный, но есть ошибка в вычислениях и дан неверный ответ.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b="1" i="1" dirty="0" smtClean="0">
                <a:solidFill>
                  <a:schemeClr val="bg1"/>
                </a:solidFill>
              </a:rPr>
              <a:t>Вопрос 3. </a:t>
            </a:r>
            <a:r>
              <a:rPr lang="ru-RU" dirty="0" smtClean="0">
                <a:solidFill>
                  <a:schemeClr val="bg1"/>
                </a:solidFill>
              </a:rPr>
              <a:t>Ответ: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16,55(л) 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2 балла</a:t>
            </a:r>
            <a:r>
              <a:rPr lang="ru-RU" dirty="0" smtClean="0">
                <a:solidFill>
                  <a:schemeClr val="bg1"/>
                </a:solidFill>
              </a:rPr>
              <a:t> – верный ответ,  верное решение;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1 балл</a:t>
            </a:r>
            <a:r>
              <a:rPr lang="ru-RU" dirty="0" smtClean="0">
                <a:solidFill>
                  <a:schemeClr val="bg1"/>
                </a:solidFill>
              </a:rPr>
              <a:t> – ход решения верный, но есть ошибка в вычислениях и дан      неверный ответ.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Вопрос 4.  </a:t>
            </a:r>
            <a:r>
              <a:rPr lang="ru-RU" dirty="0" smtClean="0">
                <a:solidFill>
                  <a:schemeClr val="bg1"/>
                </a:solidFill>
              </a:rPr>
              <a:t>Ответ: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17 бутылей.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1 балл </a:t>
            </a:r>
            <a:r>
              <a:rPr lang="ru-RU" dirty="0" smtClean="0">
                <a:solidFill>
                  <a:schemeClr val="bg1"/>
                </a:solidFill>
              </a:rPr>
              <a:t>–верный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                                                ответ. 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Вопрос 5.</a:t>
            </a:r>
            <a:r>
              <a:rPr lang="ru-RU" b="1" dirty="0" smtClean="0">
                <a:solidFill>
                  <a:schemeClr val="bg1"/>
                </a:solidFill>
              </a:rPr>
              <a:t>   </a:t>
            </a:r>
            <a:r>
              <a:rPr lang="ru-RU" dirty="0" smtClean="0">
                <a:solidFill>
                  <a:schemeClr val="bg1"/>
                </a:solidFill>
              </a:rPr>
              <a:t>Ответ: 7140р.         </a:t>
            </a:r>
            <a:r>
              <a:rPr lang="ru-RU" b="1" dirty="0" smtClean="0">
                <a:solidFill>
                  <a:schemeClr val="bg1"/>
                </a:solidFill>
              </a:rPr>
              <a:t>1 балл </a:t>
            </a:r>
            <a:r>
              <a:rPr lang="ru-RU" dirty="0" smtClean="0">
                <a:solidFill>
                  <a:schemeClr val="bg1"/>
                </a:solidFill>
              </a:rPr>
              <a:t>–верный ответ.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</a:p>
          <a:p>
            <a:endParaRPr lang="ru-RU" dirty="0"/>
          </a:p>
        </p:txBody>
      </p:sp>
      <p:pic>
        <p:nvPicPr>
          <p:cNvPr id="4" name="Picture 2" descr="C:\Users\ЛАРИСА\Desktop\Без названия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26784" y="58001"/>
            <a:ext cx="1235332" cy="123533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91821" y="1023581"/>
            <a:ext cx="3330054" cy="4367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0,03*60+0,4*0,5=1,8+0,2=2(л)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71499" y="1514900"/>
            <a:ext cx="5008727" cy="10099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            20мин=1/3ч,           1ч10мин=7/6ч</a:t>
            </a:r>
          </a:p>
          <a:p>
            <a:pPr marL="342900" indent="-342900"/>
            <a:r>
              <a:rPr lang="ru-RU" dirty="0" smtClean="0"/>
              <a:t>1)(0,04*75+0,6*1/3</a:t>
            </a:r>
            <a:r>
              <a:rPr lang="ru-RU" dirty="0" smtClean="0"/>
              <a:t>) *7дней=22,4(л)  зарядка</a:t>
            </a:r>
          </a:p>
          <a:p>
            <a:pPr marL="342900" indent="-342900"/>
            <a:r>
              <a:rPr lang="ru-RU" dirty="0" smtClean="0"/>
              <a:t>2)(0,04*75+0,6*7/6)*2=3,4*2раза=7,4(л</a:t>
            </a:r>
            <a:r>
              <a:rPr lang="ru-RU" dirty="0" smtClean="0"/>
              <a:t>) </a:t>
            </a:r>
            <a:r>
              <a:rPr lang="ru-RU" dirty="0" smtClean="0"/>
              <a:t>трен. </a:t>
            </a:r>
            <a:r>
              <a:rPr lang="ru-RU" dirty="0" smtClean="0"/>
              <a:t>зал</a:t>
            </a:r>
          </a:p>
          <a:p>
            <a:pPr marL="342900" indent="-342900"/>
            <a:r>
              <a:rPr lang="ru-RU" dirty="0" smtClean="0"/>
              <a:t>3)22,4 </a:t>
            </a:r>
            <a:r>
              <a:rPr lang="ru-RU" dirty="0" smtClean="0"/>
              <a:t>+ </a:t>
            </a:r>
            <a:r>
              <a:rPr lang="ru-RU" dirty="0" smtClean="0"/>
              <a:t>7,4 </a:t>
            </a:r>
            <a:r>
              <a:rPr lang="ru-RU" dirty="0" smtClean="0"/>
              <a:t>= </a:t>
            </a:r>
            <a:r>
              <a:rPr lang="ru-RU" dirty="0" smtClean="0"/>
              <a:t>29,8(л</a:t>
            </a:r>
            <a:r>
              <a:rPr lang="ru-RU" dirty="0" smtClean="0"/>
              <a:t>)   всего;  </a:t>
            </a:r>
            <a:r>
              <a:rPr lang="ru-RU" dirty="0" smtClean="0"/>
              <a:t>29,8</a:t>
            </a:r>
            <a:r>
              <a:rPr lang="en-US" dirty="0" smtClean="0"/>
              <a:t>&gt;</a:t>
            </a:r>
            <a:r>
              <a:rPr lang="ru-RU" dirty="0" smtClean="0"/>
              <a:t>23,  не хватит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43704" y="3098046"/>
            <a:ext cx="5281683" cy="3957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 17*0,65+9*0,5+1/3*15*0,2=11,05+4,5+1=16,55(л)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66314" y="5622880"/>
            <a:ext cx="2865996" cy="477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17бутылей*420р.=7140(р.)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43267" y="4424153"/>
            <a:ext cx="3436960" cy="6255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1) 16,55*5дней*4недели=331(л);</a:t>
            </a:r>
          </a:p>
          <a:p>
            <a:r>
              <a:rPr lang="ru-RU" dirty="0" smtClean="0"/>
              <a:t>2) 331л:20л=16,55,     17 бутылей.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Задания по тексту «Потребление воды»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116" y="2740025"/>
            <a:ext cx="7886700" cy="1504429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bg1"/>
                </a:solidFill>
              </a:rPr>
              <a:t>Критерии оценивания:   </a:t>
            </a:r>
            <a:r>
              <a:rPr lang="ru-RU" sz="2400" dirty="0" smtClean="0">
                <a:solidFill>
                  <a:schemeClr val="bg1"/>
                </a:solidFill>
              </a:rPr>
              <a:t>«</a:t>
            </a:r>
            <a:r>
              <a:rPr lang="ru-RU" sz="2400" i="1" dirty="0" smtClean="0">
                <a:solidFill>
                  <a:schemeClr val="bg1"/>
                </a:solidFill>
              </a:rPr>
              <a:t>5» - 6-7 верных ответов,</a:t>
            </a: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                                                  «4» - 4-5 верных ответов,  </a:t>
            </a: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                                                  «</a:t>
            </a:r>
            <a:r>
              <a:rPr lang="ru-RU" sz="2400" dirty="0" smtClean="0">
                <a:solidFill>
                  <a:schemeClr val="bg1"/>
                </a:solidFill>
              </a:rPr>
              <a:t>3» </a:t>
            </a:r>
            <a:r>
              <a:rPr lang="ru-RU" sz="2400" i="1" dirty="0" smtClean="0">
                <a:solidFill>
                  <a:schemeClr val="bg1"/>
                </a:solidFill>
              </a:rPr>
              <a:t>- 3 верных ответа.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Picture 2" descr="C:\Users\ЛАРИСА\Desktop\учитель года\урок\7 кл\задания\Без названия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8792" y="4144740"/>
            <a:ext cx="2705527" cy="1924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Домашнее задание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521673"/>
            <a:ext cx="7886700" cy="321039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Повторить п.22, п.26.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Необходимый уровень:        №615, 617(е), 618(в);  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Уровень по выбору:       №620(</a:t>
            </a:r>
            <a:r>
              <a:rPr lang="ru-RU" dirty="0" err="1" smtClean="0">
                <a:solidFill>
                  <a:schemeClr val="bg1"/>
                </a:solidFill>
              </a:rPr>
              <a:t>д,е</a:t>
            </a:r>
            <a:r>
              <a:rPr lang="ru-RU" dirty="0" smtClean="0">
                <a:solidFill>
                  <a:schemeClr val="bg1"/>
                </a:solidFill>
              </a:rPr>
              <a:t>), 623, 628(б); 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Дополнительно:   №627.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  <p:pic>
        <p:nvPicPr>
          <p:cNvPr id="4098" name="Picture 2" descr="C:\Users\ЛАРИСА\Desktop\учитель года\урок\7 кл\задания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2409" y="356738"/>
            <a:ext cx="2619375" cy="1743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5812" y="122825"/>
            <a:ext cx="4107977" cy="1009936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Литература 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36476" y="1119116"/>
            <a:ext cx="8939284" cy="5057847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sz="2900" dirty="0" err="1" smtClean="0">
                <a:solidFill>
                  <a:schemeClr val="bg1"/>
                </a:solidFill>
              </a:rPr>
              <a:t>Миндюк</a:t>
            </a:r>
            <a:r>
              <a:rPr lang="ru-RU" sz="2900" dirty="0" smtClean="0">
                <a:solidFill>
                  <a:schemeClr val="bg1"/>
                </a:solidFill>
              </a:rPr>
              <a:t> Н.Г.</a:t>
            </a:r>
            <a:r>
              <a:rPr lang="ru-RU" sz="2900" b="1" dirty="0" smtClean="0">
                <a:solidFill>
                  <a:schemeClr val="bg1"/>
                </a:solidFill>
              </a:rPr>
              <a:t> </a:t>
            </a:r>
            <a:r>
              <a:rPr lang="ru-RU" sz="2900" dirty="0" smtClean="0">
                <a:solidFill>
                  <a:schemeClr val="bg1"/>
                </a:solidFill>
              </a:rPr>
              <a:t> Разноуровневые дидактические материалы по алгебре. 7 класс. - М.: </a:t>
            </a:r>
            <a:r>
              <a:rPr lang="ru-RU" sz="2900" dirty="0" err="1" smtClean="0">
                <a:solidFill>
                  <a:schemeClr val="bg1"/>
                </a:solidFill>
              </a:rPr>
              <a:t>Генжер</a:t>
            </a:r>
            <a:r>
              <a:rPr lang="ru-RU" sz="2900" dirty="0" smtClean="0">
                <a:solidFill>
                  <a:schemeClr val="bg1"/>
                </a:solidFill>
              </a:rPr>
              <a:t>, 2018 г.</a:t>
            </a:r>
          </a:p>
          <a:p>
            <a:pPr lvl="0"/>
            <a:r>
              <a:rPr lang="ru-RU" sz="2900" dirty="0" smtClean="0">
                <a:solidFill>
                  <a:schemeClr val="bg1"/>
                </a:solidFill>
              </a:rPr>
              <a:t>Макарычев Ю.Н., </a:t>
            </a:r>
            <a:r>
              <a:rPr lang="ru-RU" sz="2900" dirty="0" err="1" smtClean="0">
                <a:solidFill>
                  <a:schemeClr val="bg1"/>
                </a:solidFill>
              </a:rPr>
              <a:t>Миндюк</a:t>
            </a:r>
            <a:r>
              <a:rPr lang="ru-RU" sz="2900" dirty="0" smtClean="0">
                <a:solidFill>
                  <a:schemeClr val="bg1"/>
                </a:solidFill>
              </a:rPr>
              <a:t> Н.Г., Суворова С.Б.: Алгебра: Учебник для 7 класса общеобразовательных учреждений/ под ред. </a:t>
            </a:r>
            <a:r>
              <a:rPr lang="ru-RU" sz="2900" dirty="0" err="1" smtClean="0">
                <a:solidFill>
                  <a:schemeClr val="bg1"/>
                </a:solidFill>
              </a:rPr>
              <a:t>Теляковского</a:t>
            </a:r>
            <a:r>
              <a:rPr lang="ru-RU" sz="2900" dirty="0" smtClean="0">
                <a:solidFill>
                  <a:schemeClr val="bg1"/>
                </a:solidFill>
              </a:rPr>
              <a:t> С.А.. – М.: Просвещение, 2019 г.</a:t>
            </a:r>
          </a:p>
          <a:p>
            <a:pPr lvl="0"/>
            <a:r>
              <a:rPr lang="ru-RU" sz="2900" dirty="0" err="1" smtClean="0">
                <a:solidFill>
                  <a:schemeClr val="bg1"/>
                </a:solidFill>
              </a:rPr>
              <a:t>Левитас</a:t>
            </a:r>
            <a:r>
              <a:rPr lang="ru-RU" sz="2900" dirty="0" smtClean="0">
                <a:solidFill>
                  <a:schemeClr val="bg1"/>
                </a:solidFill>
              </a:rPr>
              <a:t> Г.Г. Математические диктанты. Алгебра 7- 11 класс. – М.: ИЛЕКСА, 2017 г.</a:t>
            </a:r>
          </a:p>
          <a:p>
            <a:pPr lvl="0"/>
            <a:r>
              <a:rPr lang="ru-RU" sz="2900" dirty="0" err="1" smtClean="0">
                <a:solidFill>
                  <a:schemeClr val="bg1"/>
                </a:solidFill>
              </a:rPr>
              <a:t>Роганин</a:t>
            </a:r>
            <a:r>
              <a:rPr lang="ru-RU" sz="2900" dirty="0" smtClean="0">
                <a:solidFill>
                  <a:schemeClr val="bg1"/>
                </a:solidFill>
              </a:rPr>
              <a:t> А.Н. Алгебра и геометрия в таблицах и схемах. Лучше, чем учебник! - Ростов </a:t>
            </a:r>
            <a:r>
              <a:rPr lang="ru-RU" sz="2900" dirty="0" err="1" smtClean="0">
                <a:solidFill>
                  <a:schemeClr val="bg1"/>
                </a:solidFill>
              </a:rPr>
              <a:t>н</a:t>
            </a:r>
            <a:r>
              <a:rPr lang="ru-RU" sz="2900" dirty="0" smtClean="0">
                <a:solidFill>
                  <a:schemeClr val="bg1"/>
                </a:solidFill>
              </a:rPr>
              <a:t>/Д: Феникс, - 223 с.</a:t>
            </a:r>
          </a:p>
          <a:p>
            <a:pPr lvl="0"/>
            <a:r>
              <a:rPr lang="ru-RU" sz="2900" dirty="0" smtClean="0">
                <a:solidFill>
                  <a:schemeClr val="bg1"/>
                </a:solidFill>
              </a:rPr>
              <a:t>Сергеева Т.Ф. Математика на каждый день. Функциональная грамотность. Тренажер. 6-8  классы. Учебное пособие для общеобразовательных организаций. – М.: Просвещение, 2020. </a:t>
            </a:r>
          </a:p>
          <a:p>
            <a:pPr lvl="0"/>
            <a:r>
              <a:rPr lang="ru-RU" sz="2900" b="1" u="sng" dirty="0" smtClean="0">
                <a:solidFill>
                  <a:schemeClr val="bg1"/>
                </a:solidFill>
                <a:hlinkClick r:id="rId2"/>
              </a:rPr>
              <a:t>http://school-collection.edu.ru/</a:t>
            </a:r>
            <a:r>
              <a:rPr lang="ru-RU" sz="2900" b="1" dirty="0" smtClean="0">
                <a:solidFill>
                  <a:schemeClr val="bg1"/>
                </a:solidFill>
              </a:rPr>
              <a:t> </a:t>
            </a:r>
            <a:endParaRPr lang="ru-RU" sz="29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b="1" dirty="0" smtClean="0"/>
              <a:t> </a:t>
            </a:r>
            <a:endParaRPr lang="ru-RU" sz="2400" dirty="0" smtClean="0"/>
          </a:p>
          <a:p>
            <a:pPr lvl="0"/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5" name="Picture 8" descr="58528fab2fdc58cf9ef24c5d6756f22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00069" y="4503764"/>
            <a:ext cx="1376124" cy="1664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7175" y="2439591"/>
            <a:ext cx="5445457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Спасибо за участие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Picture 5" descr="15m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540" y="537172"/>
            <a:ext cx="13652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43158" y="3904112"/>
            <a:ext cx="5257800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bg1"/>
                </a:solidFill>
              </a:rPr>
              <a:t>Какую тему мы изучили на прошлом уроке?</a:t>
            </a:r>
            <a:endParaRPr lang="ru-RU" sz="4400" dirty="0">
              <a:solidFill>
                <a:schemeClr val="bg1"/>
              </a:solidFill>
            </a:endParaRPr>
          </a:p>
        </p:txBody>
      </p:sp>
      <p:pic>
        <p:nvPicPr>
          <p:cNvPr id="4" name="Picture 2" descr="C:\Users\ЛАРИСА\Desktop\учитель года\урок\7 кл\7кл 3\Открытый урок по теме Решение упражнений по теме «Умножение одночлена на многочлен»_files\001f3a-00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55750" y="1925252"/>
            <a:ext cx="3820058" cy="1131848"/>
          </a:xfrm>
          <a:prstGeom prst="rect">
            <a:avLst/>
          </a:prstGeom>
          <a:noFill/>
        </p:spPr>
      </p:pic>
      <p:pic>
        <p:nvPicPr>
          <p:cNvPr id="5" name="Picture 3" descr="C:\Users\ЛАРИСА\Desktop\учитель года\урок\7 кл\7кл 3\Открытый урок по теме Решение упражнений по теме «Умножение одночлена на многочлен»_files\001f3a-0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8980" y="3387200"/>
            <a:ext cx="3648075" cy="1133475"/>
          </a:xfrm>
          <a:prstGeom prst="rect">
            <a:avLst/>
          </a:prstGeom>
          <a:noFill/>
        </p:spPr>
      </p:pic>
      <p:pic>
        <p:nvPicPr>
          <p:cNvPr id="7" name="Picture 5" descr="C:\Users\ЛАРИСА\Desktop\учитель года\урок\7 кл\7кл 3\Открытый урок по теме Решение упражнений по теме «Умножение одночлена на многочлен»_files\001f3c-00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2" y="4836860"/>
            <a:ext cx="4821249" cy="1259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368490"/>
            <a:ext cx="7996736" cy="5808473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</a:rPr>
              <a:t>Правило умножения одночлена на многочлен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</a:t>
            </a:r>
            <a:r>
              <a:rPr lang="ru-RU" sz="2800" i="1" dirty="0" smtClean="0">
                <a:solidFill>
                  <a:schemeClr val="bg1"/>
                </a:solidFill>
              </a:rPr>
              <a:t>Чтобы умножить одночлен на многочлен, нужно умножить этот одночлен на каждый член многочлена и полученные произведения сложить</a:t>
            </a:r>
          </a:p>
          <a:p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b="1" u="sng" dirty="0" smtClean="0">
                <a:solidFill>
                  <a:schemeClr val="bg1"/>
                </a:solidFill>
              </a:rPr>
              <a:t>Какое свойство умножения при этом используется?</a:t>
            </a:r>
            <a:r>
              <a:rPr lang="ru-RU" sz="2800" b="1" u="sng" dirty="0" smtClean="0"/>
              <a:t> 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</a:t>
            </a:r>
            <a:r>
              <a:rPr lang="ru-RU" sz="2800" i="1" dirty="0" smtClean="0">
                <a:solidFill>
                  <a:schemeClr val="bg1"/>
                </a:solidFill>
              </a:rPr>
              <a:t>При умножении одночлена на многочлен используется распределительное свойство умножения: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                                   </a:t>
            </a:r>
            <a:r>
              <a:rPr lang="ru-RU" sz="2800" i="1" dirty="0" err="1" smtClean="0">
                <a:solidFill>
                  <a:schemeClr val="bg1"/>
                </a:solidFill>
              </a:rPr>
              <a:t>a</a:t>
            </a:r>
            <a:r>
              <a:rPr lang="ru-RU" sz="2800" dirty="0" smtClean="0">
                <a:solidFill>
                  <a:schemeClr val="bg1"/>
                </a:solidFill>
              </a:rPr>
              <a:t>(</a:t>
            </a:r>
            <a:r>
              <a:rPr lang="ru-RU" sz="2800" i="1" dirty="0" err="1" smtClean="0">
                <a:solidFill>
                  <a:schemeClr val="bg1"/>
                </a:solidFill>
              </a:rPr>
              <a:t>b</a:t>
            </a:r>
            <a:r>
              <a:rPr lang="ru-RU" sz="2800" dirty="0" smtClean="0">
                <a:solidFill>
                  <a:schemeClr val="bg1"/>
                </a:solidFill>
              </a:rPr>
              <a:t> + </a:t>
            </a:r>
            <a:r>
              <a:rPr lang="ru-RU" sz="2800" i="1" dirty="0" err="1" smtClean="0">
                <a:solidFill>
                  <a:schemeClr val="bg1"/>
                </a:solidFill>
              </a:rPr>
              <a:t>c</a:t>
            </a:r>
            <a:r>
              <a:rPr lang="ru-RU" sz="2800" dirty="0" smtClean="0">
                <a:solidFill>
                  <a:schemeClr val="bg1"/>
                </a:solidFill>
              </a:rPr>
              <a:t>) = </a:t>
            </a:r>
            <a:r>
              <a:rPr lang="ru-RU" sz="2800" i="1" dirty="0" err="1" smtClean="0">
                <a:solidFill>
                  <a:schemeClr val="bg1"/>
                </a:solidFill>
              </a:rPr>
              <a:t>ab</a:t>
            </a:r>
            <a:r>
              <a:rPr lang="ru-RU" sz="2800" dirty="0" smtClean="0">
                <a:solidFill>
                  <a:schemeClr val="bg1"/>
                </a:solidFill>
              </a:rPr>
              <a:t> + </a:t>
            </a:r>
            <a:r>
              <a:rPr lang="ru-RU" sz="2800" i="1" dirty="0" err="1" smtClean="0">
                <a:solidFill>
                  <a:schemeClr val="bg1"/>
                </a:solidFill>
              </a:rPr>
              <a:t>ac</a:t>
            </a:r>
            <a:r>
              <a:rPr lang="ru-RU" sz="2800" dirty="0" smtClean="0">
                <a:solidFill>
                  <a:schemeClr val="bg1"/>
                </a:solidFill>
              </a:rPr>
              <a:t>,</a:t>
            </a: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 </a:t>
            </a:r>
            <a:r>
              <a:rPr lang="ru-RU" sz="2800" b="1" u="sng" dirty="0" smtClean="0">
                <a:solidFill>
                  <a:schemeClr val="bg1"/>
                </a:solidFill>
              </a:rPr>
              <a:t>Какие правила при этом используются?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   - Правило умножения степеней с одинаковыми основаниями:               </a:t>
            </a:r>
            <a:r>
              <a:rPr lang="ru-RU" sz="2800" i="1" dirty="0" err="1" smtClean="0">
                <a:solidFill>
                  <a:schemeClr val="bg1"/>
                </a:solidFill>
              </a:rPr>
              <a:t>a</a:t>
            </a:r>
            <a:r>
              <a:rPr lang="ru-RU" sz="2800" i="1" baseline="30000" dirty="0" err="1" smtClean="0">
                <a:solidFill>
                  <a:schemeClr val="bg1"/>
                </a:solidFill>
              </a:rPr>
              <a:t>x</a:t>
            </a:r>
            <a:r>
              <a:rPr lang="ru-RU" sz="2800" i="1" dirty="0" smtClean="0">
                <a:solidFill>
                  <a:schemeClr val="bg1"/>
                </a:solidFill>
              </a:rPr>
              <a:t> · </a:t>
            </a:r>
            <a:r>
              <a:rPr lang="ru-RU" sz="2800" i="1" dirty="0" err="1" smtClean="0">
                <a:solidFill>
                  <a:schemeClr val="bg1"/>
                </a:solidFill>
              </a:rPr>
              <a:t>a</a:t>
            </a:r>
            <a:r>
              <a:rPr lang="ru-RU" sz="2800" i="1" baseline="30000" dirty="0" err="1" smtClean="0">
                <a:solidFill>
                  <a:schemeClr val="bg1"/>
                </a:solidFill>
              </a:rPr>
              <a:t>y</a:t>
            </a:r>
            <a:r>
              <a:rPr lang="ru-RU" sz="2800" i="1" dirty="0" smtClean="0">
                <a:solidFill>
                  <a:schemeClr val="bg1"/>
                </a:solidFill>
              </a:rPr>
              <a:t> = </a:t>
            </a:r>
            <a:r>
              <a:rPr lang="ru-RU" sz="2800" i="1" dirty="0" err="1" smtClean="0">
                <a:solidFill>
                  <a:schemeClr val="bg1"/>
                </a:solidFill>
              </a:rPr>
              <a:t>a</a:t>
            </a:r>
            <a:r>
              <a:rPr lang="ru-RU" sz="2800" i="1" baseline="30000" dirty="0" err="1" smtClean="0">
                <a:solidFill>
                  <a:schemeClr val="bg1"/>
                </a:solidFill>
              </a:rPr>
              <a:t>x</a:t>
            </a:r>
            <a:r>
              <a:rPr lang="ru-RU" sz="2800" i="1" baseline="30000" dirty="0" smtClean="0">
                <a:solidFill>
                  <a:schemeClr val="bg1"/>
                </a:solidFill>
              </a:rPr>
              <a:t> + </a:t>
            </a:r>
            <a:r>
              <a:rPr lang="ru-RU" sz="2800" i="1" baseline="30000" dirty="0" err="1" smtClean="0">
                <a:solidFill>
                  <a:schemeClr val="bg1"/>
                </a:solidFill>
              </a:rPr>
              <a:t>y</a:t>
            </a:r>
            <a:endParaRPr lang="ru-RU" sz="2800" i="1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800" i="1" dirty="0" smtClean="0">
                <a:solidFill>
                  <a:schemeClr val="bg1"/>
                </a:solidFill>
              </a:rPr>
              <a:t>   - Правило знаков при умножении.</a:t>
            </a: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Picture 4" descr="C:\Users\1\Desktop\урок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69589" y="3138551"/>
            <a:ext cx="16764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77421"/>
            <a:ext cx="6863971" cy="2238233"/>
          </a:xfrm>
        </p:spPr>
        <p:txBody>
          <a:bodyPr>
            <a:normAutofit fontScale="90000"/>
          </a:bodyPr>
          <a:lstStyle/>
          <a:p>
            <a:r>
              <a:rPr lang="en-US" sz="4000" b="1" i="1" dirty="0" smtClean="0">
                <a:solidFill>
                  <a:schemeClr val="bg1"/>
                </a:solidFill>
              </a:rPr>
              <a:t>I.</a:t>
            </a:r>
            <a:r>
              <a:rPr lang="ru-RU" sz="4000" b="1" i="1" dirty="0" smtClean="0">
                <a:solidFill>
                  <a:schemeClr val="bg1"/>
                </a:solidFill>
              </a:rPr>
              <a:t> </a:t>
            </a:r>
            <a:r>
              <a:rPr lang="ru-RU" sz="4000" b="1" i="1" u="sng" dirty="0" smtClean="0">
                <a:solidFill>
                  <a:schemeClr val="bg1"/>
                </a:solidFill>
              </a:rPr>
              <a:t>Теоретический тест</a:t>
            </a: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«Умножение одночлена на многочлен»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/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chemeClr val="bg1"/>
                </a:solidFill>
              </a:rPr>
              <a:t>Верно ли утверждение, определение, свойство? 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8650" y="2688609"/>
            <a:ext cx="7886700" cy="1037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1.Одночленом называют сумму числовых и буквенных множителей.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Picture 1" descr="C:\Users\User\Desktop\мама\партфолио\методич работа\манипулир сознанием\картинки\зел зна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33814" y="127938"/>
            <a:ext cx="1152071" cy="110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86853" y="2634017"/>
            <a:ext cx="77928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Числовой множитель одночлена, записанного в стандартном виде, называют коэффициентом одночлена.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9557" y="2737346"/>
            <a:ext cx="74516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 startAt="3"/>
            </a:pPr>
            <a:r>
              <a:rPr lang="ru-RU" sz="2800" dirty="0" smtClean="0">
                <a:solidFill>
                  <a:schemeClr val="bg1"/>
                </a:solidFill>
              </a:rPr>
              <a:t>В результате умножения одночлена на одночлен получается одночлен. </a:t>
            </a:r>
          </a:p>
          <a:p>
            <a:pPr marL="514350" indent="-514350"/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18615" y="2756848"/>
            <a:ext cx="767004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Степенью одночлена называют наибольший показатель степени переменных.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59557" y="2702256"/>
            <a:ext cx="78201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Сумма нескольких одночленов называется многочленом.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3206" y="2764641"/>
            <a:ext cx="7751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6. В результате умножения одночлена на многочлен получается многочлен.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6854" y="2776267"/>
            <a:ext cx="76154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7. Степенью многочлена стандартного вида называют сумму степеней всех входящих в него одночленов.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86853" y="2774244"/>
            <a:ext cx="797029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8. Чтобы умножить одночлен на многочлен, нужно умножить этот одночлен на каждый член многочлена и полученные произведения сложить.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586854" y="2797791"/>
            <a:ext cx="8229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9. Одночлены, входящие в состав многочлена и имеющие одинаковые числовые множители называют подобными членами многочлена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1320" y="5168672"/>
            <a:ext cx="31845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Проверь себя: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16" name="Picture 4" descr="C:\Documents and Settings\Анна\Рабочий стол\Картинки по математике\Карандаш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5218" y="4387879"/>
            <a:ext cx="1077838" cy="843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545911" y="2748971"/>
            <a:ext cx="80794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chemeClr val="bg1"/>
                </a:solidFill>
              </a:rPr>
              <a:t>- « 5 »   9 верных ответов,                                              - « 4 »   7-8 верных ответов                                                  - « 3»   5-6 верных ответов 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067033" y="4991255"/>
            <a:ext cx="41079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- + + - + + - + -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000"/>
                            </p:stCondLst>
                            <p:childTnLst>
                              <p:par>
                                <p:cTn id="3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0"/>
                            </p:stCondLst>
                            <p:childTnLst>
                              <p:par>
                                <p:cTn id="4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0"/>
                            </p:stCondLst>
                            <p:childTnLst>
                              <p:par>
                                <p:cTn id="5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8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3000"/>
                            </p:stCondLst>
                            <p:childTnLst>
                              <p:par>
                                <p:cTn id="6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3000"/>
                            </p:stCondLst>
                            <p:childTnLst>
                              <p:par>
                                <p:cTn id="7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8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0"/>
                            </p:stCondLst>
                            <p:childTnLst>
                              <p:par>
                                <p:cTn id="8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3000"/>
                            </p:stCondLst>
                            <p:childTnLst>
                              <p:par>
                                <p:cTn id="9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25" grpId="0" build="allAtOnce"/>
      <p:bldP spid="6" grpId="0"/>
      <p:bldP spid="6" grpId="1"/>
      <p:bldP spid="1026" grpId="0"/>
      <p:bldP spid="1026" grpId="1"/>
      <p:bldP spid="1027" grpId="0"/>
      <p:bldP spid="1027" grpId="1"/>
      <p:bldP spid="9" grpId="0"/>
      <p:bldP spid="9" grpId="1"/>
      <p:bldP spid="10" grpId="0"/>
      <p:bldP spid="10" grpId="1"/>
      <p:bldP spid="11" grpId="0"/>
      <p:bldP spid="11" grpId="1"/>
      <p:bldP spid="1028" grpId="0"/>
      <p:bldP spid="1028" grpId="1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52" y="119462"/>
            <a:ext cx="8515350" cy="876825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II. </a:t>
            </a:r>
            <a:r>
              <a:rPr lang="ru-RU" sz="3600" b="1" dirty="0" err="1" smtClean="0">
                <a:solidFill>
                  <a:schemeClr val="bg1"/>
                </a:solidFill>
              </a:rPr>
              <a:t>Разноуровневая</a:t>
            </a:r>
            <a:r>
              <a:rPr lang="ru-RU" sz="3600" b="1" dirty="0" smtClean="0">
                <a:solidFill>
                  <a:schemeClr val="bg1"/>
                </a:solidFill>
              </a:rPr>
              <a:t>  самостоятельная работа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143" y="955340"/>
            <a:ext cx="8996118" cy="5057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52" y="119462"/>
            <a:ext cx="8515350" cy="876825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II. </a:t>
            </a:r>
            <a:r>
              <a:rPr lang="ru-RU" sz="3600" b="1" dirty="0" err="1" smtClean="0">
                <a:solidFill>
                  <a:schemeClr val="bg1"/>
                </a:solidFill>
              </a:rPr>
              <a:t>Разноуровневая</a:t>
            </a:r>
            <a:r>
              <a:rPr lang="ru-RU" sz="3600" b="1" dirty="0" smtClean="0">
                <a:solidFill>
                  <a:schemeClr val="bg1"/>
                </a:solidFill>
              </a:rPr>
              <a:t>  самостоятельная работа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592" y="1022762"/>
            <a:ext cx="9021852" cy="507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52" y="119462"/>
            <a:ext cx="8515350" cy="876825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II. </a:t>
            </a:r>
            <a:r>
              <a:rPr lang="ru-RU" sz="3600" b="1" dirty="0" err="1" smtClean="0">
                <a:solidFill>
                  <a:schemeClr val="bg1"/>
                </a:solidFill>
              </a:rPr>
              <a:t>Разноуровневая</a:t>
            </a:r>
            <a:r>
              <a:rPr lang="ru-RU" sz="3600" b="1" dirty="0" smtClean="0">
                <a:solidFill>
                  <a:schemeClr val="bg1"/>
                </a:solidFill>
              </a:rPr>
              <a:t>  самостоятельная работа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3435" y="1064524"/>
            <a:ext cx="8996118" cy="5057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420" y="146758"/>
            <a:ext cx="8666329" cy="1095187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II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r>
              <a:rPr lang="ru-RU" sz="4000" b="1" dirty="0" err="1" smtClean="0">
                <a:solidFill>
                  <a:schemeClr val="bg1"/>
                </a:solidFill>
              </a:rPr>
              <a:t>Разноуровневая</a:t>
            </a:r>
            <a:r>
              <a:rPr lang="ru-RU" sz="4000" b="1" dirty="0" smtClean="0">
                <a:solidFill>
                  <a:schemeClr val="bg1"/>
                </a:solidFill>
              </a:rPr>
              <a:t>   самостоятельная работа. Проверь себя.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6474" y="1542200"/>
            <a:ext cx="8816454" cy="1023577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u="sng" dirty="0" smtClean="0">
                <a:solidFill>
                  <a:schemeClr val="bg1"/>
                </a:solidFill>
              </a:rPr>
              <a:t>Уровень А 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                    №1. 6432;    №2. 324.         </a:t>
            </a:r>
            <a:r>
              <a:rPr lang="ru-RU" sz="9600" i="1" u="sng" dirty="0" smtClean="0">
                <a:solidFill>
                  <a:schemeClr val="bg1"/>
                </a:solidFill>
              </a:rPr>
              <a:t>Критерии оценивания:</a:t>
            </a:r>
            <a:r>
              <a:rPr lang="ru-RU" sz="9600" i="1" dirty="0" smtClean="0">
                <a:solidFill>
                  <a:schemeClr val="bg1"/>
                </a:solidFill>
              </a:rPr>
              <a:t>  </a:t>
            </a:r>
          </a:p>
          <a:p>
            <a:pPr>
              <a:buNone/>
            </a:pPr>
            <a:r>
              <a:rPr lang="ru-RU" sz="9600" i="1" dirty="0" smtClean="0">
                <a:solidFill>
                  <a:schemeClr val="bg1"/>
                </a:solidFill>
              </a:rPr>
              <a:t>                                                                    </a:t>
            </a:r>
            <a:r>
              <a:rPr lang="en-US" sz="9600" i="1" dirty="0" smtClean="0">
                <a:solidFill>
                  <a:schemeClr val="bg1"/>
                </a:solidFill>
              </a:rPr>
              <a:t>    </a:t>
            </a:r>
            <a:r>
              <a:rPr lang="ru-RU" sz="9600" i="1" dirty="0" smtClean="0">
                <a:solidFill>
                  <a:schemeClr val="bg1"/>
                </a:solidFill>
              </a:rPr>
              <a:t>   «3» - 5-7 верных ответов</a:t>
            </a:r>
          </a:p>
          <a:p>
            <a:pPr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                       </a:t>
            </a:r>
          </a:p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 </a:t>
            </a:r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7421" y="4224443"/>
            <a:ext cx="8679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solidFill>
                  <a:schemeClr val="bg1"/>
                </a:solidFill>
              </a:rPr>
              <a:t> </a:t>
            </a:r>
            <a:r>
              <a:rPr lang="ru-RU" sz="2400" b="1" u="sng" dirty="0" smtClean="0">
                <a:solidFill>
                  <a:schemeClr val="bg1"/>
                </a:solidFill>
              </a:rPr>
              <a:t>Уровень В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        №1. 243;                            </a:t>
            </a:r>
            <a:r>
              <a:rPr lang="ru-RU" sz="2400" i="1" u="sng" dirty="0" smtClean="0">
                <a:solidFill>
                  <a:schemeClr val="bg1"/>
                </a:solidFill>
              </a:rPr>
              <a:t>Критерии оценивания :</a:t>
            </a: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        №2. 3;               </a:t>
            </a:r>
            <a:r>
              <a:rPr lang="en-US" sz="2400" dirty="0" smtClean="0">
                <a:solidFill>
                  <a:schemeClr val="bg1"/>
                </a:solidFill>
              </a:rPr>
              <a:t>      </a:t>
            </a:r>
            <a:r>
              <a:rPr lang="ru-RU" sz="2400" dirty="0" smtClean="0">
                <a:solidFill>
                  <a:schemeClr val="bg1"/>
                </a:solidFill>
              </a:rPr>
              <a:t>        «</a:t>
            </a:r>
            <a:r>
              <a:rPr lang="ru-RU" sz="2400" i="1" dirty="0" smtClean="0">
                <a:solidFill>
                  <a:schemeClr val="bg1"/>
                </a:solidFill>
              </a:rPr>
              <a:t>5» - 5-6 верных ответов</a:t>
            </a: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                                 </a:t>
            </a:r>
            <a:r>
              <a:rPr lang="ru-RU" sz="2400" dirty="0" smtClean="0">
                <a:solidFill>
                  <a:schemeClr val="bg1"/>
                </a:solidFill>
              </a:rPr>
              <a:t>№3. 14.</a:t>
            </a:r>
            <a:r>
              <a:rPr lang="ru-RU" sz="2400" i="1" dirty="0" smtClean="0">
                <a:solidFill>
                  <a:schemeClr val="bg1"/>
                </a:solidFill>
              </a:rPr>
              <a:t>                        </a:t>
            </a:r>
            <a:r>
              <a:rPr lang="en-US" sz="2400" i="1" dirty="0" smtClean="0">
                <a:solidFill>
                  <a:schemeClr val="bg1"/>
                </a:solidFill>
              </a:rPr>
              <a:t> </a:t>
            </a:r>
            <a:r>
              <a:rPr lang="ru-RU" sz="2400" i="1" dirty="0" smtClean="0">
                <a:solidFill>
                  <a:schemeClr val="bg1"/>
                </a:solidFill>
              </a:rPr>
              <a:t>  «4» - 4 верных ответа</a:t>
            </a: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                                                                           «3» - 3 верных ответа 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8363" y="2649392"/>
            <a:ext cx="86117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bg1"/>
                </a:solidFill>
              </a:rPr>
              <a:t>Уровень Б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№1. 4216;    №2. 341.        </a:t>
            </a:r>
            <a:r>
              <a:rPr lang="ru-RU" sz="2400" i="1" u="sng" dirty="0" smtClean="0">
                <a:solidFill>
                  <a:schemeClr val="bg1"/>
                </a:solidFill>
              </a:rPr>
              <a:t>Критерии оценивания :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r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«4» - 6-7 верных ответов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r">
              <a:buNone/>
            </a:pPr>
            <a:r>
              <a:rPr lang="ru-RU" sz="2400" i="1" dirty="0" smtClean="0">
                <a:solidFill>
                  <a:schemeClr val="bg1"/>
                </a:solidFill>
              </a:rPr>
              <a:t>«3» - 4-5 верных ответов</a:t>
            </a:r>
          </a:p>
        </p:txBody>
      </p:sp>
      <p:pic>
        <p:nvPicPr>
          <p:cNvPr id="6" name="Picture 5" descr="0001-001-CHastitsa-kak-chast-rechi-Pravopisanie-chastits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9731" y="715646"/>
            <a:ext cx="1215091" cy="108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389" y="204714"/>
            <a:ext cx="7847462" cy="10099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Физкультминутка для глаз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4842" y="1323838"/>
            <a:ext cx="8338782" cy="476306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228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 descr="C:\Users\ЛАРИСА\Desktop\учитель года\урок\7 кл\задания\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395" y="1453522"/>
            <a:ext cx="7584743" cy="4304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</TotalTime>
  <Words>920</Words>
  <Application>Microsoft Office PowerPoint</Application>
  <PresentationFormat>Экран (4:3)</PresentationFormat>
  <Paragraphs>110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«Умножение одночлена на многочлен»                 7 класс</vt:lpstr>
      <vt:lpstr>Какую тему мы изучили на прошлом уроке?</vt:lpstr>
      <vt:lpstr>Слайд 3</vt:lpstr>
      <vt:lpstr>I. Теоретический тест «Умножение одночлена на многочлен»  Верно ли утверждение, определение, свойство? </vt:lpstr>
      <vt:lpstr>II. Разноуровневая  самостоятельная работа</vt:lpstr>
      <vt:lpstr>II. Разноуровневая  самостоятельная работа</vt:lpstr>
      <vt:lpstr>II. Разноуровневая  самостоятельная работа</vt:lpstr>
      <vt:lpstr>II.Разноуровневая   самостоятельная работа. Проверь себя.</vt:lpstr>
      <vt:lpstr>Физкультминутка для глаз</vt:lpstr>
      <vt:lpstr>III. Задания по тексту</vt:lpstr>
      <vt:lpstr>Задания по тексту «Потребление воды»</vt:lpstr>
      <vt:lpstr>Задания по тексту.     Проверь себя.</vt:lpstr>
      <vt:lpstr>Задания по тексту «Потребление воды»</vt:lpstr>
      <vt:lpstr>Домашнее задание</vt:lpstr>
      <vt:lpstr>Литература </vt:lpstr>
      <vt:lpstr>Спасибо за участие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ЛАРИСА</cp:lastModifiedBy>
  <cp:revision>183</cp:revision>
  <dcterms:created xsi:type="dcterms:W3CDTF">2014-11-21T11:00:06Z</dcterms:created>
  <dcterms:modified xsi:type="dcterms:W3CDTF">2021-01-19T12:41:45Z</dcterms:modified>
</cp:coreProperties>
</file>