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notesSlides/notesSlide29.xml" ContentType="application/vnd.openxmlformats-officedocument.presentationml.notesSlide+xml"/>
  <Override PartName="/ppt/tags/tag32.xml" ContentType="application/vnd.openxmlformats-officedocument.presentationml.tags+xml"/>
  <Override PartName="/ppt/notesSlides/notesSlide3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</p:sldIdLst>
  <p:sldSz cx="12192000" cy="6858000"/>
  <p:notesSz cx="6858000" cy="9144000"/>
  <p:custDataLst>
    <p:tags r:id="rId3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 varScale="1">
        <p:scale>
          <a:sx n="111" d="100"/>
          <a:sy n="111" d="100"/>
        </p:scale>
        <p:origin x="64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68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465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81092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854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03430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95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593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31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501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550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62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895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09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745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849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18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6" Type="http://schemas.openxmlformats.org/officeDocument/2006/relationships/image" Target="../media/image3.tmp"/><Relationship Id="rId5" Type="http://schemas.openxmlformats.org/officeDocument/2006/relationships/slide" Target="slide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3.tmp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5.jpe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notesSlide" Target="../notesSlides/notesSlide2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7.xml"/><Relationship Id="rId1" Type="http://schemas.openxmlformats.org/officeDocument/2006/relationships/tags" Target="../tags/tag4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Relationship Id="rId5" Type="http://schemas.openxmlformats.org/officeDocument/2006/relationships/slide" Target="slide2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7.jpe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5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8.jpe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5" Type="http://schemas.openxmlformats.org/officeDocument/2006/relationships/image" Target="../media/image9.jpe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9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11.jpe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3.xml"/><Relationship Id="rId5" Type="http://schemas.openxmlformats.org/officeDocument/2006/relationships/slide" Target="slide3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5.xml"/><Relationship Id="rId5" Type="http://schemas.openxmlformats.org/officeDocument/2006/relationships/slide" Target="slide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5" Type="http://schemas.openxmlformats.org/officeDocument/2006/relationships/image" Target="../media/image13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 раунд</a:t>
            </a:r>
            <a:endParaRPr lang="ru-RU" sz="5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C1343F48-4C8A-48E8-94EB-F33027B056C9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- Вопрос за 80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F18728-5DCD-4025-87F3-7197163FD3E5}"/>
              </a:ext>
            </a:extLst>
          </p:cNvPr>
          <p:cNvSpPr/>
          <p:nvPr/>
        </p:nvSpPr>
        <p:spPr>
          <a:xfrm>
            <a:off x="191680" y="1581946"/>
            <a:ext cx="11807687" cy="408797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35+35=70 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за 2 шоколадки + 1 в подарок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70+70=140 </a:t>
            </a:r>
            <a:r>
              <a:rPr lang="ru-RU" sz="4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за 4 шоколадки + 2 в подарок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200-140=60 рублей остаётся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60 рублей можно купить 1 шоколадку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Итого можно купить 4+2+1=7 шоколадок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235FEA8-DD17-42C5-ADBA-A3A9F3BE5185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4D2ED7F-7623-44AE-B025-D03EF7DF47D2}"/>
              </a:ext>
            </a:extLst>
          </p:cNvPr>
          <p:cNvSpPr/>
          <p:nvPr/>
        </p:nvSpPr>
        <p:spPr>
          <a:xfrm>
            <a:off x="3770234" y="1518583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слово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6331829-F1BA-4AB2-AC1B-9A6930F94B1B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054" y="2478971"/>
            <a:ext cx="7521891" cy="26651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D7CBE638-622C-4409-B6A7-752B7C7D481E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89E370-6871-44EB-8841-6BE93255FF0F}"/>
              </a:ext>
            </a:extLst>
          </p:cNvPr>
          <p:cNvSpPr/>
          <p:nvPr/>
        </p:nvSpPr>
        <p:spPr>
          <a:xfrm>
            <a:off x="4932000" y="4408410"/>
            <a:ext cx="2559034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9B88D95-49F9-443A-AA6F-3BF670B58C18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894" y="1986377"/>
            <a:ext cx="6525260" cy="2143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A8420EA-46F4-4C42-8C2D-3DBFAD383DAB}"/>
              </a:ext>
            </a:extLst>
          </p:cNvPr>
          <p:cNvSpPr/>
          <p:nvPr/>
        </p:nvSpPr>
        <p:spPr>
          <a:xfrm>
            <a:off x="116541" y="887641"/>
            <a:ext cx="119320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DB8EBB7-5CD9-42B5-AB44-4627EF2C3F88}"/>
              </a:ext>
            </a:extLst>
          </p:cNvPr>
          <p:cNvSpPr/>
          <p:nvPr/>
        </p:nvSpPr>
        <p:spPr>
          <a:xfrm>
            <a:off x="1933229" y="1709530"/>
            <a:ext cx="829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Отгадайте слово по анаграмме: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084CD8-81EC-4548-BDEF-A7A041FB13B6}"/>
              </a:ext>
            </a:extLst>
          </p:cNvPr>
          <p:cNvSpPr/>
          <p:nvPr/>
        </p:nvSpPr>
        <p:spPr>
          <a:xfrm>
            <a:off x="4161186" y="2933062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ДЮБЕЖТ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4BB15FB5-5C0C-4588-B57C-DE1445544ECF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Вопрос за 60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E3225F4-933D-4864-8A1A-B0F3E8CFCF09}"/>
              </a:ext>
            </a:extLst>
          </p:cNvPr>
          <p:cNvSpPr/>
          <p:nvPr/>
        </p:nvSpPr>
        <p:spPr>
          <a:xfrm>
            <a:off x="4637913" y="1793790"/>
            <a:ext cx="291522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3A59397-BB84-4C6D-B77F-741160BE6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037" y="2867994"/>
            <a:ext cx="4580973" cy="285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E93D85-A9A8-432F-95CC-AECA7ABD51DA}"/>
              </a:ext>
            </a:extLst>
          </p:cNvPr>
          <p:cNvSpPr/>
          <p:nvPr/>
        </p:nvSpPr>
        <p:spPr>
          <a:xfrm>
            <a:off x="1461248" y="887641"/>
            <a:ext cx="936577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70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9A9DB3-C38C-48DB-9EA3-6A7F75C3EB1C}"/>
              </a:ext>
            </a:extLst>
          </p:cNvPr>
          <p:cNvSpPr/>
          <p:nvPr/>
        </p:nvSpPr>
        <p:spPr>
          <a:xfrm>
            <a:off x="806823" y="2901341"/>
            <a:ext cx="10578353" cy="16039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ежемесячное пособие учащимся средних специальных и высших учебных заведений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5A33083-61A4-4284-8EAF-118AA0405C72}"/>
              </a:ext>
            </a:extLst>
          </p:cNvPr>
          <p:cNvSpPr/>
          <p:nvPr/>
        </p:nvSpPr>
        <p:spPr>
          <a:xfrm>
            <a:off x="1946677" y="1467483"/>
            <a:ext cx="8298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термин по определению: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9D9E1F67-DB83-4B9B-AB14-29FB80643ADA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Вопрос за 70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8074717-F346-44A9-9879-B29501EF45FA}"/>
              </a:ext>
            </a:extLst>
          </p:cNvPr>
          <p:cNvSpPr/>
          <p:nvPr/>
        </p:nvSpPr>
        <p:spPr>
          <a:xfrm>
            <a:off x="4162142" y="1880620"/>
            <a:ext cx="386676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СТИПЕНДИЯ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E618868-5C97-41EF-B6D4-E5CE938DE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142" y="2965994"/>
            <a:ext cx="3866764" cy="270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6146A98-0C67-4F7F-88B7-B86FECE490A8}"/>
              </a:ext>
            </a:extLst>
          </p:cNvPr>
          <p:cNvSpPr/>
          <p:nvPr/>
        </p:nvSpPr>
        <p:spPr>
          <a:xfrm>
            <a:off x="1461248" y="887641"/>
            <a:ext cx="905435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D903762-B751-4F04-9EBD-48B7ECC7C2A7}"/>
              </a:ext>
            </a:extLst>
          </p:cNvPr>
          <p:cNvSpPr/>
          <p:nvPr/>
        </p:nvSpPr>
        <p:spPr>
          <a:xfrm>
            <a:off x="331304" y="1950527"/>
            <a:ext cx="11582399" cy="3161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Лены в копилке 1200 рублей. Наушники на сайте «Али экспресс» стоят 13 евро. Хватит ли Лене накопленных денег?  И сколько останется при курсе 87 рублей за 1 евро?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51F1C935-2801-461F-B60F-9FBCBCF446EE}"/>
              </a:ext>
            </a:extLst>
          </p:cNvPr>
          <p:cNvSpPr txBox="1">
            <a:spLocks/>
          </p:cNvSpPr>
          <p:nvPr/>
        </p:nvSpPr>
        <p:spPr>
          <a:xfrm>
            <a:off x="716180" y="394251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- Вопрос за 80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EF6BA2-17A7-4879-B4E6-5B8D7BB2089B}"/>
              </a:ext>
            </a:extLst>
          </p:cNvPr>
          <p:cNvSpPr/>
          <p:nvPr/>
        </p:nvSpPr>
        <p:spPr>
          <a:xfrm>
            <a:off x="716180" y="2233932"/>
            <a:ext cx="10879472" cy="1579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13*87 = 1131 рублей стоят наушники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1200 – 1131 = 69 рублей останется в копилке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7D8192D-8CE6-44C6-8ABB-527EA59D7D0B}"/>
              </a:ext>
            </a:extLst>
          </p:cNvPr>
          <p:cNvSpPr/>
          <p:nvPr/>
        </p:nvSpPr>
        <p:spPr>
          <a:xfrm>
            <a:off x="116541" y="887641"/>
            <a:ext cx="119320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407C762-D58D-4216-84FC-25A3276CFDB1}"/>
              </a:ext>
            </a:extLst>
          </p:cNvPr>
          <p:cNvSpPr/>
          <p:nvPr/>
        </p:nvSpPr>
        <p:spPr>
          <a:xfrm>
            <a:off x="1933229" y="1709530"/>
            <a:ext cx="829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Отгадайте слово по анаграмме: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6D24DF7-7592-4619-80B1-12AD3864A19C}"/>
              </a:ext>
            </a:extLst>
          </p:cNvPr>
          <p:cNvSpPr/>
          <p:nvPr/>
        </p:nvSpPr>
        <p:spPr>
          <a:xfrm>
            <a:off x="4161186" y="2933062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ТВОРА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696201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4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ФИНАНСОВЫЕ ЗАДАЧИ</a:t>
                      </a:r>
                      <a:endParaRPr lang="ru-RU" sz="24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50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60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70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80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800" b="0" cap="none" spc="0" baseline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КОТ В МЕШКЕ</a:t>
                      </a:r>
                      <a:endParaRPr lang="ru-RU" sz="48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70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8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АНАГРАММЫ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70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400" b="0" kern="1200" cap="none" spc="0" baseline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ФИНАНСОВЫЕ ТЕРМИНЫ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50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60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70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0C300226-A1AD-4BFF-ABB0-EDE688E49AD4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Вопрос за 50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D3DD4C-C641-4A5F-AD3E-F5E4D4F98E7E}"/>
              </a:ext>
            </a:extLst>
          </p:cNvPr>
          <p:cNvSpPr/>
          <p:nvPr/>
        </p:nvSpPr>
        <p:spPr>
          <a:xfrm>
            <a:off x="5022698" y="1675860"/>
            <a:ext cx="214565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C826E48-7010-415D-96A5-7A8FC3CC9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998" y="2856514"/>
            <a:ext cx="3209051" cy="280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8F89026-59CC-4F34-8EB9-08461E01D3E6}"/>
              </a:ext>
            </a:extLst>
          </p:cNvPr>
          <p:cNvSpPr/>
          <p:nvPr/>
        </p:nvSpPr>
        <p:spPr>
          <a:xfrm>
            <a:off x="116541" y="887641"/>
            <a:ext cx="119320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5E6DD21-3EA6-4EAE-86AB-5D15A722D6B7}"/>
              </a:ext>
            </a:extLst>
          </p:cNvPr>
          <p:cNvSpPr/>
          <p:nvPr/>
        </p:nvSpPr>
        <p:spPr>
          <a:xfrm>
            <a:off x="1933229" y="1709530"/>
            <a:ext cx="829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Отгадайте слово по анаграмме: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F0FDAEE-8C56-4BC4-8144-A78AE00ACD75}"/>
              </a:ext>
            </a:extLst>
          </p:cNvPr>
          <p:cNvSpPr/>
          <p:nvPr/>
        </p:nvSpPr>
        <p:spPr>
          <a:xfrm>
            <a:off x="4161186" y="2933062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ЛАКМЕРА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D748A6AE-3379-4810-9C85-AEBE62DDA74B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Вопрос за 60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50B6488-9F6D-4C65-B182-C8ECFC576E22}"/>
              </a:ext>
            </a:extLst>
          </p:cNvPr>
          <p:cNvSpPr/>
          <p:nvPr/>
        </p:nvSpPr>
        <p:spPr>
          <a:xfrm>
            <a:off x="4514001" y="1880620"/>
            <a:ext cx="3163045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РЕКЛАМА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68F7A6E-7EAB-4517-884D-2E7D85903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862" y="2954754"/>
            <a:ext cx="3485322" cy="261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99FA0A1-D45A-4075-834B-98E74DB0EF3F}"/>
              </a:ext>
            </a:extLst>
          </p:cNvPr>
          <p:cNvSpPr/>
          <p:nvPr/>
        </p:nvSpPr>
        <p:spPr>
          <a:xfrm>
            <a:off x="129987" y="674971"/>
            <a:ext cx="119320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70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540A838-139D-4357-BAC8-84A5B90E323A}"/>
              </a:ext>
            </a:extLst>
          </p:cNvPr>
          <p:cNvSpPr/>
          <p:nvPr/>
        </p:nvSpPr>
        <p:spPr>
          <a:xfrm>
            <a:off x="1933229" y="1709530"/>
            <a:ext cx="829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Отгадайте слово по анаграмме: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27A7C0-6322-454B-890F-5CE82A689BDE}"/>
              </a:ext>
            </a:extLst>
          </p:cNvPr>
          <p:cNvSpPr/>
          <p:nvPr/>
        </p:nvSpPr>
        <p:spPr>
          <a:xfrm>
            <a:off x="4161186" y="2933062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ПЛАЗАРТА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6E3EFC5E-58DE-4B10-B376-6DF32FE77A00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Вопрос за 70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5F8DEF6-9B20-4EDF-B805-09539360560C}"/>
              </a:ext>
            </a:extLst>
          </p:cNvPr>
          <p:cNvSpPr/>
          <p:nvPr/>
        </p:nvSpPr>
        <p:spPr>
          <a:xfrm>
            <a:off x="4460941" y="1725977"/>
            <a:ext cx="3269165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ЗАРПЛАТА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EE0D1A65-3A71-484E-A877-E95869A17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274" y="2826761"/>
            <a:ext cx="5140497" cy="289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2BD286B-D648-44C5-AB94-412601F53C03}"/>
              </a:ext>
            </a:extLst>
          </p:cNvPr>
          <p:cNvSpPr/>
          <p:nvPr/>
        </p:nvSpPr>
        <p:spPr>
          <a:xfrm>
            <a:off x="129987" y="674971"/>
            <a:ext cx="11932023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9D2AC7C-7794-4E05-B455-7DA0BA7FBC21}"/>
              </a:ext>
            </a:extLst>
          </p:cNvPr>
          <p:cNvSpPr/>
          <p:nvPr/>
        </p:nvSpPr>
        <p:spPr>
          <a:xfrm>
            <a:off x="1933229" y="1709530"/>
            <a:ext cx="8298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Отгадайте слово по анаграмме: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EB4DE9C-BC11-493C-8AA8-8783872CAAE1}"/>
              </a:ext>
            </a:extLst>
          </p:cNvPr>
          <p:cNvSpPr/>
          <p:nvPr/>
        </p:nvSpPr>
        <p:spPr>
          <a:xfrm>
            <a:off x="4161186" y="2933062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ЛЮТАВА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B29CCDF-9C2D-41AC-907D-6325CA54A974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АНАГРАММЫ - Вопрос за 80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4849FD2-C13E-4592-8CAB-F43E631FDDBD}"/>
              </a:ext>
            </a:extLst>
          </p:cNvPr>
          <p:cNvSpPr/>
          <p:nvPr/>
        </p:nvSpPr>
        <p:spPr>
          <a:xfrm>
            <a:off x="4714697" y="1697287"/>
            <a:ext cx="2761653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ВАЛЮТА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BD49284-587F-44B9-A3A3-CA1D9CB5C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75" y="2863565"/>
            <a:ext cx="3986696" cy="26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624215E-38CD-4E2E-A809-DCA354F22A87}"/>
              </a:ext>
            </a:extLst>
          </p:cNvPr>
          <p:cNvSpPr/>
          <p:nvPr/>
        </p:nvSpPr>
        <p:spPr>
          <a:xfrm>
            <a:off x="733616" y="551896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A71A0E-08FA-48C1-A5D2-779B2BD9165A}"/>
              </a:ext>
            </a:extLst>
          </p:cNvPr>
          <p:cNvSpPr/>
          <p:nvPr/>
        </p:nvSpPr>
        <p:spPr>
          <a:xfrm>
            <a:off x="582706" y="2870257"/>
            <a:ext cx="11026588" cy="23826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металлические и бумажные знаки, являющие мерой стоимости при купле или продаже, средство платежей и накоплений</a:t>
            </a:r>
            <a:endParaRPr lang="ru-RU" sz="4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8B74275-7761-4A92-A3C3-5787203E0AD4}"/>
              </a:ext>
            </a:extLst>
          </p:cNvPr>
          <p:cNvSpPr/>
          <p:nvPr/>
        </p:nvSpPr>
        <p:spPr>
          <a:xfrm>
            <a:off x="1946677" y="1467483"/>
            <a:ext cx="8298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термин по определению: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41465366-72EA-416A-A4D3-BA2C14CC4232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061C7D2-6C90-4DA9-9349-6C2E92312242}"/>
              </a:ext>
            </a:extLst>
          </p:cNvPr>
          <p:cNvSpPr/>
          <p:nvPr/>
        </p:nvSpPr>
        <p:spPr>
          <a:xfrm>
            <a:off x="4160710" y="1880620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ДЕНЬГИ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0C6D9B6-98DA-4C3B-9FAC-8D9ED33E1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873" y="3073915"/>
            <a:ext cx="4310254" cy="2623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9421A9-49EF-44FB-8DC0-E9D747D3ECB1}"/>
              </a:ext>
            </a:extLst>
          </p:cNvPr>
          <p:cNvSpPr/>
          <p:nvPr/>
        </p:nvSpPr>
        <p:spPr>
          <a:xfrm>
            <a:off x="725820" y="444492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A9502E1-3F77-4E14-9AB3-068C6F76CAF6}"/>
              </a:ext>
            </a:extLst>
          </p:cNvPr>
          <p:cNvSpPr/>
          <p:nvPr/>
        </p:nvSpPr>
        <p:spPr>
          <a:xfrm>
            <a:off x="503583" y="2837329"/>
            <a:ext cx="11152415" cy="23826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денежные и материальные средства, поступающие в семью в результате полезной деятельности всех членов семьи</a:t>
            </a:r>
            <a:endParaRPr lang="ru-RU" sz="4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A6896F-E07B-4AA4-9FEE-7637E8C65507}"/>
              </a:ext>
            </a:extLst>
          </p:cNvPr>
          <p:cNvSpPr/>
          <p:nvPr/>
        </p:nvSpPr>
        <p:spPr>
          <a:xfrm>
            <a:off x="1946677" y="1467483"/>
            <a:ext cx="8298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термин по определению: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1681" y="649571"/>
            <a:ext cx="112686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50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4889EB3-25F8-4299-82A6-6FDD23B40A5C}"/>
              </a:ext>
            </a:extLst>
          </p:cNvPr>
          <p:cNvSpPr/>
          <p:nvPr/>
        </p:nvSpPr>
        <p:spPr>
          <a:xfrm>
            <a:off x="547678" y="1877158"/>
            <a:ext cx="11096641" cy="16039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доллар стоит 76 рублей 80 копеек. Сколько рублей стоят 5 долларов?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2418FCF9-6CE7-439A-8359-F34846F71F60}"/>
              </a:ext>
            </a:extLst>
          </p:cNvPr>
          <p:cNvSpPr txBox="1">
            <a:spLocks/>
          </p:cNvSpPr>
          <p:nvPr/>
        </p:nvSpPr>
        <p:spPr>
          <a:xfrm>
            <a:off x="716179" y="394251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92CABB-8964-4B70-8B39-C987D0E5E8BC}"/>
              </a:ext>
            </a:extLst>
          </p:cNvPr>
          <p:cNvSpPr/>
          <p:nvPr/>
        </p:nvSpPr>
        <p:spPr>
          <a:xfrm>
            <a:off x="4160711" y="1734759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ДОХОД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7F8A213-21BF-441F-89F3-0858AD62E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36" y="2893762"/>
            <a:ext cx="4729576" cy="265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983BC86-DB97-426D-A03F-B854C97A5209}"/>
              </a:ext>
            </a:extLst>
          </p:cNvPr>
          <p:cNvSpPr/>
          <p:nvPr/>
        </p:nvSpPr>
        <p:spPr>
          <a:xfrm>
            <a:off x="725820" y="444492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70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A0724BF-BDD2-403C-88A5-753C1C2EDAAF}"/>
              </a:ext>
            </a:extLst>
          </p:cNvPr>
          <p:cNvSpPr/>
          <p:nvPr/>
        </p:nvSpPr>
        <p:spPr>
          <a:xfrm>
            <a:off x="477079" y="2858759"/>
            <a:ext cx="11152416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сумма денег, которую тратить семья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3101020-4819-4D43-9D45-7481CBC8E2C4}"/>
              </a:ext>
            </a:extLst>
          </p:cNvPr>
          <p:cNvSpPr/>
          <p:nvPr/>
        </p:nvSpPr>
        <p:spPr>
          <a:xfrm>
            <a:off x="1946677" y="1467483"/>
            <a:ext cx="8298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термин по определению: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358CC4FA-8FAD-4CA2-92B6-BA95798B4A40}"/>
              </a:ext>
            </a:extLst>
          </p:cNvPr>
          <p:cNvSpPr txBox="1">
            <a:spLocks/>
          </p:cNvSpPr>
          <p:nvPr/>
        </p:nvSpPr>
        <p:spPr>
          <a:xfrm>
            <a:off x="716179" y="394251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70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AEFEEB8-22AC-4613-B897-7765868DFFC6}"/>
              </a:ext>
            </a:extLst>
          </p:cNvPr>
          <p:cNvSpPr/>
          <p:nvPr/>
        </p:nvSpPr>
        <p:spPr>
          <a:xfrm>
            <a:off x="4160711" y="1761264"/>
            <a:ext cx="3869627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РАСХОД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72EEC5-7722-4CB7-81D4-B54EC1311A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0859"/>
          <a:stretch/>
        </p:blipFill>
        <p:spPr>
          <a:xfrm>
            <a:off x="4600985" y="2879044"/>
            <a:ext cx="2989077" cy="27146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D221E34-45D6-4C09-9B5B-DEEE7143B171}"/>
              </a:ext>
            </a:extLst>
          </p:cNvPr>
          <p:cNvSpPr/>
          <p:nvPr/>
        </p:nvSpPr>
        <p:spPr>
          <a:xfrm>
            <a:off x="725820" y="444492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136AB8E-5F13-4E89-A7B9-3CC048D0F31E}"/>
              </a:ext>
            </a:extLst>
          </p:cNvPr>
          <p:cNvSpPr/>
          <p:nvPr/>
        </p:nvSpPr>
        <p:spPr>
          <a:xfrm>
            <a:off x="516834" y="2819915"/>
            <a:ext cx="11152415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</a:rPr>
              <a:t>совокупность доходов и расходов семьи</a:t>
            </a:r>
            <a:endParaRPr lang="ru-RU" sz="4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B96FED3-3943-4428-BB97-52410827B55E}"/>
              </a:ext>
            </a:extLst>
          </p:cNvPr>
          <p:cNvSpPr/>
          <p:nvPr/>
        </p:nvSpPr>
        <p:spPr>
          <a:xfrm>
            <a:off x="1946677" y="1467483"/>
            <a:ext cx="8298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термин по определению:</a:t>
            </a:r>
            <a:endParaRPr lang="ru-RU" sz="3600" i="1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11E0B05A-7C90-47D2-94C8-DC5967F0584F}"/>
              </a:ext>
            </a:extLst>
          </p:cNvPr>
          <p:cNvSpPr txBox="1">
            <a:spLocks/>
          </p:cNvSpPr>
          <p:nvPr/>
        </p:nvSpPr>
        <p:spPr>
          <a:xfrm>
            <a:off x="716179" y="394251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ТЕРМИНЫ -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DBB44F4-36A5-4815-9149-E21C2A0BB008}"/>
              </a:ext>
            </a:extLst>
          </p:cNvPr>
          <p:cNvSpPr/>
          <p:nvPr/>
        </p:nvSpPr>
        <p:spPr>
          <a:xfrm>
            <a:off x="2471055" y="1907514"/>
            <a:ext cx="7248939" cy="991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СЕМЕЙНЫЙ БЮДЖЕТ</a:t>
            </a:r>
            <a:endParaRPr lang="ru-RU" sz="54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Как правильно инвестировать или несколько признаков хорошего хайпа заработо...">
            <a:extLst>
              <a:ext uri="{FF2B5EF4-FFF2-40B4-BE49-F238E27FC236}">
                <a16:creationId xmlns:a16="http://schemas.microsoft.com/office/drawing/2014/main" id="{06C8405A-5106-4FF4-91DD-F015851F9F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524" y="3141064"/>
            <a:ext cx="4572000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3" y="36735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- Вопрос за 50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6" y="593697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3E48C0-B19C-49C5-A1CE-5B8FC8ED5394}"/>
              </a:ext>
            </a:extLst>
          </p:cNvPr>
          <p:cNvSpPr/>
          <p:nvPr/>
        </p:nvSpPr>
        <p:spPr>
          <a:xfrm>
            <a:off x="2103187" y="2549913"/>
            <a:ext cx="7984669" cy="237904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76 </a:t>
            </a:r>
            <a:r>
              <a:rPr 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80 коп * 5 = 76*5 </a:t>
            </a:r>
            <a:r>
              <a:rPr 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+ 80*5 коп = 380 </a:t>
            </a:r>
            <a:r>
              <a:rPr 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+ 400 коп = 380 </a:t>
            </a:r>
            <a:r>
              <a:rPr 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+ 4 </a:t>
            </a:r>
            <a:r>
              <a:rPr 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384 рубля</a:t>
            </a:r>
            <a:endParaRPr lang="ru-RU" sz="4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700E9F4-09D6-4EF6-B2F0-064162FCA523}"/>
              </a:ext>
            </a:extLst>
          </p:cNvPr>
          <p:cNvSpPr/>
          <p:nvPr/>
        </p:nvSpPr>
        <p:spPr>
          <a:xfrm>
            <a:off x="461681" y="649571"/>
            <a:ext cx="112686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592F4CB-5B9F-46F7-9EA3-67C1D17703D4}"/>
              </a:ext>
            </a:extLst>
          </p:cNvPr>
          <p:cNvSpPr/>
          <p:nvPr/>
        </p:nvSpPr>
        <p:spPr>
          <a:xfrm>
            <a:off x="547156" y="1459005"/>
            <a:ext cx="11096641" cy="393998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Каждую неделю мама даёт Пете 400 рублей на карманные расходы. Петя решил с их помощью накопить на новый телефон, который стоит 8000 рублей. Как долго Пете придётся ждать нового телефона</a:t>
            </a:r>
            <a:r>
              <a:rPr lang="ru-RU" sz="4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44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BECC44E5-1987-491C-852A-3092EC8E13A9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- Вопрос за 60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B9EC5E-9B74-4705-AE3E-83E6F0BC012B}"/>
              </a:ext>
            </a:extLst>
          </p:cNvPr>
          <p:cNvSpPr/>
          <p:nvPr/>
        </p:nvSpPr>
        <p:spPr>
          <a:xfrm>
            <a:off x="1325217" y="2549913"/>
            <a:ext cx="9382540" cy="8217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8000:400 =20 недель</a:t>
            </a:r>
            <a:endParaRPr lang="ru-RU" sz="4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5BBBBD-D561-4599-89F3-D762E41A90C2}"/>
              </a:ext>
            </a:extLst>
          </p:cNvPr>
          <p:cNvSpPr/>
          <p:nvPr/>
        </p:nvSpPr>
        <p:spPr>
          <a:xfrm>
            <a:off x="461681" y="649571"/>
            <a:ext cx="112686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70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071BEE8-5BBB-485E-BD4A-0EAB74769AB8}"/>
              </a:ext>
            </a:extLst>
          </p:cNvPr>
          <p:cNvSpPr/>
          <p:nvPr/>
        </p:nvSpPr>
        <p:spPr>
          <a:xfrm>
            <a:off x="681319" y="1877158"/>
            <a:ext cx="10856258" cy="3161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фунт стерлингов стоит 50 рублей. Сколько фунтов должен был поменять приехавший в Россию Гарри Поттер, чтобы купить три матрёшки по 400 рублей?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6A53C178-5729-4A98-BAF3-8EFD7156B1D4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- Вопрос за 70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C2497BA-78AA-4237-9E89-0059F4A34C35}"/>
              </a:ext>
            </a:extLst>
          </p:cNvPr>
          <p:cNvSpPr/>
          <p:nvPr/>
        </p:nvSpPr>
        <p:spPr>
          <a:xfrm>
            <a:off x="900861" y="1880620"/>
            <a:ext cx="10389325" cy="31577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400 : 50 = 8 (фунтов стерлингов) стоит 1 матрёшка</a:t>
            </a:r>
          </a:p>
          <a:p>
            <a:pPr algn="ctr">
              <a:lnSpc>
                <a:spcPct val="115000"/>
              </a:lnSpc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· 3 = 24 (фунтов стерлингов) стоят 3 матрёшки</a:t>
            </a:r>
            <a:endParaRPr lang="ru-RU" sz="4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614" y="5487221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165B423-65DF-4CD9-B418-857349A78087}"/>
              </a:ext>
            </a:extLst>
          </p:cNvPr>
          <p:cNvSpPr/>
          <p:nvPr/>
        </p:nvSpPr>
        <p:spPr>
          <a:xfrm>
            <a:off x="461681" y="649571"/>
            <a:ext cx="1126863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ФИНАНСОВЫЕ ЗАДАЧИ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C360F58-989A-4944-9401-741EEE46A341}"/>
              </a:ext>
            </a:extLst>
          </p:cNvPr>
          <p:cNvSpPr/>
          <p:nvPr/>
        </p:nvSpPr>
        <p:spPr>
          <a:xfrm>
            <a:off x="318052" y="1371907"/>
            <a:ext cx="11635409" cy="359021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Шоколадка стоит 35 рублей. В воскресенье в супермаркете действует специальное предложение: заплатив за две шоколадки, покупатель получает три (одну в подарок). Сколько шоколадок можно получить на 200 рублей в воскресенье?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4885</TotalTime>
  <Words>666</Words>
  <Application>Microsoft Office PowerPoint</Application>
  <PresentationFormat>Широкоэкранный</PresentationFormat>
  <Paragraphs>167</Paragraphs>
  <Slides>34</Slides>
  <Notes>34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Open Sans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Правильный ответ  ФИНАНСОВЫЕ ЗАДАЧИ - Вопрос за 50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Валя</cp:lastModifiedBy>
  <cp:revision>176</cp:revision>
  <dcterms:created xsi:type="dcterms:W3CDTF">2017-04-04T07:27:35Z</dcterms:created>
  <dcterms:modified xsi:type="dcterms:W3CDTF">2023-02-27T17:55:14Z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