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sldIdLst>
    <p:sldId id="269" r:id="rId3"/>
    <p:sldId id="318" r:id="rId4"/>
    <p:sldId id="319" r:id="rId5"/>
    <p:sldId id="281" r:id="rId6"/>
    <p:sldId id="283" r:id="rId7"/>
    <p:sldId id="282" r:id="rId8"/>
    <p:sldId id="280" r:id="rId9"/>
    <p:sldId id="284" r:id="rId10"/>
    <p:sldId id="307" r:id="rId11"/>
    <p:sldId id="295" r:id="rId12"/>
    <p:sldId id="308" r:id="rId13"/>
    <p:sldId id="309" r:id="rId14"/>
    <p:sldId id="310" r:id="rId15"/>
    <p:sldId id="311" r:id="rId16"/>
    <p:sldId id="313" r:id="rId17"/>
    <p:sldId id="293" r:id="rId18"/>
    <p:sldId id="294" r:id="rId19"/>
    <p:sldId id="312" r:id="rId20"/>
    <p:sldId id="314" r:id="rId21"/>
    <p:sldId id="315" r:id="rId22"/>
    <p:sldId id="316" r:id="rId23"/>
    <p:sldId id="32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3300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77" autoAdjust="0"/>
    <p:restoredTop sz="94190" autoAdjust="0"/>
  </p:normalViewPr>
  <p:slideViewPr>
    <p:cSldViewPr>
      <p:cViewPr>
        <p:scale>
          <a:sx n="57" d="100"/>
          <a:sy n="57" d="100"/>
        </p:scale>
        <p:origin x="-1518" y="-10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9C166-62FE-41A6-BA5C-74029E164D70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B0CAA00-5D01-484B-AFC9-C9401F50E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9C166-62FE-41A6-BA5C-74029E164D70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CAA00-5D01-484B-AFC9-C9401F50E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9C166-62FE-41A6-BA5C-74029E164D70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CAA00-5D01-484B-AFC9-C9401F50E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9C166-62FE-41A6-BA5C-74029E164D70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CAA00-5D01-484B-AFC9-C9401F50E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9C166-62FE-41A6-BA5C-74029E164D70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CAA00-5D01-484B-AFC9-C9401F50E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9C166-62FE-41A6-BA5C-74029E164D70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CAA00-5D01-484B-AFC9-C9401F50E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9C166-62FE-41A6-BA5C-74029E164D70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CAA00-5D01-484B-AFC9-C9401F50E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9C166-62FE-41A6-BA5C-74029E164D70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CAA00-5D01-484B-AFC9-C9401F50E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9C166-62FE-41A6-BA5C-74029E164D70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CAA00-5D01-484B-AFC9-C9401F50E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9C166-62FE-41A6-BA5C-74029E164D70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CAA00-5D01-484B-AFC9-C9401F50E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9C166-62FE-41A6-BA5C-74029E164D70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CAA00-5D01-484B-AFC9-C9401F50E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9C166-62FE-41A6-BA5C-74029E164D70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B0CAA00-5D01-484B-AFC9-C9401F50E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9C166-62FE-41A6-BA5C-74029E164D70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CAA00-5D01-484B-AFC9-C9401F50E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9C166-62FE-41A6-BA5C-74029E164D70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CAA00-5D01-484B-AFC9-C9401F50E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9C166-62FE-41A6-BA5C-74029E164D70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CAA00-5D01-484B-AFC9-C9401F50E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9C166-62FE-41A6-BA5C-74029E164D70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CAA00-5D01-484B-AFC9-C9401F50EF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9C166-62FE-41A6-BA5C-74029E164D70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CAA00-5D01-484B-AFC9-C9401F50E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9C166-62FE-41A6-BA5C-74029E164D70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B0CAA00-5D01-484B-AFC9-C9401F50EF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9C166-62FE-41A6-BA5C-74029E164D70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CAA00-5D01-484B-AFC9-C9401F50E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9C166-62FE-41A6-BA5C-74029E164D70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CAA00-5D01-484B-AFC9-C9401F50E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9C166-62FE-41A6-BA5C-74029E164D70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CAA00-5D01-484B-AFC9-C9401F50E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9C166-62FE-41A6-BA5C-74029E164D70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CAA00-5D01-484B-AFC9-C9401F50EF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739C166-62FE-41A6-BA5C-74029E164D70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B0CAA00-5D01-484B-AFC9-C9401F50EF2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39C166-62FE-41A6-BA5C-74029E164D70}" type="datetimeFigureOut">
              <a:rPr lang="ru-RU" smtClean="0"/>
              <a:pPr/>
              <a:t>09.03.2023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0CAA00-5D01-484B-AFC9-C9401F50EF2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32"/>
            <a:ext cx="9144000" cy="6853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285852" y="15716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285852" y="1428736"/>
            <a:ext cx="678661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 algn="ctr"/>
            <a:endParaRPr lang="ru-RU" sz="2400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 algn="ctr"/>
            <a:r>
              <a:rPr lang="ru-RU" sz="2400" dirty="0" smtClean="0">
                <a:solidFill>
                  <a:srgbClr val="7030A0"/>
                </a:solidFill>
                <a:latin typeface="Arial Black" pitchFamily="34" charset="0"/>
              </a:rPr>
              <a:t>Классный час </a:t>
            </a:r>
          </a:p>
          <a:p>
            <a:pPr algn="ctr"/>
            <a:endParaRPr lang="ru-RU" sz="2400" dirty="0" smtClean="0">
              <a:solidFill>
                <a:srgbClr val="7030A0"/>
              </a:solidFill>
              <a:latin typeface="Arial Black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Тема:</a:t>
            </a:r>
            <a:r>
              <a:rPr lang="ru-RU" sz="2400" b="1" dirty="0" smtClean="0"/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«ЗНАЙ ПРАВИЛА  </a:t>
            </a:r>
            <a:r>
              <a:rPr lang="ru-RU" sz="2400" b="1" dirty="0" smtClean="0">
                <a:solidFill>
                  <a:srgbClr val="FF0000"/>
                </a:solidFill>
              </a:rPr>
              <a:t>ДОРОЖНОГО ДВИЖЕНИЯ»</a:t>
            </a:r>
          </a:p>
          <a:p>
            <a:pPr algn="ctr"/>
            <a:endParaRPr lang="ru-RU" sz="2400" dirty="0">
              <a:solidFill>
                <a:srgbClr val="7030A0"/>
              </a:solidFill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14744" y="2786058"/>
            <a:ext cx="3857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sz="5400" dirty="0"/>
          </a:p>
        </p:txBody>
      </p:sp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1214414" y="4572008"/>
            <a:ext cx="6715172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51075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Автор: Чуркина Екатерина Владимировна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51075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Место работы: МБОУ «</a:t>
            </a:r>
            <a:r>
              <a:rPr kumimoji="0" lang="ru-RU" sz="13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Стемасская</a:t>
            </a: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ООШ»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51075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Должность: учитель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 Картинка 17. Для обозначения веков на ленте времени принято использовать римские цифры. I-1, V-5, X-10, L-50, C-100, D-500, M-1000. Для записи 4 перед V ставят I (отнимают) = IV Для записи 9 перед X ставят I (отнимают) = IX. Запишите римскими цифрами: 3- ,14- ,39- ,40- ,201- ,1592-. III XIV XXXIX XL CCI MDXCII. "/>
          <p:cNvPicPr/>
          <p:nvPr/>
        </p:nvPicPr>
        <p:blipFill>
          <a:blip r:embed="rId3" cstate="print"/>
          <a:srcRect t="32021" b="41470"/>
          <a:stretch>
            <a:fillRect/>
          </a:stretch>
        </p:blipFill>
        <p:spPr bwMode="auto">
          <a:xfrm>
            <a:off x="1214414" y="4857760"/>
            <a:ext cx="5786477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929322" y="5357826"/>
            <a:ext cx="214314" cy="14287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428604"/>
            <a:ext cx="2928957" cy="2928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3372" y="1928802"/>
            <a:ext cx="4520548" cy="2547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928662" y="3643314"/>
            <a:ext cx="22860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Arial Black" pitchFamily="34" charset="0"/>
              </a:rPr>
              <a:t>21 век</a:t>
            </a:r>
            <a:endParaRPr lang="ru-RU" sz="44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https://gubkin.city/upload/medialibrary/1c1/Velosiped-PDD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688200" cy="57864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https://r1.nubex.ru/s5524-3d7/f3232_b8/12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80938" cy="57150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7" name="Picture 3" descr="http://ds11.baranovichi.edu.by/be/sm_full.aspx?guid=239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66"/>
            <a:ext cx="9224473" cy="61436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https://gubkin.city/upload/medialibrary/83d/Velosiped-PDD_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7166"/>
            <a:ext cx="8286776" cy="55191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42910" y="1142984"/>
          <a:ext cx="6072229" cy="4023360"/>
        </p:xfrm>
        <a:graphic>
          <a:graphicData uri="http://schemas.openxmlformats.org/drawingml/2006/table">
            <a:tbl>
              <a:tblPr/>
              <a:tblGrid>
                <a:gridCol w="6072229"/>
              </a:tblGrid>
              <a:tr h="38576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buFont typeface="Wingdings" pitchFamily="2" charset="2"/>
                        <a:buChar char="v"/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передвигаться на велосипеде по дорогам общего пользования  с 14 лет</a:t>
                      </a:r>
                    </a:p>
                    <a:p>
                      <a:pPr>
                        <a:spcAft>
                          <a:spcPts val="0"/>
                        </a:spcAft>
                        <a:buFont typeface="Wingdings" pitchFamily="2" charset="2"/>
                        <a:buChar char="v"/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buFont typeface="Wingdings" pitchFamily="2" charset="2"/>
                        <a:buChar char="v"/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кататься во дворах, парках, стадионах</a:t>
                      </a:r>
                    </a:p>
                    <a:p>
                      <a:pPr>
                        <a:spcAft>
                          <a:spcPts val="0"/>
                        </a:spcAft>
                        <a:buFont typeface="Wingdings" pitchFamily="2" charset="2"/>
                        <a:buChar char="v"/>
                      </a:pPr>
                      <a:endParaRPr lang="ru-RU" sz="24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buFont typeface="Wingdings" pitchFamily="2" charset="2"/>
                        <a:buChar char="v"/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перевозить детей до семи лет на специально оборудованном сидении</a:t>
                      </a:r>
                    </a:p>
                    <a:p>
                      <a:pPr>
                        <a:spcAft>
                          <a:spcPts val="0"/>
                        </a:spcAft>
                        <a:buFont typeface="Wingdings" pitchFamily="2" charset="2"/>
                        <a:buChar char="v"/>
                      </a:pPr>
                      <a:endParaRPr lang="ru-RU" sz="2400" b="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buFont typeface="Wingdings" pitchFamily="2" charset="2"/>
                        <a:buChar char="v"/>
                      </a:pPr>
                      <a:r>
                        <a:rPr lang="ru-RU" sz="2400" b="0" dirty="0" smtClean="0">
                          <a:latin typeface="Times New Roman"/>
                          <a:ea typeface="Times New Roman"/>
                        </a:rPr>
                        <a:t>перевозить Грузы таких габаритов, которые не мешают управлению велосипедом. </a:t>
                      </a:r>
                      <a:endParaRPr lang="ru-RU" sz="2400" b="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42910" y="428604"/>
            <a:ext cx="80010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Arial Black" pitchFamily="34" charset="0"/>
              </a:rPr>
              <a:t>Водителю велосипеда разрешается:</a:t>
            </a:r>
            <a:endParaRPr lang="ru-RU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71682" name="Picture 2" descr="https://www.emojiall.com/en/svg-to-png/blobmoji/1920/emoji_u1f6b4_1f3f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16" y="4071942"/>
            <a:ext cx="1919239" cy="19192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428604"/>
            <a:ext cx="7858180" cy="1200329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Водителю велосипеда запрещается:</a:t>
            </a:r>
            <a:endParaRPr lang="ru-RU" sz="3600" dirty="0">
              <a:solidFill>
                <a:srgbClr val="FF0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5984" y="1785926"/>
            <a:ext cx="37862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устраивать гонки на дороге, игру “вперегонки”;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5984" y="3071810"/>
            <a:ext cx="621510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эксплуатировать велосипед, если имеются технические неисправности: тормозного устройства, не закреплен руль, погнуто колесо. Слабо накачаны шины;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5429264"/>
            <a:ext cx="55721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движение велосипедистов-учащихся в темное время суток;</a:t>
            </a:r>
            <a:endParaRPr lang="ru-RU" sz="2400" dirty="0"/>
          </a:p>
        </p:txBody>
      </p:sp>
      <p:pic>
        <p:nvPicPr>
          <p:cNvPr id="7" name="Рисунок 76" descr="titl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4714884"/>
            <a:ext cx="1714512" cy="1910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9" descr="http://www.igra-anekdot.ru/ris/velosiped/velosiped-00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643050"/>
            <a:ext cx="1747838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154" descr="http://www.igra-anekdot.ru/ris/velosiped/velosiped-003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1571612"/>
            <a:ext cx="2214562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148" descr="http://www.igra-anekdot.ru/ris/velosiped/velosiped-001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3571876"/>
            <a:ext cx="1803911" cy="1628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Прямая соединительная линия 10"/>
          <p:cNvCxnSpPr/>
          <p:nvPr/>
        </p:nvCxnSpPr>
        <p:spPr>
          <a:xfrm rot="16200000" flipH="1">
            <a:off x="6679423" y="4893477"/>
            <a:ext cx="2000247" cy="150018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6858016" y="1428736"/>
            <a:ext cx="1571636" cy="150019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16200000" flipH="1">
            <a:off x="357158" y="1357298"/>
            <a:ext cx="1643074" cy="150019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28596" y="3571876"/>
            <a:ext cx="1714512" cy="157163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6858016" y="4857760"/>
            <a:ext cx="1785950" cy="150019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10800000" flipV="1">
            <a:off x="6357950" y="1643050"/>
            <a:ext cx="2143142" cy="128588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10800000" flipV="1">
            <a:off x="285720" y="1500174"/>
            <a:ext cx="1500198" cy="142876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10800000" flipV="1">
            <a:off x="357158" y="3714752"/>
            <a:ext cx="1500198" cy="142876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428604"/>
            <a:ext cx="392909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перевозить предметы или груз, которые выступают на 0,5 метра по длине и ширине за габариты велосипеда и могут помешать управлению;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928926" y="2571744"/>
            <a:ext cx="54292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буксировка велосипедов и мопедов; в любых местах на улицах и дорогах водитель велосипеда обязан пропускать слепых пешеходов, подающих сигнал белой тростью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4786322"/>
            <a:ext cx="600079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категорически запрещается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– цепляться за проезжающий мимо транспорт и ездить на велосипеде держась одной рукой за руль или без рук.</a:t>
            </a:r>
            <a:endParaRPr lang="ru-RU" sz="2000" dirty="0"/>
          </a:p>
        </p:txBody>
      </p:sp>
      <p:pic>
        <p:nvPicPr>
          <p:cNvPr id="5" name="Рисунок 130" descr="http://www.igra-anekdot.ru/ris/velosiped/velosiped-00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4572008"/>
            <a:ext cx="1571636" cy="2062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единительная линия 5"/>
          <p:cNvCxnSpPr/>
          <p:nvPr/>
        </p:nvCxnSpPr>
        <p:spPr>
          <a:xfrm rot="16200000" flipH="1">
            <a:off x="6822301" y="4893478"/>
            <a:ext cx="2000247" cy="150018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6822299" y="4893477"/>
            <a:ext cx="2000247" cy="150018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6750868" y="4750596"/>
            <a:ext cx="2071687" cy="171451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4" name="Рисунок 58" descr="titl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500042"/>
            <a:ext cx="1928826" cy="1511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39" descr="http://www.igra-anekdot.ru/ris/velosiped/velosiped-00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2285992"/>
            <a:ext cx="2571768" cy="2071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" name="Прямая соединительная линия 15"/>
          <p:cNvCxnSpPr/>
          <p:nvPr/>
        </p:nvCxnSpPr>
        <p:spPr>
          <a:xfrm rot="16200000" flipH="1">
            <a:off x="250003" y="2536023"/>
            <a:ext cx="2000247" cy="150018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6215074" y="500042"/>
            <a:ext cx="1785950" cy="157163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6179362" y="535754"/>
            <a:ext cx="2071687" cy="171451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10800000" flipV="1">
            <a:off x="357160" y="2428867"/>
            <a:ext cx="2071701" cy="192881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https://i.mycdn.me/i?r=AzEPZsRbOZEKgBhR0XGMT1RkHric7HhzYh7big7B-FGSZ6aKTM5SRkZCeTgDn6uOyic"/>
          <p:cNvPicPr>
            <a:picLocks noChangeAspect="1" noChangeArrowheads="1"/>
          </p:cNvPicPr>
          <p:nvPr/>
        </p:nvPicPr>
        <p:blipFill>
          <a:blip r:embed="rId2"/>
          <a:srcRect l="7812" t="6250" r="8593" b="9375"/>
          <a:stretch>
            <a:fillRect/>
          </a:stretch>
        </p:blipFill>
        <p:spPr bwMode="auto">
          <a:xfrm>
            <a:off x="714348" y="428604"/>
            <a:ext cx="7643866" cy="57864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https://sun1-90.userapi.com/impf/JCjaLmLGJiUwU7BpPQucH5LIdkczkQbsfJ_60Q/ihI3VlyCqWU.jpg?size=1280x694&amp;quality=96&amp;sign=fdb6410c68beb51dcb786165844b0299&amp;c_uniq_tag=iadET5lsOt4iaJzQiY2_Sqvn65XPYVD3vnsRQzzn6gU&amp;type=alb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928670"/>
            <a:ext cx="8429684" cy="45704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 l="9593" t="10417" r="27271" b="62750"/>
          <a:stretch>
            <a:fillRect/>
          </a:stretch>
        </p:blipFill>
        <p:spPr bwMode="auto">
          <a:xfrm>
            <a:off x="571472" y="500042"/>
            <a:ext cx="7985125" cy="27146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l="10547" t="39551" r="27343" b="52392"/>
          <a:stretch>
            <a:fillRect/>
          </a:stretch>
        </p:blipFill>
        <p:spPr bwMode="auto">
          <a:xfrm>
            <a:off x="428596" y="3500438"/>
            <a:ext cx="8260831" cy="8572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9" name="Picture 5" descr="https://i.pinimg.com/736x/4b/41/20/4b41205cde22c33a80671e990e9a0fab.jpg"/>
          <p:cNvPicPr>
            <a:picLocks noChangeAspect="1" noChangeArrowheads="1"/>
          </p:cNvPicPr>
          <p:nvPr/>
        </p:nvPicPr>
        <p:blipFill>
          <a:blip r:embed="rId4"/>
          <a:srcRect t="3472" r="2404" b="9722"/>
          <a:stretch>
            <a:fillRect/>
          </a:stretch>
        </p:blipFill>
        <p:spPr bwMode="auto">
          <a:xfrm>
            <a:off x="6858016" y="4123142"/>
            <a:ext cx="2012854" cy="27348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https://cf.ppt-online.org/files1/slide/b/BK2JomeEuz9dDALGt5HSQnyPIfcVCxRZbagpwNFv0M/slide-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428604"/>
            <a:ext cx="7837505" cy="5870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/>
          <a:srcRect l="15234" t="22705" r="33203" b="32617"/>
          <a:stretch>
            <a:fillRect/>
          </a:stretch>
        </p:blipFill>
        <p:spPr bwMode="auto">
          <a:xfrm>
            <a:off x="0" y="214290"/>
            <a:ext cx="9069079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4714876" y="3571876"/>
            <a:ext cx="2071702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Занятие  не очень  понравилось</a:t>
            </a:r>
          </a:p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43438" y="5214950"/>
            <a:ext cx="2214578" cy="70008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Занятие  понравилось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86314" y="2000240"/>
            <a:ext cx="2071702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Занятие </a:t>
            </a:r>
          </a:p>
          <a:p>
            <a:pPr algn="ctr"/>
            <a:r>
              <a:rPr lang="ru-RU" dirty="0" smtClean="0"/>
              <a:t> не понравилось</a:t>
            </a: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 l="16015" t="26807" r="31103" b="36084"/>
          <a:stretch>
            <a:fillRect/>
          </a:stretch>
        </p:blipFill>
        <p:spPr bwMode="auto">
          <a:xfrm>
            <a:off x="642910" y="1000108"/>
            <a:ext cx="8143932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000100" y="214290"/>
            <a:ext cx="7715304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C3300"/>
                </a:solidFill>
              </a:rPr>
              <a:t>Улица – это своего рода лабиринт, но если мы будем помнить то, что узнали сегодня, мы легко и безопасно сможем этот лабиринт проходить. </a:t>
            </a:r>
            <a:endParaRPr lang="ru-RU" dirty="0"/>
          </a:p>
        </p:txBody>
      </p:sp>
      <p:sp>
        <p:nvSpPr>
          <p:cNvPr id="6" name="WordArt 41"/>
          <p:cNvSpPr>
            <a:spLocks noChangeArrowheads="1" noChangeShapeType="1" noTextEdit="1"/>
          </p:cNvSpPr>
          <p:nvPr/>
        </p:nvSpPr>
        <p:spPr bwMode="auto">
          <a:xfrm>
            <a:off x="2143108" y="5129213"/>
            <a:ext cx="5761038" cy="1728787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endParaRPr lang="ru-RU" sz="3600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latin typeface="Times New Roman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5786454"/>
            <a:ext cx="8358246" cy="9144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ЖЕЛАЕМ  ВСЕМ  БЕЗОПАСНЫХ  ДОРОГ!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571472" y="1571612"/>
            <a:ext cx="8223918" cy="175432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История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изобретения велосипеда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1357298"/>
            <a:ext cx="3694516" cy="2547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500042"/>
            <a:ext cx="264795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357554" y="357166"/>
            <a:ext cx="54292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Леонардо да Винчи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 Картинка 17. Для обозначения веков на ленте времени принято использовать римские цифры. I-1, V-5, X-10, L-50, C-100, D-500, M-1000. Для записи 4 перед V ставят I (отнимают) = IV Для записи 9 перед X ставят I (отнимают) = IX. Запишите римскими цифрами: 3- ,14- ,39- ,40- ,201- ,1592-. III XIV XXXIX XL CCI MDXCII. "/>
          <p:cNvPicPr/>
          <p:nvPr/>
        </p:nvPicPr>
        <p:blipFill>
          <a:blip r:embed="rId5" cstate="print"/>
          <a:srcRect t="32021" b="41470"/>
          <a:stretch>
            <a:fillRect/>
          </a:stretch>
        </p:blipFill>
        <p:spPr bwMode="auto">
          <a:xfrm>
            <a:off x="1071538" y="5000636"/>
            <a:ext cx="5786477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786446" y="5500702"/>
            <a:ext cx="214314" cy="14287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5500702"/>
            <a:ext cx="214314" cy="14287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5572132" y="4000504"/>
            <a:ext cx="27860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Arial Black" pitchFamily="34" charset="0"/>
              </a:rPr>
              <a:t>15 век</a:t>
            </a:r>
            <a:endParaRPr lang="ru-RU" sz="44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142984"/>
            <a:ext cx="3214694" cy="3975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1214422"/>
            <a:ext cx="3912927" cy="2147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57158" y="428604"/>
            <a:ext cx="48577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Arial Black" pitchFamily="34" charset="0"/>
                <a:cs typeface="Times New Roman" pitchFamily="18" charset="0"/>
              </a:rPr>
              <a:t>Иван Кулибин</a:t>
            </a:r>
            <a:endParaRPr lang="ru-RU" sz="4400" b="1" dirty="0"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57884" y="4000504"/>
            <a:ext cx="22145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Arial Black" pitchFamily="34" charset="0"/>
              </a:rPr>
              <a:t>1791г</a:t>
            </a:r>
            <a:endParaRPr lang="ru-RU" sz="4400" b="1" dirty="0">
              <a:latin typeface="Arial Black" pitchFamily="34" charset="0"/>
            </a:endParaRPr>
          </a:p>
        </p:txBody>
      </p:sp>
      <p:pic>
        <p:nvPicPr>
          <p:cNvPr id="6" name="Рисунок 5" descr=" Картинка 17. Для обозначения веков на ленте времени принято использовать римские цифры. I-1, V-5, X-10, L-50, C-100, D-500, M-1000. Для записи 4 перед V ставят I (отнимают) = IV Для записи 9 перед X ставят I (отнимают) = IX. Запишите римскими цифрами: 3- ,14- ,39- ,40- ,201- ,1592-. III XIV XXXIX XL CCI MDXCII. "/>
          <p:cNvPicPr/>
          <p:nvPr/>
        </p:nvPicPr>
        <p:blipFill>
          <a:blip r:embed="rId5" cstate="print"/>
          <a:srcRect t="32021" b="41470"/>
          <a:stretch>
            <a:fillRect/>
          </a:stretch>
        </p:blipFill>
        <p:spPr bwMode="auto">
          <a:xfrm>
            <a:off x="3143240" y="4929198"/>
            <a:ext cx="5786477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7215206" y="5429264"/>
            <a:ext cx="214314" cy="14287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858148" y="5429264"/>
            <a:ext cx="214314" cy="14287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643050"/>
            <a:ext cx="5081586" cy="4039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285728"/>
            <a:ext cx="3810007" cy="2857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85720" y="285728"/>
            <a:ext cx="464347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Arial Black" pitchFamily="34" charset="0"/>
                <a:cs typeface="Times New Roman" pitchFamily="18" charset="0"/>
              </a:rPr>
              <a:t>Ефим Артамонов</a:t>
            </a:r>
            <a:endParaRPr lang="ru-RU" sz="4400" b="1" dirty="0"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57884" y="4357694"/>
            <a:ext cx="20002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Arial Black" pitchFamily="34" charset="0"/>
              </a:rPr>
              <a:t>1801г</a:t>
            </a:r>
            <a:endParaRPr lang="ru-RU" sz="4400" b="1" dirty="0">
              <a:latin typeface="Arial Black" pitchFamily="34" charset="0"/>
            </a:endParaRPr>
          </a:p>
        </p:txBody>
      </p:sp>
      <p:pic>
        <p:nvPicPr>
          <p:cNvPr id="6" name="Рисунок 5" descr=" Картинка 17. Для обозначения веков на ленте времени принято использовать римские цифры. I-1, V-5, X-10, L-50, C-100, D-500, M-1000. Для записи 4 перед V ставят I (отнимают) = IV Для записи 9 перед X ставят I (отнимают) = IX. Запишите римскими цифрами: 3- ,14- ,39- ,40- ,201- ,1592-. III XIV XXXIX XL CCI MDXCII. "/>
          <p:cNvPicPr/>
          <p:nvPr/>
        </p:nvPicPr>
        <p:blipFill>
          <a:blip r:embed="rId5" cstate="print"/>
          <a:srcRect t="32021" b="41470"/>
          <a:stretch>
            <a:fillRect/>
          </a:stretch>
        </p:blipFill>
        <p:spPr bwMode="auto">
          <a:xfrm>
            <a:off x="2928926" y="5286388"/>
            <a:ext cx="5786477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7643834" y="5786454"/>
            <a:ext cx="214314" cy="14287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215206" y="5786454"/>
            <a:ext cx="214314" cy="14287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500042"/>
            <a:ext cx="2936298" cy="4081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643306" y="1000108"/>
            <a:ext cx="521497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Arial Black" pitchFamily="34" charset="0"/>
                <a:cs typeface="Times New Roman" pitchFamily="18" charset="0"/>
              </a:rPr>
              <a:t>БАРОН КАРЛ фон ДРЕЗ</a:t>
            </a:r>
            <a:r>
              <a:rPr lang="ru-RU" sz="4400" dirty="0" smtClean="0">
                <a:latin typeface="Arial Black" pitchFamily="34" charset="0"/>
              </a:rPr>
              <a:t>  </a:t>
            </a:r>
            <a:endParaRPr lang="ru-RU" sz="4400" dirty="0"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00430" y="4643446"/>
            <a:ext cx="31432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Arial Black" pitchFamily="34" charset="0"/>
              </a:rPr>
              <a:t>1817 год</a:t>
            </a:r>
            <a:endParaRPr lang="ru-RU" sz="4400" dirty="0">
              <a:latin typeface="Arial Black" pitchFamily="34" charset="0"/>
            </a:endParaRPr>
          </a:p>
        </p:txBody>
      </p:sp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2428868"/>
            <a:ext cx="28575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 descr=" Картинка 17. Для обозначения веков на ленте времени принято использовать римские цифры. I-1, V-5, X-10, L-50, C-100, D-500, M-1000. Для записи 4 перед V ставят I (отнимают) = IV Для записи 9 перед X ставят I (отнимают) = IX. Запишите римскими цифрами: 3- ,14- ,39- ,40- ,201- ,1592-. III XIV XXXIX XL CCI MDXCII. "/>
          <p:cNvPicPr/>
          <p:nvPr/>
        </p:nvPicPr>
        <p:blipFill>
          <a:blip r:embed="rId5" cstate="print"/>
          <a:srcRect t="32021" b="41470"/>
          <a:stretch>
            <a:fillRect/>
          </a:stretch>
        </p:blipFill>
        <p:spPr bwMode="auto">
          <a:xfrm>
            <a:off x="2357422" y="5214950"/>
            <a:ext cx="5786477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7072330" y="5715016"/>
            <a:ext cx="214314" cy="14287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643702" y="5715016"/>
            <a:ext cx="214314" cy="14287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857232"/>
            <a:ext cx="2286016" cy="2411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1428736"/>
            <a:ext cx="240030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4000496" y="500042"/>
            <a:ext cx="38576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Arial Black" pitchFamily="34" charset="0"/>
                <a:cs typeface="Times New Roman" pitchFamily="18" charset="0"/>
              </a:rPr>
              <a:t>Пьер Мишо</a:t>
            </a:r>
            <a:endParaRPr lang="ru-RU" sz="4400" dirty="0"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868" y="4000504"/>
            <a:ext cx="22860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Arial Black" pitchFamily="34" charset="0"/>
                <a:cs typeface="Times New Roman" pitchFamily="18" charset="0"/>
              </a:rPr>
              <a:t>1855 г</a:t>
            </a:r>
            <a:endParaRPr lang="ru-RU" sz="4400" dirty="0"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6" name="Рисунок 5" descr=" Картинка 17. Для обозначения веков на ленте времени принято использовать римские цифры. I-1, V-5, X-10, L-50, C-100, D-500, M-1000. Для записи 4 перед V ставят I (отнимают) = IV Для записи 9 перед X ставят I (отнимают) = IX. Запишите римскими цифрами: 3- ,14- ,39- ,40- ,201- ,1592-. III XIV XXXIX XL CCI MDXCII. "/>
          <p:cNvPicPr/>
          <p:nvPr/>
        </p:nvPicPr>
        <p:blipFill>
          <a:blip r:embed="rId5" cstate="print"/>
          <a:srcRect t="32021" b="41470"/>
          <a:stretch>
            <a:fillRect/>
          </a:stretch>
        </p:blipFill>
        <p:spPr bwMode="auto">
          <a:xfrm>
            <a:off x="1214414" y="4857760"/>
            <a:ext cx="5786477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500694" y="5357826"/>
            <a:ext cx="214314" cy="14287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929322" y="5357826"/>
            <a:ext cx="214314" cy="14287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71868" y="4000504"/>
            <a:ext cx="22860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Arial Black" pitchFamily="34" charset="0"/>
                <a:cs typeface="Times New Roman" pitchFamily="18" charset="0"/>
              </a:rPr>
              <a:t>1897 г</a:t>
            </a:r>
            <a:endParaRPr lang="ru-RU" sz="4400" dirty="0"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6" name="Рисунок 5" descr=" Картинка 17. Для обозначения веков на ленте времени принято использовать римские цифры. I-1, V-5, X-10, L-50, C-100, D-500, M-1000. Для записи 4 перед V ставят I (отнимают) = IV Для записи 9 перед X ставят I (отнимают) = IX. Запишите римскими цифрами: 3- ,14- ,39- ,40- ,201- ,1592-. III XIV XXXIX XL CCI MDXCII. "/>
          <p:cNvPicPr/>
          <p:nvPr/>
        </p:nvPicPr>
        <p:blipFill>
          <a:blip r:embed="rId3" cstate="print"/>
          <a:srcRect t="32021" b="41470"/>
          <a:stretch>
            <a:fillRect/>
          </a:stretch>
        </p:blipFill>
        <p:spPr bwMode="auto">
          <a:xfrm>
            <a:off x="1785918" y="4929198"/>
            <a:ext cx="5786477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500694" y="5357826"/>
            <a:ext cx="214314" cy="14287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929322" y="5357826"/>
            <a:ext cx="214314" cy="14287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4"/>
          <a:srcRect l="16376" t="37864" r="37022" b="28155"/>
          <a:stretch>
            <a:fillRect/>
          </a:stretch>
        </p:blipFill>
        <p:spPr bwMode="auto">
          <a:xfrm>
            <a:off x="1214415" y="571480"/>
            <a:ext cx="6766198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78_cP3</Template>
  <TotalTime>1402</TotalTime>
  <Words>230</Words>
  <Application>Microsoft Office PowerPoint</Application>
  <PresentationFormat>Экран (4:3)</PresentationFormat>
  <Paragraphs>43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Трек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Светлана</dc:creator>
  <cp:lastModifiedBy>User</cp:lastModifiedBy>
  <cp:revision>146</cp:revision>
  <dcterms:created xsi:type="dcterms:W3CDTF">2005-02-01T20:54:04Z</dcterms:created>
  <dcterms:modified xsi:type="dcterms:W3CDTF">2023-03-09T18:25:42Z</dcterms:modified>
</cp:coreProperties>
</file>