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91" r:id="rId3"/>
    <p:sldId id="270" r:id="rId4"/>
    <p:sldId id="279" r:id="rId5"/>
    <p:sldId id="259" r:id="rId6"/>
    <p:sldId id="268" r:id="rId7"/>
    <p:sldId id="271" r:id="rId8"/>
    <p:sldId id="278" r:id="rId9"/>
    <p:sldId id="274" r:id="rId10"/>
    <p:sldId id="275" r:id="rId11"/>
    <p:sldId id="282" r:id="rId12"/>
    <p:sldId id="273" r:id="rId13"/>
    <p:sldId id="272" r:id="rId14"/>
    <p:sldId id="283" r:id="rId15"/>
    <p:sldId id="258" r:id="rId16"/>
    <p:sldId id="257" r:id="rId17"/>
    <p:sldId id="276" r:id="rId18"/>
    <p:sldId id="267" r:id="rId19"/>
    <p:sldId id="260" r:id="rId20"/>
    <p:sldId id="261" r:id="rId21"/>
    <p:sldId id="277" r:id="rId22"/>
    <p:sldId id="262" r:id="rId23"/>
    <p:sldId id="263" r:id="rId24"/>
    <p:sldId id="264" r:id="rId25"/>
    <p:sldId id="280" r:id="rId26"/>
    <p:sldId id="288" r:id="rId27"/>
    <p:sldId id="287" r:id="rId28"/>
    <p:sldId id="28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27" autoAdjust="0"/>
    <p:restoredTop sz="94660"/>
  </p:normalViewPr>
  <p:slideViewPr>
    <p:cSldViewPr>
      <p:cViewPr varScale="1">
        <p:scale>
          <a:sx n="114" d="100"/>
          <a:sy n="114" d="100"/>
        </p:scale>
        <p:origin x="126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33490A-5E44-4D33-90EA-C9E6369E3A93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69D4C-D94A-4B82-BB04-6AE9C36946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80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D69D4C-D94A-4B82-BB04-6AE9C3694629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459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-56337" y="0"/>
            <a:ext cx="9200337" cy="74295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180528" y="1268760"/>
            <a:ext cx="907262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История в слове: </a:t>
            </a:r>
          </a:p>
          <a:p>
            <a:pPr algn="ctr"/>
            <a:r>
              <a:rPr lang="ru-RU" sz="48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наименования </a:t>
            </a:r>
          </a:p>
          <a:p>
            <a:pPr algn="ctr"/>
            <a:r>
              <a:rPr lang="ru-RU" sz="48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предметов традиционной русской одежды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00232" y="4500570"/>
            <a:ext cx="6143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Урок родного языка в 5 классе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-56337" y="0"/>
            <a:ext cx="9200337" cy="742952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11D3A47-3E60-46E1-975F-AFB1BD7DF782}"/>
              </a:ext>
            </a:extLst>
          </p:cNvPr>
          <p:cNvSpPr txBox="1"/>
          <p:nvPr/>
        </p:nvSpPr>
        <p:spPr>
          <a:xfrm>
            <a:off x="611560" y="3501008"/>
            <a:ext cx="714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ЗАПОНА </a:t>
            </a:r>
            <a:r>
              <a:rPr lang="ru-RU" sz="3200" dirty="0">
                <a:solidFill>
                  <a:srgbClr val="C00000"/>
                </a:solidFill>
              </a:rPr>
              <a:t>– круглый ворот рубахи, обыкновенно серебряный, иногда с камнем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="" xmlns:a16="http://schemas.microsoft.com/office/drawing/2014/main" id="{9BE433EA-807B-4FFB-B331-3EB6E91C6E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300"/>
          <a:stretch/>
        </p:blipFill>
        <p:spPr bwMode="auto">
          <a:xfrm>
            <a:off x="4543831" y="1944216"/>
            <a:ext cx="4568825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="" xmlns:a16="http://schemas.microsoft.com/office/drawing/2014/main" id="{1D009FA1-05E3-45B5-93D2-D7A341390F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478"/>
          <a:stretch/>
        </p:blipFill>
        <p:spPr bwMode="auto">
          <a:xfrm>
            <a:off x="245549" y="2016224"/>
            <a:ext cx="3960440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7912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0" y="0"/>
            <a:ext cx="9144000" cy="7429528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189D7B62-4677-4C8A-B079-138D5EABC3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18"/>
          <a:stretch/>
        </p:blipFill>
        <p:spPr bwMode="auto">
          <a:xfrm>
            <a:off x="557808" y="1138436"/>
            <a:ext cx="8028384" cy="458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675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-56337" y="0"/>
            <a:ext cx="9200337" cy="7429528"/>
          </a:xfrm>
          <a:prstGeom prst="rect">
            <a:avLst/>
          </a:prstGeom>
        </p:spPr>
      </p:pic>
      <p:pic>
        <p:nvPicPr>
          <p:cNvPr id="15" name="Рисунок 14" descr="ФОН.jpg">
            <a:extLst>
              <a:ext uri="{FF2B5EF4-FFF2-40B4-BE49-F238E27FC236}">
                <a16:creationId xmlns="" xmlns:a16="http://schemas.microsoft.com/office/drawing/2014/main" id="{F2D650CD-5ADF-4D0F-AA0E-9DB4FF39187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-56337" y="0"/>
            <a:ext cx="9200337" cy="7429528"/>
          </a:xfrm>
          <a:prstGeom prst="rect">
            <a:avLst/>
          </a:prstGeom>
        </p:spPr>
      </p:pic>
      <p:pic>
        <p:nvPicPr>
          <p:cNvPr id="17" name="Picture 2">
            <a:extLst>
              <a:ext uri="{FF2B5EF4-FFF2-40B4-BE49-F238E27FC236}">
                <a16:creationId xmlns="" xmlns:a16="http://schemas.microsoft.com/office/drawing/2014/main" id="{1153AF7D-F05D-416D-A6E4-1C5C79536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87647"/>
            <a:ext cx="1833151" cy="2958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="" xmlns:a16="http://schemas.microsoft.com/office/drawing/2014/main" id="{CC7E2D3D-84E0-4B29-8FB7-D2131A4582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256" y="1541314"/>
            <a:ext cx="1833152" cy="325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657BDF31-B60D-4B77-9C31-46A889F9DCDF}"/>
              </a:ext>
            </a:extLst>
          </p:cNvPr>
          <p:cNvSpPr txBox="1"/>
          <p:nvPr/>
        </p:nvSpPr>
        <p:spPr>
          <a:xfrm>
            <a:off x="2372703" y="1988840"/>
            <a:ext cx="390150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САРАФАН </a:t>
            </a:r>
            <a:r>
              <a:rPr lang="ru-RU" sz="3200" dirty="0">
                <a:solidFill>
                  <a:srgbClr val="C00000"/>
                </a:solidFill>
              </a:rPr>
              <a:t>– элемент северорусского женского костюма, надевался сверх рубахи. </a:t>
            </a:r>
          </a:p>
        </p:txBody>
      </p:sp>
    </p:spTree>
    <p:extLst>
      <p:ext uri="{BB962C8B-B14F-4D97-AF65-F5344CB8AC3E}">
        <p14:creationId xmlns:p14="http://schemas.microsoft.com/office/powerpoint/2010/main" val="1368166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-56337" y="0"/>
            <a:ext cx="9200337" cy="74295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4037639"/>
            <a:ext cx="7143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ДУШЕГРЕЯ </a:t>
            </a:r>
            <a:r>
              <a:rPr lang="ru-RU" sz="3200" dirty="0">
                <a:solidFill>
                  <a:srgbClr val="C00000"/>
                </a:solidFill>
              </a:rPr>
              <a:t>надевалась поверх сарафана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="" xmlns:a16="http://schemas.microsoft.com/office/drawing/2014/main" id="{E7A620DF-429E-40E7-A998-BC8DB3AE32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993358"/>
            <a:ext cx="4032448" cy="2871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35004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-56337" y="0"/>
            <a:ext cx="9200337" cy="74295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96136" y="1988840"/>
            <a:ext cx="33478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ПОНЁВА – </a:t>
            </a:r>
            <a:r>
              <a:rPr lang="ru-RU" sz="2800" dirty="0">
                <a:solidFill>
                  <a:srgbClr val="C00000"/>
                </a:solidFill>
              </a:rPr>
              <a:t>шерстяная юбка,  надевалась поверх рубахи. Элемент южнорусского женского костюма.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="" xmlns:a16="http://schemas.microsoft.com/office/drawing/2014/main" id="{FD2BB523-BF35-4108-ADD9-C9EAF4DE79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93179"/>
            <a:ext cx="5581993" cy="501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50827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-56337" y="0"/>
            <a:ext cx="9200337" cy="7429528"/>
          </a:xfrm>
          <a:prstGeom prst="rect">
            <a:avLst/>
          </a:prstGeom>
        </p:spPr>
      </p:pic>
      <p:pic>
        <p:nvPicPr>
          <p:cNvPr id="3" name="Рисунок 2" descr="шугай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04" y="428604"/>
            <a:ext cx="6048375" cy="4267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28860" y="3714752"/>
            <a:ext cx="40719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Шугай </a:t>
            </a:r>
            <a:r>
              <a:rPr lang="ru-RU" sz="2800" dirty="0">
                <a:solidFill>
                  <a:srgbClr val="C00000"/>
                </a:solidFill>
              </a:rPr>
              <a:t>– тёплая кофта </a:t>
            </a:r>
          </a:p>
          <a:p>
            <a:pPr algn="ctr"/>
            <a:r>
              <a:rPr lang="ru-RU" sz="2800" dirty="0">
                <a:solidFill>
                  <a:srgbClr val="C00000"/>
                </a:solidFill>
              </a:rPr>
              <a:t>с рукавами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-56337" y="0"/>
            <a:ext cx="9200337" cy="7429528"/>
          </a:xfrm>
          <a:prstGeom prst="rect">
            <a:avLst/>
          </a:prstGeom>
        </p:spPr>
      </p:pic>
      <p:pic>
        <p:nvPicPr>
          <p:cNvPr id="3" name="Рисунок 2" descr="Епанч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928670"/>
            <a:ext cx="6998008" cy="32147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1538" y="4429132"/>
            <a:ext cx="71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ЕПАНЧА – </a:t>
            </a:r>
            <a:r>
              <a:rPr lang="ru-RU" sz="3200" dirty="0">
                <a:solidFill>
                  <a:srgbClr val="C00000"/>
                </a:solidFill>
              </a:rPr>
              <a:t>верхняя одежда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-56337" y="0"/>
            <a:ext cx="9200337" cy="74295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27984" y="1988840"/>
            <a:ext cx="40719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КОКОШНИК – </a:t>
            </a:r>
            <a:r>
              <a:rPr lang="ru-RU" sz="2800" dirty="0">
                <a:solidFill>
                  <a:srgbClr val="C00000"/>
                </a:solidFill>
              </a:rPr>
              <a:t>богато украшенный головной убор на каркасе с высоким полукруглым щитком. Носили девушки северных губерний.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="" xmlns:a16="http://schemas.microsoft.com/office/drawing/2014/main" id="{B999A2FF-7B4F-4023-8608-B59E3574E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3291830" cy="4387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74401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0" y="0"/>
            <a:ext cx="9144000" cy="74295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57752" y="1928802"/>
            <a:ext cx="38576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Кика (кичка) – </a:t>
            </a:r>
            <a:r>
              <a:rPr lang="ru-RU" sz="3200" dirty="0">
                <a:solidFill>
                  <a:srgbClr val="C00000"/>
                </a:solidFill>
              </a:rPr>
              <a:t>праздничный головной убор замужней женщины южных губерний</a:t>
            </a:r>
          </a:p>
        </p:txBody>
      </p:sp>
      <p:pic>
        <p:nvPicPr>
          <p:cNvPr id="6" name="Рисунок 5" descr="Кичка.jpg"/>
          <p:cNvPicPr>
            <a:picLocks noChangeAspect="1"/>
          </p:cNvPicPr>
          <p:nvPr/>
        </p:nvPicPr>
        <p:blipFill>
          <a:blip r:embed="rId3"/>
          <a:srcRect l="7895" t="5980" r="10526" b="5403"/>
          <a:stretch>
            <a:fillRect/>
          </a:stretch>
        </p:blipFill>
        <p:spPr>
          <a:xfrm>
            <a:off x="214282" y="428604"/>
            <a:ext cx="4699226" cy="621510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0" y="0"/>
            <a:ext cx="9144000" cy="7429528"/>
          </a:xfrm>
          <a:prstGeom prst="rect">
            <a:avLst/>
          </a:prstGeom>
        </p:spPr>
      </p:pic>
      <p:pic>
        <p:nvPicPr>
          <p:cNvPr id="3" name="Рисунок 2" descr="повойни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13" y="310066"/>
            <a:ext cx="4108111" cy="63767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628" y="1928802"/>
            <a:ext cx="37862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Повойник  - </a:t>
            </a:r>
            <a:r>
              <a:rPr lang="ru-RU" sz="3200" dirty="0">
                <a:solidFill>
                  <a:srgbClr val="C00000"/>
                </a:solidFill>
              </a:rPr>
              <a:t>головной убор замужней женщины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.jpg">
            <a:extLst>
              <a:ext uri="{FF2B5EF4-FFF2-40B4-BE49-F238E27FC236}">
                <a16:creationId xmlns="" xmlns:a16="http://schemas.microsoft.com/office/drawing/2014/main" id="{0CC36927-74B3-45BE-8B27-E93140FD539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0" y="0"/>
            <a:ext cx="9144000" cy="742952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3325AD25-4316-4405-8252-9D9D99C365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53"/>
          <a:stretch/>
        </p:blipFill>
        <p:spPr bwMode="auto">
          <a:xfrm>
            <a:off x="251520" y="2065539"/>
            <a:ext cx="3635896" cy="2155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A0629BB2-C880-4CEC-81EA-A638BFE8412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3701" t="29000" r="29525" b="41600"/>
          <a:stretch/>
        </p:blipFill>
        <p:spPr>
          <a:xfrm>
            <a:off x="4716016" y="2110316"/>
            <a:ext cx="3679266" cy="227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8820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0" y="0"/>
            <a:ext cx="9144000" cy="7429528"/>
          </a:xfrm>
          <a:prstGeom prst="rect">
            <a:avLst/>
          </a:prstGeom>
        </p:spPr>
      </p:pic>
      <p:pic>
        <p:nvPicPr>
          <p:cNvPr id="6" name="Рисунок 5" descr="убрус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208" y="335053"/>
            <a:ext cx="4295018" cy="63773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14942" y="2000240"/>
            <a:ext cx="392905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Убрус – </a:t>
            </a:r>
            <a:r>
              <a:rPr lang="ru-RU" sz="3200" dirty="0">
                <a:solidFill>
                  <a:srgbClr val="C00000"/>
                </a:solidFill>
              </a:rPr>
              <a:t>платок, вышитый узорами, расшитый золотом, жемчугом и т.п. Северорусский костюм.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0" y="0"/>
            <a:ext cx="9144000" cy="74295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46578" y="2145104"/>
            <a:ext cx="39290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ГОРЛАТНУЮ ШАПКУ </a:t>
            </a:r>
            <a:r>
              <a:rPr lang="ru-RU" sz="3200" dirty="0">
                <a:solidFill>
                  <a:srgbClr val="C00000"/>
                </a:solidFill>
              </a:rPr>
              <a:t>носили в холодное время года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="" xmlns:a16="http://schemas.microsoft.com/office/drawing/2014/main" id="{57F80C08-78FC-4074-A6B7-A54891BF36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64" y="617895"/>
            <a:ext cx="3715604" cy="562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99246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0" y="0"/>
            <a:ext cx="9144000" cy="7429528"/>
          </a:xfrm>
          <a:prstGeom prst="rect">
            <a:avLst/>
          </a:prstGeom>
        </p:spPr>
      </p:pic>
      <p:pic>
        <p:nvPicPr>
          <p:cNvPr id="3" name="Рисунок 2" descr="сафьяновые сапог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71480"/>
            <a:ext cx="4249370" cy="59293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14876" y="1928802"/>
            <a:ext cx="40005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Сафьяновые сапоги – </a:t>
            </a:r>
            <a:r>
              <a:rPr lang="ru-RU" sz="3200" dirty="0">
                <a:solidFill>
                  <a:srgbClr val="C00000"/>
                </a:solidFill>
              </a:rPr>
              <a:t>обувь из тонкой и мягкой козьей или овечьей кожи яркого цвета.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3"/>
          <a:srcRect b="6470"/>
          <a:stretch>
            <a:fillRect/>
          </a:stretch>
        </p:blipFill>
        <p:spPr>
          <a:xfrm>
            <a:off x="0" y="0"/>
            <a:ext cx="9144000" cy="7429528"/>
          </a:xfrm>
          <a:prstGeom prst="rect">
            <a:avLst/>
          </a:prstGeom>
        </p:spPr>
      </p:pic>
      <p:pic>
        <p:nvPicPr>
          <p:cNvPr id="3" name="Рисунок 2" descr="Билибин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58" y="476672"/>
            <a:ext cx="4071934" cy="58218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43372" y="1928802"/>
            <a:ext cx="478634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Иван Яковлевич </a:t>
            </a:r>
            <a:r>
              <a:rPr lang="ru-RU" sz="3200" b="1" dirty="0" err="1">
                <a:solidFill>
                  <a:srgbClr val="C00000"/>
                </a:solidFill>
              </a:rPr>
              <a:t>Билибин</a:t>
            </a:r>
            <a:r>
              <a:rPr lang="ru-RU" sz="3200" b="1" dirty="0">
                <a:solidFill>
                  <a:srgbClr val="C00000"/>
                </a:solidFill>
              </a:rPr>
              <a:t> (</a:t>
            </a:r>
            <a:r>
              <a:rPr lang="ru-RU" sz="3200" dirty="0">
                <a:solidFill>
                  <a:srgbClr val="C00000"/>
                </a:solidFill>
              </a:rPr>
              <a:t>1876-1942) – художник-иллюстратор былин, сказок.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0" y="0"/>
            <a:ext cx="9144000" cy="7429528"/>
          </a:xfrm>
          <a:prstGeom prst="rect">
            <a:avLst/>
          </a:prstGeom>
        </p:spPr>
      </p:pic>
      <p:pic>
        <p:nvPicPr>
          <p:cNvPr id="3" name="Рисунок 2" descr="Сестрица Алёнушка и братец Иванушка.jpg"/>
          <p:cNvPicPr>
            <a:picLocks noChangeAspect="1"/>
          </p:cNvPicPr>
          <p:nvPr/>
        </p:nvPicPr>
        <p:blipFill>
          <a:blip r:embed="rId3" cstate="print"/>
          <a:srcRect t="2179" r="1585" b="1944"/>
          <a:stretch>
            <a:fillRect/>
          </a:stretch>
        </p:blipFill>
        <p:spPr>
          <a:xfrm>
            <a:off x="0" y="555201"/>
            <a:ext cx="4441799" cy="2832470"/>
          </a:xfrm>
          <a:prstGeom prst="rect">
            <a:avLst/>
          </a:prstGeom>
        </p:spPr>
      </p:pic>
      <p:pic>
        <p:nvPicPr>
          <p:cNvPr id="6" name="Рисунок 5" descr="Сказка о золотом петушке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1799" y="434667"/>
            <a:ext cx="4604554" cy="3073539"/>
          </a:xfrm>
          <a:prstGeom prst="rect">
            <a:avLst/>
          </a:prstGeom>
        </p:spPr>
      </p:pic>
      <p:pic>
        <p:nvPicPr>
          <p:cNvPr id="2" name="Рисунок 1" descr="Сказка о царе Салтане.jpg">
            <a:extLst>
              <a:ext uri="{FF2B5EF4-FFF2-40B4-BE49-F238E27FC236}">
                <a16:creationId xmlns="" xmlns:a16="http://schemas.microsoft.com/office/drawing/2014/main" id="{A1039E27-90E4-433B-84A5-C99F1D4392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0899" y="3704246"/>
            <a:ext cx="5186619" cy="299433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4667" y="5473534"/>
            <a:ext cx="32945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И.Я. Билибин. 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Вологодская девушка в праздничном наряде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="" xmlns:a16="http://schemas.microsoft.com/office/drawing/2014/main" id="{048ED261-FA5F-4C42-9610-01F9FA9AEB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8520"/>
            <a:ext cx="3284812" cy="5108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64D3C739-0266-4886-8F6F-D94CAF94A7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4561" y="476672"/>
            <a:ext cx="3285995" cy="510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90B153D-18A2-481A-8259-7D4B0F07FE7C}"/>
              </a:ext>
            </a:extLst>
          </p:cNvPr>
          <p:cNvSpPr txBox="1"/>
          <p:nvPr/>
        </p:nvSpPr>
        <p:spPr>
          <a:xfrm>
            <a:off x="5220072" y="5585625"/>
            <a:ext cx="35948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И.Я. Билибин. 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Вологодская молодуха в праздничном наряде</a:t>
            </a:r>
          </a:p>
        </p:txBody>
      </p:sp>
    </p:spTree>
    <p:extLst>
      <p:ext uri="{BB962C8B-B14F-4D97-AF65-F5344CB8AC3E}">
        <p14:creationId xmlns:p14="http://schemas.microsoft.com/office/powerpoint/2010/main" val="35586737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6E3153B9-28D2-41E7-A6D2-17CB6A968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kern="1200" dirty="0">
                <a:latin typeface="+mj-lt"/>
                <a:ea typeface="+mj-ea"/>
                <a:cs typeface="+mj-cs"/>
              </a:rPr>
              <a:t>Физкультминутка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F3C2865-E5C1-47AA-AC67-1F2CF0510921}"/>
              </a:ext>
            </a:extLst>
          </p:cNvPr>
          <p:cNvSpPr txBox="1"/>
          <p:nvPr/>
        </p:nvSpPr>
        <p:spPr>
          <a:xfrm>
            <a:off x="251520" y="1600200"/>
            <a:ext cx="42442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spcBef>
                <a:spcPct val="20000"/>
              </a:spcBef>
              <a:buFont typeface="Arial" pitchFamily="34" charset="0"/>
            </a:pPr>
            <a:r>
              <a:rPr lang="ru-RU" sz="2800" b="1" dirty="0"/>
              <a:t>Барыня</a:t>
            </a:r>
          </a:p>
          <a:p>
            <a:pPr>
              <a:spcBef>
                <a:spcPct val="20000"/>
              </a:spcBef>
              <a:buFont typeface="Arial" pitchFamily="34" charset="0"/>
            </a:pPr>
            <a:endParaRPr lang="ru-RU" sz="2800" dirty="0"/>
          </a:p>
          <a:p>
            <a:pPr>
              <a:spcBef>
                <a:spcPct val="20000"/>
              </a:spcBef>
              <a:buFont typeface="Arial" pitchFamily="34" charset="0"/>
            </a:pPr>
            <a:r>
              <a:rPr lang="ru-RU" sz="2800" dirty="0"/>
              <a:t>Этот танец самый русский </a:t>
            </a:r>
          </a:p>
          <a:p>
            <a:pPr>
              <a:spcBef>
                <a:spcPct val="20000"/>
              </a:spcBef>
              <a:buFont typeface="Arial" pitchFamily="34" charset="0"/>
            </a:pPr>
            <a:r>
              <a:rPr lang="ru-RU" sz="2800" dirty="0"/>
              <a:t>Не танцуют в юбке узкой</a:t>
            </a:r>
          </a:p>
          <a:p>
            <a:pPr>
              <a:spcBef>
                <a:spcPct val="20000"/>
              </a:spcBef>
              <a:buFont typeface="Arial" pitchFamily="34" charset="0"/>
            </a:pPr>
            <a:r>
              <a:rPr lang="ru-RU" sz="2800" dirty="0"/>
              <a:t>Кто вприсядку, кто с платком</a:t>
            </a:r>
          </a:p>
          <a:p>
            <a:pPr>
              <a:spcBef>
                <a:spcPct val="20000"/>
              </a:spcBef>
              <a:buFont typeface="Arial" pitchFamily="34" charset="0"/>
            </a:pPr>
            <a:r>
              <a:rPr lang="ru-RU" sz="2800" dirty="0"/>
              <a:t>Пляшет, кружится волчком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E9BE4A6B-A688-4EA5-AF29-5CF2D8C9C5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50" t="9051" r="5901" b="12201"/>
          <a:stretch/>
        </p:blipFill>
        <p:spPr bwMode="auto">
          <a:xfrm>
            <a:off x="4648200" y="1636026"/>
            <a:ext cx="4038600" cy="445431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42912243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4DBBBA1E-2B22-4377-88CF-0508FA2C5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Рефлексия 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="" xmlns:a16="http://schemas.microsoft.com/office/drawing/2014/main" id="{B7EC80F5-7A78-45AB-BA01-90E0948D7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5896" y="1718200"/>
            <a:ext cx="5072372" cy="4525963"/>
          </a:xfrm>
        </p:spPr>
        <p:txBody>
          <a:bodyPr>
            <a:normAutofit/>
          </a:bodyPr>
          <a:lstStyle/>
          <a:p>
            <a:r>
              <a:rPr lang="ru-RU" sz="2400" dirty="0"/>
              <a:t>На уроке мне было очень интересно, я узнал много нового</a:t>
            </a:r>
          </a:p>
          <a:p>
            <a:endParaRPr lang="ru-RU" sz="2400" dirty="0"/>
          </a:p>
          <a:p>
            <a:r>
              <a:rPr lang="ru-RU" sz="2400" dirty="0"/>
              <a:t>Мне было не очень интересно, многое не понял</a:t>
            </a:r>
          </a:p>
          <a:p>
            <a:endParaRPr lang="ru-RU" sz="2400" dirty="0"/>
          </a:p>
          <a:p>
            <a:r>
              <a:rPr lang="ru-RU" sz="2400" dirty="0"/>
              <a:t>Тема урока меня не заинтересовала, я ничего не запомнил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4C480CE0-8C64-4FFC-BF57-253101D43E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74" r="7863"/>
          <a:stretch/>
        </p:blipFill>
        <p:spPr bwMode="auto">
          <a:xfrm rot="16200000" flipH="1">
            <a:off x="1583534" y="2160240"/>
            <a:ext cx="719378" cy="253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>
            <a:extLst>
              <a:ext uri="{FF2B5EF4-FFF2-40B4-BE49-F238E27FC236}">
                <a16:creationId xmlns="" xmlns:a16="http://schemas.microsoft.com/office/drawing/2014/main" id="{B9B843D8-A3D5-4809-BC82-A922E88B22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6" r="50092"/>
          <a:stretch/>
        </p:blipFill>
        <p:spPr bwMode="auto">
          <a:xfrm rot="16200000" flipH="1">
            <a:off x="1595931" y="944068"/>
            <a:ext cx="712797" cy="2514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>
            <a:extLst>
              <a:ext uri="{FF2B5EF4-FFF2-40B4-BE49-F238E27FC236}">
                <a16:creationId xmlns="" xmlns:a16="http://schemas.microsoft.com/office/drawing/2014/main" id="{062BA9FC-6437-46A3-A63A-D1CA6B920D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2" r="71445"/>
          <a:stretch/>
        </p:blipFill>
        <p:spPr bwMode="auto">
          <a:xfrm rot="16200000">
            <a:off x="1586825" y="3536357"/>
            <a:ext cx="712796" cy="251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68861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.jpg">
            <a:extLst>
              <a:ext uri="{FF2B5EF4-FFF2-40B4-BE49-F238E27FC236}">
                <a16:creationId xmlns="" xmlns:a16="http://schemas.microsoft.com/office/drawing/2014/main" id="{0CC36927-74B3-45BE-8B27-E93140FD539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0" y="0"/>
            <a:ext cx="9144000" cy="74295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E3846716-77D3-4C17-B8D1-51640560A86D}"/>
              </a:ext>
            </a:extLst>
          </p:cNvPr>
          <p:cNvSpPr txBox="1"/>
          <p:nvPr/>
        </p:nvSpPr>
        <p:spPr>
          <a:xfrm>
            <a:off x="611560" y="2348880"/>
            <a:ext cx="770485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Домашнее задание.</a:t>
            </a:r>
            <a:r>
              <a:rPr lang="ru-RU" sz="3600" dirty="0"/>
              <a:t> </a:t>
            </a:r>
            <a:endParaRPr lang="ru-RU" sz="3600" dirty="0" smtClean="0"/>
          </a:p>
          <a:p>
            <a:pPr algn="ctr"/>
            <a:r>
              <a:rPr lang="ru-RU" sz="3600" dirty="0" smtClean="0"/>
              <a:t>Составить </a:t>
            </a:r>
            <a:r>
              <a:rPr lang="ru-RU" sz="3600" dirty="0"/>
              <a:t>кроссворд на тему «Традиционная русская одежда» </a:t>
            </a:r>
            <a:endParaRPr lang="ru-RU" sz="3600" dirty="0"/>
          </a:p>
          <a:p>
            <a:r>
              <a:rPr lang="ru-RU" dirty="0"/>
              <a:t> 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54163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0" y="0"/>
            <a:ext cx="9144000" cy="7429528"/>
          </a:xfrm>
          <a:prstGeom prst="rect">
            <a:avLst/>
          </a:prstGeom>
        </p:spPr>
      </p:pic>
      <p:pic>
        <p:nvPicPr>
          <p:cNvPr id="7" name="Рисунок 6" descr="Крестьянская одежда.jpg"/>
          <p:cNvPicPr>
            <a:picLocks noChangeAspect="1"/>
          </p:cNvPicPr>
          <p:nvPr/>
        </p:nvPicPr>
        <p:blipFill>
          <a:blip r:embed="rId3"/>
          <a:srcRect l="9375" r="9765"/>
          <a:stretch>
            <a:fillRect/>
          </a:stretch>
        </p:blipFill>
        <p:spPr>
          <a:xfrm>
            <a:off x="251520" y="392897"/>
            <a:ext cx="6546642" cy="607220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0" y="0"/>
            <a:ext cx="9144000" cy="74295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40152" y="1928802"/>
            <a:ext cx="27752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Постолы –</a:t>
            </a:r>
            <a:r>
              <a:rPr lang="ru-RU" sz="3200" dirty="0">
                <a:solidFill>
                  <a:srgbClr val="C00000"/>
                </a:solidFill>
              </a:rPr>
              <a:t>легкая обувь из куска кожи с плетеным верхом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5D55739E-683A-4613-B5ED-62D17C4B50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2" y="1484784"/>
            <a:ext cx="5168664" cy="334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8687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-56337" y="0"/>
            <a:ext cx="9200337" cy="7429528"/>
          </a:xfrm>
          <a:prstGeom prst="rect">
            <a:avLst/>
          </a:prstGeom>
        </p:spPr>
      </p:pic>
      <p:pic>
        <p:nvPicPr>
          <p:cNvPr id="3" name="Рисунок 2" descr="армяк.jpg"/>
          <p:cNvPicPr>
            <a:picLocks noChangeAspect="1"/>
          </p:cNvPicPr>
          <p:nvPr/>
        </p:nvPicPr>
        <p:blipFill>
          <a:blip r:embed="rId3"/>
          <a:srcRect l="26050" r="17227"/>
          <a:stretch>
            <a:fillRect/>
          </a:stretch>
        </p:blipFill>
        <p:spPr>
          <a:xfrm>
            <a:off x="357158" y="785794"/>
            <a:ext cx="3214710" cy="49625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29058" y="2500306"/>
            <a:ext cx="4857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Армяк — </a:t>
            </a:r>
            <a:r>
              <a:rPr lang="ru-RU" sz="3200" dirty="0">
                <a:solidFill>
                  <a:srgbClr val="C00000"/>
                </a:solidFill>
              </a:rPr>
              <a:t>верхняя долгополая одежда из грубой шерстяной ткани. 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0" y="0"/>
            <a:ext cx="9144000" cy="74295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00430" y="1928802"/>
            <a:ext cx="54292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Зипун – </a:t>
            </a:r>
            <a:r>
              <a:rPr lang="ru-RU" sz="3200" dirty="0"/>
              <a:t> </a:t>
            </a:r>
            <a:r>
              <a:rPr lang="ru-RU" sz="3200" dirty="0">
                <a:solidFill>
                  <a:srgbClr val="C00000"/>
                </a:solidFill>
              </a:rPr>
              <a:t>верхняя одежда у крестьян. Представляет собой кафтан без воротника, изготовленный из грубого самодельного  сукна  ярких цветов. 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зипун 1.jpg"/>
          <p:cNvPicPr>
            <a:picLocks noChangeAspect="1"/>
          </p:cNvPicPr>
          <p:nvPr/>
        </p:nvPicPr>
        <p:blipFill>
          <a:blip r:embed="rId3"/>
          <a:srcRect l="16666" r="20371"/>
          <a:stretch>
            <a:fillRect/>
          </a:stretch>
        </p:blipFill>
        <p:spPr>
          <a:xfrm>
            <a:off x="285720" y="1142984"/>
            <a:ext cx="3058605" cy="485778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0" y="0"/>
            <a:ext cx="9144000" cy="74295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43306" y="1928802"/>
            <a:ext cx="550069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Кафтан – </a:t>
            </a:r>
            <a:r>
              <a:rPr lang="ru-RU" sz="3200" dirty="0"/>
              <a:t> </a:t>
            </a:r>
            <a:r>
              <a:rPr lang="ru-RU" sz="3200" dirty="0">
                <a:solidFill>
                  <a:srgbClr val="C00000"/>
                </a:solidFill>
              </a:rPr>
              <a:t>русская старинная мужская долгополая верхняя одежда.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</a:rPr>
              <a:t>Козырь –</a:t>
            </a:r>
            <a:r>
              <a:rPr lang="ru-RU" sz="3200" dirty="0">
                <a:solidFill>
                  <a:srgbClr val="C00000"/>
                </a:solidFill>
              </a:rPr>
              <a:t> высокий стоячий воротник на кафтане.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кафтан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785794"/>
            <a:ext cx="3517867" cy="528641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0" y="0"/>
            <a:ext cx="9144000" cy="74295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89297" y="1988840"/>
            <a:ext cx="5500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C00000"/>
                </a:solidFill>
              </a:rPr>
              <a:t>Зимой мужчины одевались в овчинные</a:t>
            </a:r>
            <a:r>
              <a:rPr lang="ru-RU" sz="3200" b="1" dirty="0">
                <a:solidFill>
                  <a:srgbClr val="C00000"/>
                </a:solidFill>
              </a:rPr>
              <a:t> полушубки и тулупы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C02FFFEA-25B9-40CA-9596-17EE06DF06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9"/>
          <a:stretch/>
        </p:blipFill>
        <p:spPr bwMode="auto">
          <a:xfrm>
            <a:off x="251520" y="1133602"/>
            <a:ext cx="2995099" cy="4590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3042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/>
          <a:srcRect b="6470"/>
          <a:stretch>
            <a:fillRect/>
          </a:stretch>
        </p:blipFill>
        <p:spPr>
          <a:xfrm>
            <a:off x="-56337" y="0"/>
            <a:ext cx="9200337" cy="7429528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B0DC5B8F-162F-43EF-A0AE-AD94683310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692696"/>
            <a:ext cx="3501008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11D3A47-3E60-46E1-975F-AFB1BD7DF782}"/>
              </a:ext>
            </a:extLst>
          </p:cNvPr>
          <p:cNvSpPr txBox="1"/>
          <p:nvPr/>
        </p:nvSpPr>
        <p:spPr>
          <a:xfrm>
            <a:off x="899592" y="4328608"/>
            <a:ext cx="71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РУБАХА </a:t>
            </a:r>
            <a:r>
              <a:rPr lang="ru-RU" sz="3200" dirty="0">
                <a:solidFill>
                  <a:srgbClr val="C00000"/>
                </a:solidFill>
              </a:rPr>
              <a:t>– основа женской одежды</a:t>
            </a:r>
          </a:p>
        </p:txBody>
      </p:sp>
    </p:spTree>
    <p:extLst>
      <p:ext uri="{BB962C8B-B14F-4D97-AF65-F5344CB8AC3E}">
        <p14:creationId xmlns:p14="http://schemas.microsoft.com/office/powerpoint/2010/main" val="17040340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273</Words>
  <Application>Microsoft Office PowerPoint</Application>
  <PresentationFormat>Экран (4:3)</PresentationFormat>
  <Paragraphs>46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1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Физкультминутка </vt:lpstr>
      <vt:lpstr>Рефлексия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Эльзята Даваева</dc:creator>
  <cp:lastModifiedBy>belsch-1@mail.ru</cp:lastModifiedBy>
  <cp:revision>4</cp:revision>
  <dcterms:created xsi:type="dcterms:W3CDTF">2020-10-11T20:35:23Z</dcterms:created>
  <dcterms:modified xsi:type="dcterms:W3CDTF">2023-01-25T12:34:52Z</dcterms:modified>
</cp:coreProperties>
</file>