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22" r:id="rId2"/>
  </p:sldMasterIdLst>
  <p:notesMasterIdLst>
    <p:notesMasterId r:id="rId37"/>
  </p:notesMasterIdLst>
  <p:sldIdLst>
    <p:sldId id="376" r:id="rId3"/>
    <p:sldId id="372" r:id="rId4"/>
    <p:sldId id="335" r:id="rId5"/>
    <p:sldId id="337" r:id="rId6"/>
    <p:sldId id="371" r:id="rId7"/>
    <p:sldId id="387" r:id="rId8"/>
    <p:sldId id="386" r:id="rId9"/>
    <p:sldId id="394" r:id="rId10"/>
    <p:sldId id="395" r:id="rId11"/>
    <p:sldId id="396" r:id="rId12"/>
    <p:sldId id="388" r:id="rId13"/>
    <p:sldId id="389" r:id="rId14"/>
    <p:sldId id="390" r:id="rId15"/>
    <p:sldId id="391" r:id="rId16"/>
    <p:sldId id="392" r:id="rId17"/>
    <p:sldId id="393" r:id="rId18"/>
    <p:sldId id="397" r:id="rId19"/>
    <p:sldId id="398" r:id="rId20"/>
    <p:sldId id="399" r:id="rId21"/>
    <p:sldId id="400" r:id="rId22"/>
    <p:sldId id="401" r:id="rId23"/>
    <p:sldId id="402" r:id="rId24"/>
    <p:sldId id="403" r:id="rId25"/>
    <p:sldId id="404" r:id="rId26"/>
    <p:sldId id="405" r:id="rId27"/>
    <p:sldId id="406" r:id="rId28"/>
    <p:sldId id="407" r:id="rId29"/>
    <p:sldId id="408" r:id="rId30"/>
    <p:sldId id="409" r:id="rId31"/>
    <p:sldId id="410" r:id="rId32"/>
    <p:sldId id="411" r:id="rId33"/>
    <p:sldId id="412" r:id="rId34"/>
    <p:sldId id="413" r:id="rId35"/>
    <p:sldId id="370" r:id="rId36"/>
  </p:sldIdLst>
  <p:sldSz cx="9144000" cy="6858000" type="screen4x3"/>
  <p:notesSz cx="6735763" cy="98694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3" autoAdjust="0"/>
    <p:restoredTop sz="94660"/>
  </p:normalViewPr>
  <p:slideViewPr>
    <p:cSldViewPr>
      <p:cViewPr varScale="1">
        <p:scale>
          <a:sx n="37" d="100"/>
          <a:sy n="37" d="100"/>
        </p:scale>
        <p:origin x="-13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318B03F-74C6-4701-B6A1-68D071462765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ECD9FFF-BCE9-471C-8BA3-7984422DA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270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09EE83F-E833-4122-945E-866AB157D60F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39CD416-1EDF-49C1-8BE2-464E8EA6A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A0AA744-59D9-4646-AA9F-28B030EF78E1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6AFD64F-D47C-430E-8364-47DED078C1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E152F25-6798-46D9-9CB5-E038FE7B70BA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7AA1E80-D051-4187-A8A3-D3CA81E2F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727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78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704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05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083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008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759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296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7E4091A-656D-4D30-968F-C5145A33B858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E06DABA-58A3-49C6-9D0E-EC16824F1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588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679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572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C20A481-DAEF-4603-96EF-FC927D4F4CE5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78EE771-5026-4490-8715-4C79DB88F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75102C7-5740-4EE1-BBF4-76DDAC9A0891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916ABAF-C9F9-4548-910F-3A1B4832D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0B68610-DAA4-43A4-90D5-D77BDDD2DE3A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46048F6-8D7A-4576-9212-81301D63D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3ECD431-5B1E-4E5E-832C-2C58666D71E7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AF3CFEA-EE1C-46D9-8DB5-0701C7381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F01520D-D0D6-41D2-A272-C72D7F041E4A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6BA3D3B-8A5D-479B-A7FF-0867C2674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7B35DC6-AA31-4AE2-A165-5D57633D6FDD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BE1A63D-3DED-4275-91D9-078D2B60E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16DD8B0-CE76-41C7-9A96-3EFB85F7DD80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6FC0690-69C5-41C5-A449-60AB8D883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B2233E-BAA3-4E87-B941-49A6DCD5EBCD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3D424D-AA35-468A-8120-A0BECEBA2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124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ъект 1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5040313"/>
          </a:xfrm>
        </p:spPr>
        <p:txBody>
          <a:bodyPr/>
          <a:lstStyle/>
          <a:p>
            <a:pPr marL="0" indent="0" algn="ctr">
              <a:buFont typeface="Symbol" pitchFamily="18" charset="2"/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Palatino Linotype" pitchFamily="18" charset="0"/>
                <a:ea typeface="BatangChe" pitchFamily="49" charset="-127"/>
                <a:cs typeface="Aharoni" pitchFamily="2" charset="-79"/>
              </a:rPr>
              <a:t>«МЫ ЗА ЗДОРОВЫЙ ОБРАЗ ЖИЗНИ»                                 </a:t>
            </a:r>
          </a:p>
          <a:p>
            <a:pPr marL="0" indent="0" algn="r">
              <a:buFont typeface="Symbol" pitchFamily="18" charset="2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                                 </a:t>
            </a:r>
          </a:p>
          <a:p>
            <a:pPr marL="0" indent="0" algn="r">
              <a:buFont typeface="Symbol" pitchFamily="18" charset="2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         </a:t>
            </a:r>
            <a:r>
              <a:rPr lang="ru-RU" sz="1600" b="1" u="sng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Выполнила: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СТЕРХОВА ДИАНА</a:t>
            </a:r>
          </a:p>
          <a:p>
            <a:pPr marL="0" indent="0" algn="r">
              <a:buFont typeface="Symbol" pitchFamily="18" charset="2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               обучающаяся 3 класса                                                                                                                                                                        </a:t>
            </a:r>
          </a:p>
          <a:p>
            <a:pPr marL="0" indent="0" algn="r">
              <a:buFont typeface="Symbol" pitchFamily="18" charset="2"/>
              <a:buNone/>
            </a:pPr>
            <a:endParaRPr lang="ru-RU" sz="1600" b="1" u="sng" dirty="0" smtClean="0">
              <a:solidFill>
                <a:schemeClr val="tx1"/>
              </a:solidFill>
              <a:latin typeface="Times New Roman" pitchFamily="18" charset="0"/>
              <a:ea typeface="BatangChe" pitchFamily="49" charset="-127"/>
              <a:cs typeface="Times New Roman" pitchFamily="18" charset="0"/>
            </a:endParaRPr>
          </a:p>
          <a:p>
            <a:pPr marL="0" indent="0" algn="r">
              <a:buFont typeface="Symbol" pitchFamily="18" charset="2"/>
              <a:buNone/>
            </a:pPr>
            <a:r>
              <a:rPr lang="ru-RU" sz="1600" b="1" u="sng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Руководитель: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ДЕМИДОВИЧ П.В., 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ea typeface="BatangChe" pitchFamily="49" charset="-127"/>
              <a:cs typeface="Times New Roman" pitchFamily="18" charset="0"/>
            </a:endParaRPr>
          </a:p>
          <a:p>
            <a:pPr marL="0" indent="0" algn="r">
              <a:buFont typeface="Symbol" pitchFamily="18" charset="2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учитель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физической культуры</a:t>
            </a:r>
          </a:p>
          <a:p>
            <a:pPr marL="0" indent="0" algn="ctr">
              <a:buFont typeface="Symbol" pitchFamily="18" charset="2"/>
              <a:buNone/>
            </a:pPr>
            <a:endParaRPr lang="ru-RU" sz="1200" b="1" dirty="0" smtClean="0">
              <a:solidFill>
                <a:srgbClr val="FF0000"/>
              </a:solidFill>
              <a:latin typeface="Palatino Linotype" pitchFamily="18" charset="0"/>
              <a:ea typeface="BatangChe" pitchFamily="49" charset="-127"/>
              <a:cs typeface="Aharoni" pitchFamily="2" charset="-79"/>
            </a:endParaRPr>
          </a:p>
          <a:p>
            <a:pPr marL="0" indent="0" algn="ctr">
              <a:buFont typeface="Symbol" pitchFamily="18" charset="2"/>
              <a:buNone/>
            </a:pPr>
            <a:endParaRPr lang="ru-RU" sz="1200" b="1" dirty="0">
              <a:solidFill>
                <a:srgbClr val="FF0000"/>
              </a:solidFill>
              <a:latin typeface="Palatino Linotype" pitchFamily="18" charset="0"/>
              <a:ea typeface="BatangChe" pitchFamily="49" charset="-127"/>
              <a:cs typeface="Aharoni" pitchFamily="2" charset="-79"/>
            </a:endParaRPr>
          </a:p>
          <a:p>
            <a:pPr marL="0" indent="0" algn="ctr">
              <a:buFont typeface="Symbol" pitchFamily="18" charset="2"/>
              <a:buNone/>
            </a:pPr>
            <a:endParaRPr lang="ru-RU" sz="1800" b="1" dirty="0" smtClean="0">
              <a:solidFill>
                <a:srgbClr val="FF0000"/>
              </a:solidFill>
              <a:latin typeface="Palatino Linotype" pitchFamily="18" charset="0"/>
              <a:ea typeface="BatangChe" pitchFamily="49" charset="-127"/>
              <a:cs typeface="Aharoni" pitchFamily="2" charset="-79"/>
            </a:endParaRPr>
          </a:p>
          <a:p>
            <a:pPr marL="0" indent="0" algn="ctr">
              <a:buFont typeface="Symbol" pitchFamily="18" charset="2"/>
              <a:buNone/>
            </a:pPr>
            <a:endParaRPr lang="ru-RU" sz="1800" b="1" dirty="0">
              <a:solidFill>
                <a:srgbClr val="FF0000"/>
              </a:solidFill>
              <a:latin typeface="Palatino Linotype" pitchFamily="18" charset="0"/>
              <a:ea typeface="BatangChe" pitchFamily="49" charset="-127"/>
              <a:cs typeface="Aharoni" pitchFamily="2" charset="-79"/>
            </a:endParaRPr>
          </a:p>
          <a:p>
            <a:pPr marL="0" indent="0" algn="ctr">
              <a:buFont typeface="Symbol" pitchFamily="18" charset="2"/>
              <a:buNone/>
            </a:pPr>
            <a:r>
              <a:rPr lang="ru-RU" sz="1800" b="1" dirty="0">
                <a:solidFill>
                  <a:srgbClr val="FF0000"/>
                </a:solidFill>
                <a:latin typeface="Palatino Linotype" pitchFamily="18" charset="0"/>
                <a:ea typeface="BatangChe" pitchFamily="49" charset="-127"/>
                <a:cs typeface="Aharoni" pitchFamily="2" charset="-79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Palatino Linotype" pitchFamily="18" charset="0"/>
                <a:ea typeface="BatangChe" pitchFamily="49" charset="-127"/>
                <a:cs typeface="Aharoni" pitchFamily="2" charset="-79"/>
              </a:rPr>
              <a:t>              2021 г.         </a:t>
            </a:r>
          </a:p>
        </p:txBody>
      </p:sp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714375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Тамтачетская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</a:t>
            </a: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4" name="Picture 2" descr="http://idiksebe.ru/wp-content/uploads/2016/05/24-ZOZH-ev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1584"/>
            <a:ext cx="3096344" cy="306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379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Двигательная активность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988840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 двигательной активностью понимается сумма всех движений, производимых человеком в процессе своей жизнедеятельности.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19892"/>
            <a:ext cx="3652912" cy="382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85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Личная гигиена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276872"/>
            <a:ext cx="42484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Личная гигиена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— совокупность гигиенических правил, выполнение которых способствует сохранению и укреплению здоровья человека. Она включает общие гигиенические правила, одинаковые для лиц любого возраста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://www.rasteniya-lecarstvennie.ru/uploads/posts/2014-06/1403091572_poleznye-sovety-lichnaya-gigiena-dlya-detey.jpg"/>
          <p:cNvPicPr>
            <a:picLocks noChangeAspect="1" noChangeArrowheads="1"/>
          </p:cNvPicPr>
          <p:nvPr/>
        </p:nvPicPr>
        <p:blipFill>
          <a:blip r:embed="rId2" cstate="print"/>
          <a:srcRect l="4403" t="4403" r="4598" b="4598"/>
          <a:stretch>
            <a:fillRect/>
          </a:stretch>
        </p:blipFill>
        <p:spPr bwMode="auto">
          <a:xfrm>
            <a:off x="142844" y="1749351"/>
            <a:ext cx="4429156" cy="49292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784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Режим дня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136338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Режим дня - это распорядок, рациональное распределение времени в течение суток на все виды деятельности по собственному выбору. Он должен предусматривать время для учёбы, отдыха, приёма пищи, сна. Его соблюдение воспитывает такие качества, как дисциплинированность, аккуратность, собранность, организованность, целеустремлённость.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478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Закаливание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420888"/>
            <a:ext cx="4104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Закаливание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это средство оздоровления организма, повышение его устойчивости к неблагоприятному воздействию факторов окружающей среды и повышения его работоспособности.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6" name="Picture 2" descr="C:\Users\1039371\Desktop\Проект ДИАНА\10107645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20888"/>
            <a:ext cx="4661024" cy="424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874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Вредные привычки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136339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de-DE" sz="3200" u="sng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</a:t>
            </a:r>
            <a:r>
              <a:rPr lang="de-DE" sz="3200" u="sng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вредным</a:t>
            </a:r>
            <a:r>
              <a:rPr lang="de-DE" sz="3200" u="sng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3200" u="sng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привычкам</a:t>
            </a:r>
            <a:r>
              <a:rPr lang="de-DE" sz="3200" u="sng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3200" u="sng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можно</a:t>
            </a:r>
            <a:r>
              <a:rPr lang="de-DE" sz="3200" u="sng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3200" u="sng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отнести</a:t>
            </a:r>
            <a:r>
              <a:rPr lang="de-DE" sz="3200" u="sng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3200" u="sng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следующие</a:t>
            </a:r>
            <a:r>
              <a:rPr lang="de-DE" sz="3200" u="sng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3200" u="sng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lang="de-DE" sz="3200" u="sng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sz="32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de-DE" sz="32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алкоголизм</a:t>
            </a:r>
            <a:endParaRPr lang="ru-RU" sz="32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32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</a:t>
            </a:r>
            <a:r>
              <a:rPr lang="de-DE" sz="32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аркомания</a:t>
            </a:r>
            <a:endParaRPr lang="ru-RU" sz="32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32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</a:t>
            </a:r>
            <a:r>
              <a:rPr lang="de-DE" sz="32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урение</a:t>
            </a:r>
            <a:endParaRPr lang="ru-RU" sz="32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32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</a:t>
            </a:r>
            <a:r>
              <a:rPr lang="de-DE" sz="32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омпьютерные</a:t>
            </a:r>
            <a:r>
              <a:rPr lang="de-DE" sz="32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32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игры</a:t>
            </a:r>
            <a:endParaRPr lang="ru-RU" sz="3200" kern="150" dirty="0">
              <a:effectLst/>
              <a:latin typeface="Times New Roman"/>
              <a:ea typeface="Andale Sans UI"/>
              <a:cs typeface="Tahoma"/>
            </a:endParaRPr>
          </a:p>
        </p:txBody>
      </p:sp>
      <p:pic>
        <p:nvPicPr>
          <p:cNvPr id="35842" name="Picture 2" descr="C:\Users\1039371\Desktop\Проект ДИАНА\hello_html_m465b09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020" y="3212976"/>
            <a:ext cx="3617979" cy="307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536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997839"/>
            <a:ext cx="653447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de-DE" kern="150" dirty="0">
                <a:latin typeface="Times New Roman"/>
                <a:ea typeface="Andale Sans UI"/>
                <a:cs typeface="Times New Roman"/>
              </a:rPr>
              <a:t>«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Гимнастика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физические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упражнения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ru-RU" kern="150" dirty="0">
                <a:latin typeface="Times New Roman"/>
                <a:ea typeface="Andale Sans UI"/>
                <a:cs typeface="Times New Roman"/>
              </a:rPr>
              <a:t>                                                                         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ходьба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должны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прочно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войти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в </a:t>
            </a:r>
            <a:r>
              <a:rPr lang="ru-RU" kern="150" dirty="0">
                <a:latin typeface="Times New Roman"/>
                <a:ea typeface="Andale Sans UI"/>
                <a:cs typeface="Times New Roman"/>
              </a:rPr>
              <a:t>                                                                      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повседневный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быт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каждого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ru-RU" kern="150" dirty="0">
                <a:latin typeface="Times New Roman"/>
                <a:ea typeface="Andale Sans UI"/>
                <a:cs typeface="Times New Roman"/>
              </a:rPr>
              <a:t>                                                                                                    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кто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хочет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сохранить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работоспособность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ru-RU" kern="150" dirty="0">
                <a:latin typeface="Times New Roman"/>
                <a:ea typeface="Andale Sans UI"/>
                <a:cs typeface="Times New Roman"/>
              </a:rPr>
              <a:t>                                                                           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здоровье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полноценную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и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радостную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жизнь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».</a:t>
            </a:r>
            <a:endParaRPr lang="ru-RU" sz="1600" kern="150" dirty="0">
              <a:latin typeface="Times New Roman"/>
              <a:ea typeface="Andale Sans UI"/>
              <a:cs typeface="Tahoma"/>
            </a:endParaRPr>
          </a:p>
          <a:p>
            <a:r>
              <a:rPr lang="ru-RU" i="1" dirty="0" smtClean="0">
                <a:latin typeface="Calibri"/>
                <a:ea typeface="Calibri"/>
                <a:cs typeface="Times New Roman"/>
              </a:rPr>
              <a:t>                                                                                                Гиппократ</a:t>
            </a:r>
            <a:endParaRPr lang="ru-RU" dirty="0"/>
          </a:p>
        </p:txBody>
      </p:sp>
      <p:pic>
        <p:nvPicPr>
          <p:cNvPr id="38914" name="Picture 2" descr="C:\Users\1039371\Desktop\Проект ДИАНА\Говорина-Марина-2-768x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72" y="1966334"/>
            <a:ext cx="3803056" cy="274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15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Факторы, укрепляющие здоровье</a:t>
            </a: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40960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791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Анкетирование .                   Количество опрошенных</a:t>
            </a:r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349499"/>
            <a:ext cx="8568630" cy="441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847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Главное в жизни</a:t>
            </a:r>
            <a:endParaRPr lang="ru-RU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50" y="1700213"/>
            <a:ext cx="8252614" cy="4818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493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000000"/>
                </a:solidFill>
              </a:rPr>
              <a:t>АКТУАЛЬНОСТЬ ИССЛЕДОВАНИЯ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024" y="1700808"/>
            <a:ext cx="4247455" cy="4425355"/>
          </a:xfrm>
        </p:spPr>
        <p:txBody>
          <a:bodyPr rtlCol="0">
            <a:normAutofit fontScale="625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Проблема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охраны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здоровья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детей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школе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стоит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очень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остро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Анализ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состояния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здоровья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наших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учащихся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показал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ru-RU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школе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залогом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хорошего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самочувствия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детей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является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физическое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профилактика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заболеваний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Формирование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здоровья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ребенка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школьном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возрасте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значительной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степени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зависит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того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какая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работа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школе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ведется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этом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направлении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Правильно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организованная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работа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дает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ребенку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возможность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освоить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определенные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правила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здорового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образа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000" kern="150" dirty="0">
              <a:latin typeface="Times New Roman"/>
              <a:ea typeface="Andale Sans UI"/>
              <a:cs typeface="Tahoma"/>
            </a:endParaRPr>
          </a:p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endParaRPr lang="ru-RU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24745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состояния здоровья</a:t>
            </a:r>
            <a:endParaRPr lang="ru-RU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9138"/>
            <a:ext cx="8568952" cy="460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006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Здоровый образ жизни</a:t>
            </a:r>
            <a:endParaRPr lang="ru-RU" dirty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7992888" cy="4175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000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Здоровье и болезни</a:t>
            </a:r>
            <a:endParaRPr lang="ru-RU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92374"/>
            <a:ext cx="7560890" cy="407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6873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Соблюдение режима дня</a:t>
            </a:r>
            <a:endParaRPr lang="ru-RU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96042"/>
            <a:ext cx="7560840" cy="4415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5550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Режим сна</a:t>
            </a:r>
            <a:endParaRPr lang="ru-RU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988841"/>
            <a:ext cx="7488882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74462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Режим питания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11976"/>
            <a:ext cx="8064896" cy="470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988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Зарядка </a:t>
            </a:r>
            <a:endParaRPr lang="ru-RU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819038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296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Активный отдых с семьей</a:t>
            </a:r>
            <a:endParaRPr lang="ru-RU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5038"/>
            <a:ext cx="7704855" cy="410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51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физической культуры</a:t>
            </a:r>
            <a:endParaRPr lang="ru-RU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5038"/>
            <a:ext cx="7704855" cy="424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60036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Занятия спортом</a:t>
            </a:r>
            <a:endParaRPr lang="ru-RU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474"/>
            <a:ext cx="7488831" cy="4392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919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ъект 2"/>
          <p:cNvSpPr>
            <a:spLocks noGrp="1"/>
          </p:cNvSpPr>
          <p:nvPr>
            <p:ph sz="quarter" idx="13"/>
          </p:nvPr>
        </p:nvSpPr>
        <p:spPr>
          <a:xfrm>
            <a:off x="611188" y="620688"/>
            <a:ext cx="3822700" cy="5903937"/>
          </a:xfrm>
        </p:spPr>
        <p:txBody>
          <a:bodyPr/>
          <a:lstStyle/>
          <a:p>
            <a:pPr marL="0" indent="0" algn="just" eaLnBrk="1" hangingPunct="1">
              <a:lnSpc>
                <a:spcPct val="150000"/>
              </a:lnSpc>
              <a:buFont typeface="Symbol" pitchFamily="18" charset="2"/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 –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здоровье как важнейшая ценность и потребность человека</a:t>
            </a:r>
          </a:p>
          <a:p>
            <a:pPr marL="0" lvl="0" indent="0" algn="just" eaLnBrk="1" hangingPunct="1">
              <a:lnSpc>
                <a:spcPct val="150000"/>
              </a:lnSpc>
              <a:buClr>
                <a:srgbClr val="31B6FD"/>
              </a:buCl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ahoma" pitchFamily="34" charset="0"/>
              </a:rPr>
              <a:t>Объект  исследования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ahoma" pitchFamily="34" charset="0"/>
              </a:rPr>
              <a:t>–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здоровый образ жизни (ЗОЖ) человека и его содержательные характеристики как способы укрепления здоровья человека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de-DE" sz="1800" b="1" dirty="0" smtClean="0">
                <a:solidFill>
                  <a:srgbClr val="000000"/>
                </a:solidFill>
                <a:latin typeface="Times New Roman" pitchFamily="18" charset="0"/>
                <a:ea typeface="Andale Sans UI" charset="0"/>
                <a:cs typeface="Times New Roman" pitchFamily="18" charset="0"/>
              </a:rPr>
              <a:t>Ц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Andale Sans UI" charset="0"/>
                <a:cs typeface="Times New Roman" pitchFamily="18" charset="0"/>
              </a:rPr>
              <a:t>ель исследования</a:t>
            </a:r>
            <a:r>
              <a:rPr lang="de-DE" sz="1800" b="1" dirty="0" smtClean="0">
                <a:solidFill>
                  <a:srgbClr val="000000"/>
                </a:solidFill>
                <a:latin typeface="Times New Roman" pitchFamily="18" charset="0"/>
                <a:ea typeface="Andale Sans UI" charset="0"/>
                <a:cs typeface="Times New Roman" pitchFamily="18" charset="0"/>
              </a:rPr>
              <a:t>: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Andale Sans UI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формирование у обучающихся потребности в здоровом образе жизни, понимания изначальности и необходимости здоровья, обучение способам его сохранения и укрепления</a:t>
            </a:r>
            <a:endParaRPr lang="ru-RU" sz="1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Symbol" pitchFamily="18" charset="2"/>
              <a:buNone/>
            </a:pPr>
            <a:endParaRPr lang="ru-RU" sz="1600" dirty="0" smtClean="0">
              <a:solidFill>
                <a:srgbClr val="000000"/>
              </a:solidFill>
              <a:latin typeface="Times New Roman" pitchFamily="18" charset="0"/>
              <a:ea typeface="Andale Sans UI" charset="0"/>
              <a:cs typeface="Andale Sans UI" charset="0"/>
            </a:endParaRPr>
          </a:p>
          <a:p>
            <a:pPr marL="0" indent="0" eaLnBrk="1" hangingPunct="1">
              <a:buFont typeface="Symbol" pitchFamily="18" charset="2"/>
              <a:buNone/>
            </a:pPr>
            <a:endParaRPr lang="ru-RU" dirty="0" smtClean="0"/>
          </a:p>
        </p:txBody>
      </p:sp>
      <p:sp>
        <p:nvSpPr>
          <p:cNvPr id="16386" name="Объект 3"/>
          <p:cNvSpPr>
            <a:spLocks noGrp="1"/>
          </p:cNvSpPr>
          <p:nvPr>
            <p:ph sz="quarter" idx="14"/>
          </p:nvPr>
        </p:nvSpPr>
        <p:spPr>
          <a:xfrm>
            <a:off x="4645024" y="692696"/>
            <a:ext cx="4103439" cy="5831929"/>
          </a:xfrm>
        </p:spPr>
        <p:txBody>
          <a:bodyPr/>
          <a:lstStyle/>
          <a:p>
            <a:pPr marL="0" indent="0" algn="just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 typeface="Symbol" pitchFamily="18" charset="2"/>
              <a:buNone/>
            </a:pPr>
            <a:r>
              <a:rPr lang="ru-RU" sz="1500" b="1" dirty="0" smtClean="0">
                <a:solidFill>
                  <a:srgbClr val="000000"/>
                </a:solidFill>
                <a:latin typeface="Times New Roman" pitchFamily="18" charset="0"/>
                <a:ea typeface="Andale Sans UI" charset="0"/>
                <a:cs typeface="Times New Roman" pitchFamily="18" charset="0"/>
              </a:rPr>
              <a:t>Задачи</a:t>
            </a:r>
            <a:r>
              <a:rPr lang="de-DE" sz="1500" b="1" dirty="0" smtClean="0">
                <a:solidFill>
                  <a:srgbClr val="000000"/>
                </a:solidFill>
                <a:latin typeface="Times New Roman" pitchFamily="18" charset="0"/>
                <a:ea typeface="Andale Sans UI" charset="0"/>
                <a:cs typeface="Times New Roman" pitchFamily="18" charset="0"/>
              </a:rPr>
              <a:t>:</a:t>
            </a:r>
            <a:endParaRPr lang="ru-RU" sz="1500" dirty="0" smtClean="0">
              <a:solidFill>
                <a:srgbClr val="000000"/>
              </a:solidFill>
              <a:latin typeface="Times New Roman" pitchFamily="18" charset="0"/>
              <a:ea typeface="Andale Sans UI" charset="0"/>
              <a:cs typeface="Tahoma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создание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благоприятных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условий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формирован</a:t>
            </a:r>
            <a:r>
              <a:rPr lang="ru-RU" sz="1600" kern="15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ия</a:t>
            </a:r>
            <a:r>
              <a:rPr lang="de-DE" sz="1600" kern="15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ценностного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отношения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ЗОЖ,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как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одному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главных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путей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достижении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успеха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6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воспитание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активной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жизненной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позиции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ответственное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отношение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своему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здоровью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6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сохранение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укрепление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физического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здоровья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обучающихся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6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популяризация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преимуществ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ЗОЖ;</a:t>
            </a:r>
            <a:endParaRPr lang="ru-RU" sz="1600" kern="150" dirty="0">
              <a:latin typeface="Times New Roman"/>
              <a:ea typeface="Andale Sans UI"/>
              <a:cs typeface="Tahoma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внедрение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инновационных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технологий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профилактике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вредных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привычек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пропаганде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здорового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образа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6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lang="de-DE" sz="16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600" kern="150" dirty="0">
              <a:latin typeface="Times New Roman"/>
              <a:ea typeface="Andale Sans UI"/>
              <a:cs typeface="Tahoma"/>
            </a:endParaRPr>
          </a:p>
          <a:p>
            <a:pPr marL="0" indent="0" eaLnBrk="1" hangingPunct="1">
              <a:lnSpc>
                <a:spcPct val="80000"/>
              </a:lnSpc>
              <a:buFont typeface="Symbol" pitchFamily="18" charset="2"/>
              <a:buNone/>
            </a:pPr>
            <a:endParaRPr lang="ru-RU" sz="1600" dirty="0" smtClean="0"/>
          </a:p>
        </p:txBody>
      </p:sp>
      <p:pic>
        <p:nvPicPr>
          <p:cNvPr id="16387" name="Picture 4" descr="PE02285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5013325"/>
            <a:ext cx="12827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Занятия в свободное время</a:t>
            </a:r>
            <a:endParaRPr lang="ru-RU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674"/>
            <a:ext cx="8208912" cy="449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7943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 к ЗОЖ</a:t>
            </a:r>
            <a:endParaRPr lang="ru-RU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49499"/>
            <a:ext cx="7992888" cy="392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26818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вредит здоровью</a:t>
            </a:r>
            <a:endParaRPr lang="ru-RU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574"/>
            <a:ext cx="7848871" cy="4583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3872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2154758"/>
          </a:xfrm>
        </p:spPr>
        <p:txBody>
          <a:bodyPr/>
          <a:lstStyle/>
          <a:p>
            <a:pPr lvl="0" eaLnBrk="1" hangingPunct="1"/>
            <a:r>
              <a:rPr lang="ru-RU" sz="3200" b="1" dirty="0">
                <a:latin typeface="Arial" charset="0"/>
                <a:ea typeface="+mn-ea"/>
                <a:cs typeface="+mn-cs"/>
              </a:rPr>
              <a:t>ЗДОРОВЬЕ – НАША КОПИЛКА: ЧТО В НЕЕ ВЛОЖИШЬ</a:t>
            </a:r>
            <a:r>
              <a:rPr lang="en-US" sz="3200" b="1" dirty="0">
                <a:latin typeface="Arial" charset="0"/>
                <a:ea typeface="+mn-ea"/>
                <a:cs typeface="+mn-cs"/>
              </a:rPr>
              <a:t>,</a:t>
            </a:r>
            <a:r>
              <a:rPr lang="ru-RU" sz="3200" b="1" dirty="0">
                <a:latin typeface="Arial" charset="0"/>
                <a:ea typeface="+mn-ea"/>
                <a:cs typeface="+mn-cs"/>
              </a:rPr>
              <a:t> НА ТО И БУДЕШЬ ЖИТЬ ВСЮ ЖИЗНЬ</a:t>
            </a:r>
            <a:br>
              <a:rPr lang="ru-RU" sz="3200" b="1" dirty="0">
                <a:latin typeface="Arial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3" name="Picture 2" descr="http://www.stihi.ru/pics/2015/02/24/10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50858"/>
            <a:ext cx="6696744" cy="447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7881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xfrm>
            <a:off x="457200" y="1989138"/>
            <a:ext cx="8229600" cy="24479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sz="quarter" idx="13"/>
          </p:nvPr>
        </p:nvSpPr>
        <p:spPr>
          <a:xfrm>
            <a:off x="676275" y="1989138"/>
            <a:ext cx="3822700" cy="4464050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школьники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могут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грамотно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объяснить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включает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себя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понятие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здоровый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практически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нет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ни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одного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ребенка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который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полностью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соблюдает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правила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здорового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образа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sz="1800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lang="de-DE" sz="1800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800" kern="150" dirty="0">
              <a:latin typeface="Times New Roman"/>
              <a:ea typeface="Andale Sans UI"/>
              <a:cs typeface="Tahoma"/>
            </a:endParaRPr>
          </a:p>
          <a:p>
            <a:pPr marL="0" indent="0" eaLnBrk="1" hangingPunct="1">
              <a:buFont typeface="Symbol" pitchFamily="18" charset="2"/>
              <a:buNone/>
            </a:pPr>
            <a:endParaRPr lang="ru-RU" dirty="0" smtClean="0"/>
          </a:p>
        </p:txBody>
      </p:sp>
      <p:sp>
        <p:nvSpPr>
          <p:cNvPr id="17410" name="Объект 3"/>
          <p:cNvSpPr>
            <a:spLocks noGrp="1"/>
          </p:cNvSpPr>
          <p:nvPr>
            <p:ph sz="quarter" idx="14"/>
          </p:nvPr>
        </p:nvSpPr>
        <p:spPr>
          <a:xfrm>
            <a:off x="4645025" y="1773238"/>
            <a:ext cx="4175125" cy="4679950"/>
          </a:xfrm>
        </p:spPr>
        <p:txBody>
          <a:bodyPr/>
          <a:lstStyle/>
          <a:p>
            <a:pPr marL="0" indent="0" algn="just" eaLnBrk="1" hangingPunct="1">
              <a:lnSpc>
                <a:spcPct val="130000"/>
              </a:lnSpc>
              <a:buFont typeface="Symbol" pitchFamily="18" charset="2"/>
              <a:buNone/>
            </a:pPr>
            <a:r>
              <a:rPr lang="ru-RU" sz="2900" b="1" u="sng" dirty="0" smtClean="0">
                <a:latin typeface="Times New Roman" pitchFamily="18" charset="0"/>
                <a:ea typeface="Andale Sans UI" charset="0"/>
                <a:cs typeface="Times New Roman" pitchFamily="18" charset="0"/>
              </a:rPr>
              <a:t>Методы  исследования</a:t>
            </a:r>
            <a:r>
              <a:rPr lang="de-DE" sz="2900" b="1" u="sng" dirty="0" smtClean="0">
                <a:latin typeface="Times New Roman" pitchFamily="18" charset="0"/>
                <a:ea typeface="Andale Sans UI" charset="0"/>
                <a:cs typeface="Times New Roman" pitchFamily="18" charset="0"/>
              </a:rPr>
              <a:t>:</a:t>
            </a:r>
            <a:endParaRPr lang="ru-RU" sz="2900" b="1" u="sng" dirty="0" smtClean="0">
              <a:latin typeface="Times New Roman" pitchFamily="18" charset="0"/>
              <a:ea typeface="Andale Sans UI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130000"/>
              </a:lnSpc>
              <a:buFont typeface="Symbol" pitchFamily="18" charset="2"/>
              <a:buNone/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- изучение литературы;</a:t>
            </a:r>
            <a:endParaRPr lang="ru-RU" sz="2000" dirty="0" smtClean="0">
              <a:latin typeface="Times New Roman" pitchFamily="18" charset="0"/>
              <a:ea typeface="Andale Sans UI" charset="0"/>
              <a:cs typeface="Andale Sans UI" charset="0"/>
            </a:endParaRPr>
          </a:p>
          <a:p>
            <a:pPr marL="0" indent="0" algn="just" eaLnBrk="1" hangingPunct="1">
              <a:lnSpc>
                <a:spcPct val="130000"/>
              </a:lnSpc>
              <a:buFont typeface="Symbol" pitchFamily="18" charset="2"/>
              <a:buNone/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- беседа с родителями;</a:t>
            </a:r>
            <a:endParaRPr lang="ru-RU" sz="2000" dirty="0" smtClean="0">
              <a:latin typeface="Times New Roman" pitchFamily="18" charset="0"/>
              <a:ea typeface="Andale Sans UI" charset="0"/>
              <a:cs typeface="Andale Sans UI" charset="0"/>
            </a:endParaRPr>
          </a:p>
          <a:p>
            <a:pPr marL="0" indent="0" algn="just" eaLnBrk="1" hangingPunct="1">
              <a:lnSpc>
                <a:spcPct val="130000"/>
              </a:lnSpc>
              <a:buFont typeface="Symbol" pitchFamily="18" charset="2"/>
              <a:buNone/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- поиск информации в Интернете;</a:t>
            </a:r>
            <a:endParaRPr lang="ru-RU" sz="2000" dirty="0" smtClean="0">
              <a:latin typeface="Times New Roman" pitchFamily="18" charset="0"/>
              <a:ea typeface="Andale Sans UI" charset="0"/>
              <a:cs typeface="Andale Sans UI" charset="0"/>
            </a:endParaRPr>
          </a:p>
          <a:p>
            <a:pPr marL="0" indent="0" algn="just" eaLnBrk="1" hangingPunct="1">
              <a:lnSpc>
                <a:spcPct val="130000"/>
              </a:lnSpc>
              <a:buFont typeface="Symbol" pitchFamily="18" charset="2"/>
              <a:buNone/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- собственные наблюдения;</a:t>
            </a:r>
            <a:endParaRPr lang="ru-RU" sz="2000" dirty="0" smtClean="0">
              <a:latin typeface="Times New Roman" pitchFamily="18" charset="0"/>
              <a:ea typeface="Andale Sans UI" charset="0"/>
              <a:cs typeface="Andale Sans UI" charset="0"/>
            </a:endParaRPr>
          </a:p>
          <a:p>
            <a:pPr marL="0" indent="0" algn="just" eaLnBrk="1" hangingPunct="1">
              <a:lnSpc>
                <a:spcPct val="130000"/>
              </a:lnSpc>
              <a:buFont typeface="Symbol" pitchFamily="18" charset="2"/>
              <a:buNone/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cs typeface="Times New Roman" pitchFamily="18" charset="0"/>
              </a:rPr>
              <a:t>- наблюдение, анкетирование,   обобщение.</a:t>
            </a:r>
            <a:endParaRPr lang="ru-RU" sz="2000" dirty="0" smtClean="0">
              <a:latin typeface="Times New Roman" pitchFamily="18" charset="0"/>
              <a:ea typeface="Andale Sans UI" charset="0"/>
              <a:cs typeface="Andale Sans UI" charset="0"/>
            </a:endParaRPr>
          </a:p>
          <a:p>
            <a:pPr marL="0" indent="0" eaLnBrk="1" hangingPunct="1">
              <a:lnSpc>
                <a:spcPct val="80000"/>
              </a:lnSpc>
              <a:buFont typeface="Symbol" pitchFamily="18" charset="2"/>
              <a:buNone/>
            </a:pPr>
            <a:endParaRPr lang="ru-RU" sz="2000" dirty="0" smtClean="0"/>
          </a:p>
        </p:txBody>
      </p:sp>
      <p:pic>
        <p:nvPicPr>
          <p:cNvPr id="4" name="Picture 2" descr="http://fitnessandhealthadvisor.com/wp-content/uploads/2013/10/bm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013176"/>
            <a:ext cx="1883702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323528" y="836712"/>
            <a:ext cx="8424936" cy="4744938"/>
          </a:xfrm>
        </p:spPr>
        <p:txBody>
          <a:bodyPr/>
          <a:lstStyle/>
          <a:p>
            <a:pPr marL="0" indent="0" algn="r">
              <a:lnSpc>
                <a:spcPct val="150000"/>
              </a:lnSpc>
              <a:spcAft>
                <a:spcPts val="0"/>
              </a:spcAft>
              <a:buNone/>
            </a:pP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Здоровый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человек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–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самое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драгоценное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произведение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de-DE" kern="15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природы</a:t>
            </a:r>
            <a:r>
              <a:rPr lang="de-DE" kern="15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2000" kern="150" dirty="0">
              <a:latin typeface="Times New Roman"/>
              <a:ea typeface="Andale Sans UI"/>
              <a:cs typeface="Tahoma"/>
            </a:endParaRPr>
          </a:p>
          <a:p>
            <a:pPr marL="0" indent="0" algn="r">
              <a:buNone/>
            </a:pPr>
            <a:r>
              <a:rPr lang="ru-RU" i="1" dirty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i="1" dirty="0" err="1" smtClean="0">
                <a:solidFill>
                  <a:srgbClr val="000000"/>
                </a:solidFill>
                <a:latin typeface="Calibri"/>
                <a:ea typeface="Times New Roman"/>
                <a:cs typeface="Times New Roman"/>
              </a:rPr>
              <a:t>Карлейль</a:t>
            </a:r>
            <a:endParaRPr lang="ru-RU" i="1" dirty="0" smtClean="0">
              <a:solidFill>
                <a:srgbClr val="000000"/>
              </a:solidFill>
              <a:latin typeface="Calibri"/>
              <a:ea typeface="Times New Roman"/>
              <a:cs typeface="Times New Roman"/>
            </a:endParaRPr>
          </a:p>
          <a:p>
            <a:pPr marL="0" indent="0" algn="r">
              <a:buNone/>
            </a:pPr>
            <a:endParaRPr lang="ru-RU" sz="3600" dirty="0" smtClean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492896"/>
            <a:ext cx="6534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b="1" kern="150" dirty="0" err="1">
                <a:latin typeface="Times New Roman"/>
                <a:ea typeface="Andale Sans UI"/>
                <a:cs typeface="Times New Roman"/>
              </a:rPr>
              <a:t>Здоровый</a:t>
            </a:r>
            <a:r>
              <a:rPr lang="de-DE" sz="3600" b="1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b="1" kern="150" dirty="0" err="1">
                <a:latin typeface="Times New Roman"/>
                <a:ea typeface="Andale Sans UI"/>
                <a:cs typeface="Times New Roman"/>
              </a:rPr>
              <a:t>образ</a:t>
            </a:r>
            <a:r>
              <a:rPr lang="de-DE" sz="3600" b="1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b="1" kern="150" dirty="0" err="1">
                <a:latin typeface="Times New Roman"/>
                <a:ea typeface="Andale Sans UI"/>
                <a:cs typeface="Times New Roman"/>
              </a:rPr>
              <a:t>жизни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 (ЗОЖ) –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деятельность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человека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направленная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на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укрепление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физического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психического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нравственного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sz="3600" kern="150" dirty="0" err="1">
                <a:latin typeface="Times New Roman"/>
                <a:ea typeface="Andale Sans UI"/>
                <a:cs typeface="Times New Roman"/>
              </a:rPr>
              <a:t>здоровья</a:t>
            </a:r>
            <a:r>
              <a:rPr lang="de-DE" sz="3600" kern="150" dirty="0">
                <a:latin typeface="Times New Roman"/>
                <a:ea typeface="Andale Sans UI"/>
                <a:cs typeface="Times New Roman"/>
              </a:rPr>
              <a:t>.</a:t>
            </a:r>
            <a:endParaRPr lang="ru-RU" sz="3600" dirty="0"/>
          </a:p>
        </p:txBody>
      </p:sp>
      <p:pic>
        <p:nvPicPr>
          <p:cNvPr id="7" name="Picture 2" descr="http://www.dobro.org.ru/wp-content/uploads/2015/04/zdorovaya-stra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750" y="3501008"/>
            <a:ext cx="3110250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hkola46lip.ru/sites/default/files/0009-009-Komponenty-zdorovogo-obraza-zhizni.jpg"/>
          <p:cNvPicPr>
            <a:picLocks noChangeAspect="1" noChangeArrowheads="1"/>
          </p:cNvPicPr>
          <p:nvPr/>
        </p:nvPicPr>
        <p:blipFill>
          <a:blip r:embed="rId2" cstate="print"/>
          <a:srcRect l="16406" t="22346" r="4687"/>
          <a:stretch>
            <a:fillRect/>
          </a:stretch>
        </p:blipFill>
        <p:spPr bwMode="auto">
          <a:xfrm>
            <a:off x="0" y="1142960"/>
            <a:ext cx="9144000" cy="5715040"/>
          </a:xfrm>
          <a:prstGeom prst="rect">
            <a:avLst/>
          </a:prstGeom>
          <a:noFill/>
        </p:spPr>
      </p:pic>
      <p:pic>
        <p:nvPicPr>
          <p:cNvPr id="15364" name="Picture 4" descr="http://shkola46lip.ru/sites/default/files/0009-009-Komponenty-zdorovogo-obraza-zhizni.jpg"/>
          <p:cNvPicPr>
            <a:picLocks noChangeAspect="1" noChangeArrowheads="1"/>
          </p:cNvPicPr>
          <p:nvPr/>
        </p:nvPicPr>
        <p:blipFill>
          <a:blip r:embed="rId2" cstate="print"/>
          <a:srcRect l="17830" b="79098"/>
          <a:stretch>
            <a:fillRect/>
          </a:stretch>
        </p:blipFill>
        <p:spPr bwMode="auto">
          <a:xfrm>
            <a:off x="0" y="0"/>
            <a:ext cx="9144000" cy="14334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98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Режим питания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286000" y="2344088"/>
            <a:ext cx="653447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de-DE" kern="150" dirty="0">
                <a:latin typeface="Times New Roman"/>
                <a:ea typeface="Andale Sans UI"/>
                <a:cs typeface="Times New Roman"/>
              </a:rPr>
              <a:t>«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Остерегайся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всякой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пищи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и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питья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которые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побудили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бы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тебя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съесть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больше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того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сколько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требуют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твои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голод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и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жажда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.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Мы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живём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не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для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того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чтобы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есть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а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едим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для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того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,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чтобы</a:t>
            </a:r>
            <a:r>
              <a:rPr lang="de-DE" kern="150" dirty="0">
                <a:latin typeface="Times New Roman"/>
                <a:ea typeface="Andale Sans UI"/>
                <a:cs typeface="Times New Roman"/>
              </a:rPr>
              <a:t> </a:t>
            </a:r>
            <a:r>
              <a:rPr lang="de-DE" kern="150" dirty="0" err="1">
                <a:latin typeface="Times New Roman"/>
                <a:ea typeface="Andale Sans UI"/>
                <a:cs typeface="Times New Roman"/>
              </a:rPr>
              <a:t>жить</a:t>
            </a:r>
            <a:r>
              <a:rPr lang="de-DE" kern="150" dirty="0" smtClean="0">
                <a:latin typeface="Times New Roman"/>
                <a:ea typeface="Andale Sans UI"/>
                <a:cs typeface="Times New Roman"/>
              </a:rPr>
              <a:t>».</a:t>
            </a:r>
            <a:endParaRPr lang="ru-RU" kern="150" dirty="0" smtClean="0">
              <a:latin typeface="Times New Roman"/>
              <a:ea typeface="Andale Sans U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600" kern="150" dirty="0">
                <a:effectLst/>
                <a:latin typeface="Times New Roman"/>
                <a:ea typeface="Andale Sans UI"/>
                <a:cs typeface="Times New Roman"/>
              </a:rPr>
              <a:t> </a:t>
            </a:r>
            <a:r>
              <a:rPr lang="ru-RU" sz="1600" kern="150" dirty="0" smtClean="0">
                <a:effectLst/>
                <a:latin typeface="Times New Roman"/>
                <a:ea typeface="Andale Sans UI"/>
                <a:cs typeface="Times New Roman"/>
              </a:rPr>
              <a:t>                                                                                                </a:t>
            </a:r>
            <a:r>
              <a:rPr lang="ru-RU" sz="1600" b="1" i="1" kern="150" dirty="0" smtClean="0">
                <a:effectLst/>
                <a:latin typeface="Times New Roman"/>
                <a:ea typeface="Andale Sans UI"/>
                <a:cs typeface="Times New Roman"/>
              </a:rPr>
              <a:t>СОКРАТ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600" b="1" i="1" kern="150" dirty="0">
              <a:latin typeface="Times New Roman"/>
              <a:ea typeface="Andale Sans U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600" kern="150" dirty="0">
              <a:effectLst/>
              <a:latin typeface="Times New Roman"/>
              <a:ea typeface="Andale Sans UI"/>
              <a:cs typeface="Tahoma"/>
            </a:endParaRPr>
          </a:p>
        </p:txBody>
      </p:sp>
      <p:pic>
        <p:nvPicPr>
          <p:cNvPr id="3381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67500"/>
            <a:ext cx="3013038" cy="291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77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d0cbb7133f42a4df3707b5ac48895cb4&amp;n=33&amp;h=215&amp;w=17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714356"/>
            <a:ext cx="3069792" cy="335758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07904" y="714355"/>
            <a:ext cx="51125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prstClr val="black"/>
                </a:solidFill>
                <a:latin typeface="Calibri"/>
                <a:cs typeface="+mn-cs"/>
              </a:rPr>
              <a:t>Важнейшим элементом здорового образа жизни является рациональное питание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800" i="1" dirty="0">
                <a:solidFill>
                  <a:prstClr val="black"/>
                </a:solidFill>
                <a:latin typeface="Calibri"/>
                <a:cs typeface="+mn-cs"/>
              </a:rPr>
              <a:t>«Если бы люди ели только тогда, когда они очень голодны, и если бы питались простой чистой и здоровой пищей, то они и не знали бы болезней и им легче было бы управлять своей душой и телом», - так говорил Л.Н. Толстой</a:t>
            </a:r>
            <a:endParaRPr lang="ru-RU" sz="28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90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79912" y="772889"/>
            <a:ext cx="5040560" cy="5312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</a:pPr>
            <a:r>
              <a:rPr lang="ru-RU" sz="3200" b="1" i="1" dirty="0">
                <a:solidFill>
                  <a:prstClr val="black"/>
                </a:solidFill>
                <a:latin typeface="Calibri"/>
                <a:cs typeface="+mn-cs"/>
              </a:rPr>
              <a:t>Правильное питание. 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  <a:cs typeface="+mn-cs"/>
              </a:rPr>
              <a:t>Строгое соблюдение ритма приема пищи. 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  <a:cs typeface="+mn-cs"/>
              </a:rPr>
              <a:t>Отучаться насыщаться пищей до предела. 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  <a:cs typeface="+mn-cs"/>
              </a:rPr>
              <a:t>Пищу надо есть с вниманием и удовольствием, не спеша прожевывать и почувствовать вкус.</a:t>
            </a:r>
            <a:endParaRPr lang="ru-RU" sz="32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64" y="4365104"/>
            <a:ext cx="3515088" cy="2343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 descr="C:\Users\1039371\Desktop\Проект ДИАНА\Картинки-для-детей-о-здоровом-образе-жизни-очень-красивые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2" y="1286733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6441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1509</TotalTime>
  <Words>655</Words>
  <Application>Microsoft Office PowerPoint</Application>
  <PresentationFormat>Экран (4:3)</PresentationFormat>
  <Paragraphs>79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Волна</vt:lpstr>
      <vt:lpstr>Тема Office</vt:lpstr>
      <vt:lpstr>Муниципальное казенное общеобразовательное учреждение Тамтачетская средняя общеобразовательная школа</vt:lpstr>
      <vt:lpstr>АКТУАЛЬНОСТЬ ИССЛЕДОВАНИЯ</vt:lpstr>
      <vt:lpstr>Презентация PowerPoint</vt:lpstr>
      <vt:lpstr>Презентация PowerPoint</vt:lpstr>
      <vt:lpstr> </vt:lpstr>
      <vt:lpstr>Презентация PowerPoint</vt:lpstr>
      <vt:lpstr>Режим питания</vt:lpstr>
      <vt:lpstr>Презентация PowerPoint</vt:lpstr>
      <vt:lpstr>Презентация PowerPoint</vt:lpstr>
      <vt:lpstr>Презентация PowerPoint</vt:lpstr>
      <vt:lpstr>Двигательная активность</vt:lpstr>
      <vt:lpstr>Личная гигиена</vt:lpstr>
      <vt:lpstr>Режим дня</vt:lpstr>
      <vt:lpstr>Закаливание </vt:lpstr>
      <vt:lpstr>Вредные привычки</vt:lpstr>
      <vt:lpstr>Физическая культура и спорт</vt:lpstr>
      <vt:lpstr>Факторы, укрепляющие здоровье</vt:lpstr>
      <vt:lpstr>Анкетирование .                   Количество опрошенных</vt:lpstr>
      <vt:lpstr>Главное в жизни</vt:lpstr>
      <vt:lpstr>Оценка состояния здоровья</vt:lpstr>
      <vt:lpstr>Здоровый образ жизни</vt:lpstr>
      <vt:lpstr>Здоровье и болезни</vt:lpstr>
      <vt:lpstr>Соблюдение режима дня</vt:lpstr>
      <vt:lpstr>Режим сна</vt:lpstr>
      <vt:lpstr>Режим питания</vt:lpstr>
      <vt:lpstr>Зарядка </vt:lpstr>
      <vt:lpstr>Активный отдых с семьей</vt:lpstr>
      <vt:lpstr>Урок физической культуры</vt:lpstr>
      <vt:lpstr>Занятия спортом</vt:lpstr>
      <vt:lpstr>Занятия в свободное время</vt:lpstr>
      <vt:lpstr>Интерес к ЗОЖ</vt:lpstr>
      <vt:lpstr>Что вредит здоровью</vt:lpstr>
      <vt:lpstr>ЗДОРОВЬЕ – НАША КОПИЛКА: ЧТО В НЕЕ ВЛОЖИШЬ, НА ТО И БУДЕШЬ ЖИТЬ ВСЮ ЖИЗНЬ 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«Тайна имени»</dc:title>
  <dc:creator>Пользователь</dc:creator>
  <cp:lastModifiedBy>1039371</cp:lastModifiedBy>
  <cp:revision>113</cp:revision>
  <dcterms:created xsi:type="dcterms:W3CDTF">2015-03-10T16:21:50Z</dcterms:created>
  <dcterms:modified xsi:type="dcterms:W3CDTF">2021-01-18T15:22:28Z</dcterms:modified>
</cp:coreProperties>
</file>