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5" r:id="rId6"/>
    <p:sldId id="264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6" r:id="rId16"/>
    <p:sldId id="274" r:id="rId17"/>
    <p:sldId id="277" r:id="rId18"/>
    <p:sldId id="278" r:id="rId19"/>
    <p:sldId id="279" r:id="rId20"/>
    <p:sldId id="280" r:id="rId21"/>
    <p:sldId id="281" r:id="rId22"/>
    <p:sldId id="283" r:id="rId23"/>
    <p:sldId id="282" r:id="rId24"/>
    <p:sldId id="284" r:id="rId25"/>
    <p:sldId id="285" r:id="rId26"/>
    <p:sldId id="286" r:id="rId27"/>
    <p:sldId id="287" r:id="rId28"/>
    <p:sldId id="288" r:id="rId29"/>
    <p:sldId id="289" r:id="rId30"/>
    <p:sldId id="291" r:id="rId31"/>
    <p:sldId id="294" r:id="rId32"/>
    <p:sldId id="290" r:id="rId33"/>
    <p:sldId id="295" r:id="rId34"/>
    <p:sldId id="275" r:id="rId35"/>
    <p:sldId id="292" r:id="rId36"/>
    <p:sldId id="29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78" autoAdjust="0"/>
  </p:normalViewPr>
  <p:slideViewPr>
    <p:cSldViewPr>
      <p:cViewPr varScale="1">
        <p:scale>
          <a:sx n="81" d="100"/>
          <a:sy n="81" d="100"/>
        </p:scale>
        <p:origin x="-3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&#1052;&#1072;&#1088;&#1090;/&#1073;&#1091;&#1088;&#1103;&#1090;&#1099;/&#1053;&#1072;&#1088;&#1086;&#1076;&#1099;%20&#1056;&#1086;&#1089;&#1089;&#1080;&#1080;%20-&#1041;&#1091;&#1088;&#1103;&#1090;&#1099;.pptx" TargetMode="External"/><Relationship Id="rId13" Type="http://schemas.openxmlformats.org/officeDocument/2006/relationships/hyperlink" Target="&#1085;&#1086;&#1103;&#1073;&#1088;&#1100;/&#1088;&#1091;&#1089;&#1089;&#1082;&#1080;&#1077;/&#1054;&#1073;&#1099;&#1095;&#1072;&#1080;%20&#1080;%20&#1090;&#1088;&#1072;&#1076;&#1080;&#1094;&#1080;&#1080;%20&#1088;&#1091;&#1089;&#1089;&#1082;&#1086;&#1075;&#1086;%20&#1085;&#1072;&#1088;&#1086;&#1076;&#1072;.pptx" TargetMode="External"/><Relationship Id="rId18" Type="http://schemas.openxmlformats.org/officeDocument/2006/relationships/hyperlink" Target="&#1089;&#1082;&#1072;&#1079;&#1082;&#1080;%20&#1085;&#1072;&#1088;&#1086;&#1076;&#1086;&#1074;%20&#1056;&#1086;&#1089;&#1089;&#1080;&#1080;.docx" TargetMode="External"/><Relationship Id="rId3" Type="http://schemas.openxmlformats.org/officeDocument/2006/relationships/hyperlink" Target="&#1103;&#1085;&#1074;&#1072;&#1088;&#1100;/&#1082;&#1086;&#1088;&#1103;&#1082;&#1080;/&#1053;&#1072;&#1088;&#1086;&#1076;&#1099;%20&#1056;&#1086;&#1089;&#1089;&#1080;&#1080;%20-%20&#1050;&#1086;&#1088;&#1103;&#1082;&#1080;.pptx" TargetMode="External"/><Relationship Id="rId21" Type="http://schemas.openxmlformats.org/officeDocument/2006/relationships/hyperlink" Target="&#1055;&#1088;&#1086;&#1076;&#1091;&#1082;&#1090;&#1080;&#1074;&#1085;&#1072;&#1103;%20&#1076;&#1077;&#1103;&#1090;&#1077;&#1083;&#1100;&#1085;&#1086;&#1089;&#1090;&#1100;.docx" TargetMode="External"/><Relationship Id="rId7" Type="http://schemas.openxmlformats.org/officeDocument/2006/relationships/hyperlink" Target="&#1060;&#1077;&#1074;&#1088;&#1072;&#1083;&#1100;/&#1095;&#1091;&#1082;&#1095;&#1080;/&#1053;&#1072;&#1088;&#1086;&#1076;&#1099;%20&#1056;&#1086;&#1089;&#1089;&#1080;&#1080;%20-%20&#1063;&#1091;&#1082;&#1095;&#1080;.pptx" TargetMode="External"/><Relationship Id="rId12" Type="http://schemas.openxmlformats.org/officeDocument/2006/relationships/hyperlink" Target="&#1052;&#1072;&#1088;&#1090;/&#1093;&#1072;&#1085;&#1090;&#1099;/&#1053;&#1072;&#1088;&#1086;&#1076;&#1099;%20&#1056;&#1086;&#1089;&#1089;&#1080;&#1080;%20-&#1061;&#1072;&#1085;&#1090;&#1099;.pptx" TargetMode="External"/><Relationship Id="rId17" Type="http://schemas.openxmlformats.org/officeDocument/2006/relationships/hyperlink" Target="&#1076;&#1077;&#1082;&#1072;&#1073;&#1088;&#1100;/&#1090;&#1072;&#1090;&#1072;&#1088;&#1099;/&#1053;&#1072;&#1088;&#1086;&#1076;&#1099;%20&#1056;&#1086;&#1089;&#1089;&#1080;&#1080;%20-%20&#1058;&#1072;&#1090;&#1072;&#1088;&#1099;.pptx" TargetMode="External"/><Relationship Id="rId2" Type="http://schemas.openxmlformats.org/officeDocument/2006/relationships/hyperlink" Target="&#1085;&#1086;&#1103;&#1073;&#1088;&#1100;/&#1082;&#1072;&#1088;&#1077;&#1083;&#1099;/&#1053;&#1072;&#1088;&#1086;&#1076;&#1099;%20&#1056;&#1086;&#1089;&#1089;&#1080;&#1080;%20-%20&#1050;&#1072;&#1088;&#1077;&#1083;&#1099;.pptx" TargetMode="External"/><Relationship Id="rId16" Type="http://schemas.openxmlformats.org/officeDocument/2006/relationships/hyperlink" Target="&#1060;&#1077;&#1074;&#1088;&#1072;&#1083;&#1100;/&#1085;&#1077;&#1085;&#1094;&#1099;/&#1053;&#1072;&#1088;&#1086;&#1076;&#1099;%20&#1056;&#1086;&#1089;&#1089;&#1080;&#1080;%20-%20&#1053;&#1077;&#1085;&#1094;&#1099;.pptx" TargetMode="External"/><Relationship Id="rId20" Type="http://schemas.openxmlformats.org/officeDocument/2006/relationships/hyperlink" Target="&#1060;&#1077;&#1074;&#1088;&#1072;&#1083;&#1100;/&#1103;&#1082;&#1091;&#1090;&#1099;/&#1053;&#1072;&#1088;&#1086;&#1076;&#1099;%20&#1056;&#1086;&#1089;&#1089;&#1080;&#1080;%20-%20&#1071;&#1082;&#1091;&#1090;&#1099;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103;&#1085;&#1074;&#1072;&#1088;&#1100;/&#1101;&#1074;&#1077;&#1085;&#1099;/&#1053;&#1072;&#1088;&#1086;&#1076;&#1099;%20&#1056;&#1086;&#1089;&#1089;&#1080;&#1080;%20-%20&#1069;&#1074;&#1077;&#1085;&#1099;.pptx" TargetMode="External"/><Relationship Id="rId11" Type="http://schemas.openxmlformats.org/officeDocument/2006/relationships/hyperlink" Target="&#1052;&#1072;&#1088;&#1090;/&#1091;&#1076;&#1084;&#1091;&#1088;&#1090;&#1099;/&#1053;&#1072;&#1088;&#1086;&#1076;&#1099;%20&#1056;&#1086;&#1089;&#1089;&#1080;&#1080;%20-%20&#1059;&#1076;&#1084;&#1091;&#1088;&#1090;&#1099;.pptx" TargetMode="External"/><Relationship Id="rId24" Type="http://schemas.openxmlformats.org/officeDocument/2006/relationships/hyperlink" Target="&#1080;&#1075;&#1088;&#1072;%20&#1088;&#1086;&#1089;&#1089;&#1080;&#1103;%20&#1076;&#1088;&#1091;&#1078;&#1085;&#1072;&#1103;%20&#1089;&#1090;&#1088;&#1072;&#1085;&#1072;/&#1082;&#1072;&#1088;&#1090;&#1080;&#1085;&#1082;&#1080;%20&#1082;%20&#1080;&#1075;&#1088;&#1077;.docx" TargetMode="External"/><Relationship Id="rId5" Type="http://schemas.openxmlformats.org/officeDocument/2006/relationships/hyperlink" Target="&#1103;&#1085;&#1074;&#1072;&#1088;&#1100;/&#1073;&#1072;&#1096;&#1082;&#1080;&#1088;&#1099;/&#1053;&#1072;&#1088;&#1086;&#1076;&#1099;%20&#1056;&#1086;&#1089;&#1089;&#1080;&#1080;%20-%20&#1041;&#1072;&#1096;&#1082;&#1080;&#1088;&#1099;.pptx" TargetMode="External"/><Relationship Id="rId15" Type="http://schemas.openxmlformats.org/officeDocument/2006/relationships/hyperlink" Target="&#1056;&#1072;&#1089;&#1082;&#1088;&#1072;&#1089;&#1082;&#1080;%20&#1053;&#1072;&#1088;&#1086;&#1076;&#1099;%20&#1056;&#1086;&#1089;&#1089;&#1080;&#1080;.docx" TargetMode="External"/><Relationship Id="rId23" Type="http://schemas.openxmlformats.org/officeDocument/2006/relationships/hyperlink" Target="&#1080;&#1075;&#1088;&#1072;%20&#1088;&#1086;&#1089;&#1089;&#1080;&#1103;%20&#1076;&#1088;&#1091;&#1078;&#1085;&#1072;&#1103;%20&#1089;&#1090;&#1088;&#1072;&#1085;&#1072;/&#1048;&#1075;&#1088;&#1072;%20&#1056;&#1086;&#1089;&#1089;&#1080;&#1103;%20&#1076;&#1088;&#1091;&#1078;&#1085;&#1072;&#1103;%20&#1089;&#1090;&#1088;&#1072;&#1085;&#1072;.docx" TargetMode="External"/><Relationship Id="rId10" Type="http://schemas.openxmlformats.org/officeDocument/2006/relationships/hyperlink" Target="&#1040;&#1087;&#1088;&#1077;&#1083;&#1100;/&#1084;&#1086;&#1088;&#1076;&#1086;&#1074;&#1094;&#1099;/&#1053;&#1072;&#1088;&#1086;&#1076;&#1099;%20&#1056;&#1086;&#1089;&#1089;&#1080;&#1080;%20-%20&#1052;&#1086;&#1088;&#1076;&#1086;&#1074;&#1094;&#1099;.pptx" TargetMode="External"/><Relationship Id="rId19" Type="http://schemas.openxmlformats.org/officeDocument/2006/relationships/hyperlink" Target="&#1050;&#1072;&#1088;&#1090;&#1086;&#1090;&#1077;&#1082;&#1072;%20&#1048;&#1075;&#1088;&#1099;%20&#1085;&#1072;&#1088;&#1086;&#1076;&#1086;&#1074;%20&#1056;&#1086;&#1089;&#1089;&#1080;&#1080;.docx" TargetMode="External"/><Relationship Id="rId4" Type="http://schemas.openxmlformats.org/officeDocument/2006/relationships/hyperlink" Target="&#1076;&#1077;&#1082;&#1072;&#1073;&#1088;&#1100;/&#1095;&#1077;&#1095;&#1077;&#1085;&#1094;&#1099;/&#1053;&#1072;&#1088;&#1086;&#1076;&#1099;%20&#1056;&#1086;&#1089;&#1089;&#1080;&#1080;%20-%20&#1063;&#1077;&#1095;&#1077;&#1085;&#1094;&#1099;.pptx" TargetMode="External"/><Relationship Id="rId9" Type="http://schemas.openxmlformats.org/officeDocument/2006/relationships/hyperlink" Target="&#1040;&#1087;&#1088;&#1077;&#1083;&#1100;/&#1084;&#1072;&#1088;&#1080;&#1081;&#1094;&#1099;/&#1053;&#1072;&#1088;&#1086;&#1076;&#1099;%20&#1056;&#1086;&#1089;&#1089;&#1080;&#1080;%20-%20&#1052;&#1072;&#1088;&#1080;&#1081;&#1094;&#1099;.pptx" TargetMode="External"/><Relationship Id="rId14" Type="http://schemas.openxmlformats.org/officeDocument/2006/relationships/hyperlink" Target="&#1040;&#1087;&#1088;&#1077;&#1083;&#1100;/&#1095;&#1091;&#1074;&#1072;&#1096;&#1080;/&#1053;&#1072;&#1088;&#1086;&#1076;&#1099;%20&#1056;&#1086;&#1089;&#1089;&#1080;&#1080;%20-%20&#1063;&#1091;&#1074;&#1072;&#1096;&#1080;.pptx" TargetMode="External"/><Relationship Id="rId22" Type="http://schemas.openxmlformats.org/officeDocument/2006/relationships/hyperlink" Target="&#1052;&#1072;&#1081;/&#1050;&#1074;&#1077;&#1089;&#1090;%20&#1080;&#1075;&#1088;&#1072;%20&#1055;&#1091;&#1090;&#1077;&#1096;&#1077;&#1089;&#1090;&#1074;&#1080;&#1077;%20&#1087;&#1086;%20&#1056;&#1086;&#1089;&#1089;&#1080;&#1080;.docx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://elizovo.kamafisha.ru/wp-content/uploads/sites/3/2020/03/9f18da80d9c8daa116f7458ca663c38a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" y="0"/>
            <a:ext cx="9138280" cy="684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76064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9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«Народы России»</a:t>
            </a:r>
          </a:p>
          <a:p>
            <a:pPr marL="0" indent="0" algn="r">
              <a:buNone/>
            </a:pPr>
            <a:endParaRPr lang="ru-RU" sz="2400" b="1" dirty="0" smtClean="0"/>
          </a:p>
          <a:p>
            <a:pPr marL="0" indent="0" algn="r">
              <a:buNone/>
            </a:pPr>
            <a:endParaRPr lang="ru-RU" sz="2400" b="1" dirty="0"/>
          </a:p>
          <a:p>
            <a:pPr marL="0" indent="0" algn="r">
              <a:buNone/>
            </a:pPr>
            <a:endParaRPr lang="ru-RU" sz="2400" b="1" dirty="0" smtClean="0"/>
          </a:p>
          <a:p>
            <a:pPr marL="0" indent="0" algn="r">
              <a:buNone/>
            </a:pPr>
            <a:endParaRPr lang="ru-RU" sz="2400" b="1" dirty="0"/>
          </a:p>
          <a:p>
            <a:pPr marL="0" indent="0" algn="r">
              <a:buNone/>
            </a:pPr>
            <a:r>
              <a:rPr lang="ru-RU" sz="2400" b="1" dirty="0" smtClean="0"/>
              <a:t>Выполнила: </a:t>
            </a:r>
          </a:p>
          <a:p>
            <a:pPr marL="0" indent="0" algn="r">
              <a:buNone/>
            </a:pPr>
            <a:r>
              <a:rPr lang="ru-RU" sz="2400" b="1" dirty="0" smtClean="0"/>
              <a:t>воспитатель </a:t>
            </a:r>
          </a:p>
          <a:p>
            <a:pPr marL="0" indent="0" algn="r">
              <a:buNone/>
            </a:pPr>
            <a:r>
              <a:rPr lang="ru-RU" sz="2400" b="1" dirty="0" smtClean="0"/>
              <a:t>Левченко </a:t>
            </a:r>
          </a:p>
          <a:p>
            <a:pPr marL="0" indent="0" algn="r">
              <a:buNone/>
            </a:pPr>
            <a:r>
              <a:rPr lang="ru-RU" sz="2400" b="1" dirty="0" smtClean="0"/>
              <a:t>Ольга Валерьевна</a:t>
            </a:r>
          </a:p>
          <a:p>
            <a:pPr marL="0" indent="0" algn="ctr">
              <a:buNone/>
            </a:pPr>
            <a:endParaRPr lang="ru-RU" sz="2400" b="1" dirty="0" smtClean="0"/>
          </a:p>
          <a:p>
            <a:pPr marL="0" indent="0" algn="ctr">
              <a:buNone/>
            </a:pPr>
            <a:endParaRPr lang="ru-RU" sz="2400" b="1" dirty="0" smtClean="0"/>
          </a:p>
          <a:p>
            <a:pPr marL="0" indent="0" algn="ctr">
              <a:buNone/>
            </a:pPr>
            <a:r>
              <a:rPr lang="ru-RU" sz="2600" b="1" dirty="0" smtClean="0"/>
              <a:t>г. Переславль – Залесский, 2020 -2021 г.</a:t>
            </a:r>
            <a:endParaRPr lang="ru-RU" sz="26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МДОУ «Детский сад «Малыш»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66633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xn--b1aaswr.xn--p1ai/wp-content/uploads/2015/03/fon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" y="33536"/>
            <a:ext cx="9136144" cy="682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75" y="188640"/>
            <a:ext cx="8640937" cy="936104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600" b="1" dirty="0" smtClean="0"/>
              <a:t>Ноябрь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>
                <a:solidFill>
                  <a:prstClr val="black"/>
                </a:solidFill>
                <a:ea typeface="+mn-ea"/>
                <a:cs typeface="+mn-cs"/>
              </a:rPr>
              <a:t>«</a:t>
            </a:r>
            <a:r>
              <a:rPr lang="ru-RU" sz="3200" b="1" dirty="0">
                <a:solidFill>
                  <a:prstClr val="black"/>
                </a:solidFill>
                <a:ea typeface="+mn-ea"/>
                <a:cs typeface="+mn-cs"/>
              </a:rPr>
              <a:t>Обычаи и традиции русского народа»</a:t>
            </a:r>
            <a:br>
              <a:rPr lang="ru-RU" sz="3200" b="1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sz="3200" b="1" dirty="0"/>
          </a:p>
        </p:txBody>
      </p:sp>
      <p:pic>
        <p:nvPicPr>
          <p:cNvPr id="5124" name="Picture 4" descr="C:\Users\Павлентий\Desktop\олина\дет сад\фото\народы россии\IMG202011180926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746" y="3788831"/>
            <a:ext cx="3950459" cy="296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8575" y="5229199"/>
            <a:ext cx="28803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/>
              <a:t>Просмотр презентации «Обычаи </a:t>
            </a:r>
            <a:r>
              <a:rPr lang="ru-RU" sz="2200" b="1" dirty="0"/>
              <a:t>и традиции русского народа»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60232" y="1497271"/>
            <a:ext cx="2376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Раскрашивание «Русский народный костюм»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419872" y="4725144"/>
            <a:ext cx="15268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/>
              <a:t>Русская народная игра «Капуста»</a:t>
            </a:r>
            <a:endParaRPr lang="ru-RU" sz="2200" b="1" dirty="0"/>
          </a:p>
        </p:txBody>
      </p:sp>
      <p:pic>
        <p:nvPicPr>
          <p:cNvPr id="5123" name="Picture 3" descr="C:\Users\Павлентий\Desktop\олина\дет сад\фото\народы россии\IMG202011191759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516" y="1497271"/>
            <a:ext cx="3384376" cy="253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Павлентий\Desktop\олина\дет сад\фото\народы россии\IMG202011180844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46" y="1329339"/>
            <a:ext cx="2999471" cy="399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906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xn--b1aaswr.xn--p1ai/wp-content/uploads/2015/03/fon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" y="33536"/>
            <a:ext cx="9136144" cy="682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058" y="188640"/>
            <a:ext cx="8229600" cy="562074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Ноябрь </a:t>
            </a:r>
            <a:r>
              <a:rPr lang="ru-RU" sz="4000" b="1" dirty="0" smtClean="0">
                <a:solidFill>
                  <a:prstClr val="black"/>
                </a:solidFill>
                <a:ea typeface="+mn-ea"/>
                <a:cs typeface="+mn-cs"/>
              </a:rPr>
              <a:t>«</a:t>
            </a:r>
            <a:r>
              <a:rPr lang="ru-RU" sz="4000" b="1" dirty="0">
                <a:solidFill>
                  <a:prstClr val="black"/>
                </a:solidFill>
                <a:ea typeface="+mn-ea"/>
                <a:cs typeface="+mn-cs"/>
              </a:rPr>
              <a:t>Народы России – Карелы»</a:t>
            </a:r>
            <a:br>
              <a:rPr lang="ru-RU" sz="4000" b="1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sz="4000" b="1" dirty="0"/>
          </a:p>
        </p:txBody>
      </p:sp>
      <p:pic>
        <p:nvPicPr>
          <p:cNvPr id="6147" name="Picture 3" descr="C:\Users\Павлентий\Desktop\олина\дет сад\фото\народы россии\IMG202011271546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73" y="1080041"/>
            <a:ext cx="3721715" cy="279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6378" y="5188475"/>
            <a:ext cx="4320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Презентация </a:t>
            </a:r>
          </a:p>
          <a:p>
            <a:pPr algn="ctr"/>
            <a:r>
              <a:rPr lang="ru-RU" sz="2400" b="1" dirty="0" smtClean="0"/>
              <a:t>«Народы России – Карелы»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03211" y="3844023"/>
            <a:ext cx="4256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Изготовление «Калитки» (лепка </a:t>
            </a:r>
            <a:r>
              <a:rPr lang="ru-RU" sz="2000" b="1" dirty="0"/>
              <a:t>из соленого </a:t>
            </a:r>
            <a:r>
              <a:rPr lang="ru-RU" sz="2000" b="1" dirty="0" smtClean="0"/>
              <a:t>теста и раскрашивание)</a:t>
            </a:r>
            <a:endParaRPr lang="ru-RU" sz="2000" b="1" dirty="0"/>
          </a:p>
        </p:txBody>
      </p:sp>
      <p:pic>
        <p:nvPicPr>
          <p:cNvPr id="6148" name="Picture 4" descr="C:\Users\Павлентий\Desktop\олина\дет сад\фото\народы россии\IMG202012101305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496851"/>
            <a:ext cx="2952328" cy="221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Павлентий\Desktop\олина\дет сад\фото\народы россии\IMG2020111809535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36" y="1771758"/>
            <a:ext cx="4464027" cy="334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97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xn--b1aaswr.xn--p1ai/wp-content/uploads/2015/03/fon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" y="33536"/>
            <a:ext cx="9136144" cy="682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Декабрь</a:t>
            </a:r>
            <a:br>
              <a:rPr lang="ru-RU" b="1" dirty="0" smtClean="0"/>
            </a:br>
            <a:r>
              <a:rPr lang="ru-RU" b="1" dirty="0" smtClean="0"/>
              <a:t>«</a:t>
            </a:r>
            <a:r>
              <a:rPr lang="ru-RU" b="1" dirty="0"/>
              <a:t>Народы России – Калмыки»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5746776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Изготовление тюльпана – символа Калмыкии- (оригами)</a:t>
            </a:r>
            <a:endParaRPr lang="ru-RU" sz="2400" b="1" dirty="0"/>
          </a:p>
        </p:txBody>
      </p:sp>
      <p:pic>
        <p:nvPicPr>
          <p:cNvPr id="7172" name="Picture 4" descr="C:\Users\Павлентий\Desktop\олина\дет сад\фото\народы россии\IMG202012101447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628800"/>
            <a:ext cx="2952328" cy="393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Павлентий\Desktop\олина\дет сад\фото\народы россии\IMG2020121010065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52" y="1831343"/>
            <a:ext cx="4978524" cy="373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50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xn--b1aaswr.xn--p1ai/wp-content/uploads/2015/03/fon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" y="33536"/>
            <a:ext cx="9136144" cy="682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623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Декабрь </a:t>
            </a:r>
            <a:br>
              <a:rPr lang="ru-RU" b="1" dirty="0" smtClean="0"/>
            </a:br>
            <a:r>
              <a:rPr lang="ru-RU" b="1" dirty="0" smtClean="0"/>
              <a:t>«Народы России – Чеченцы»</a:t>
            </a:r>
            <a:endParaRPr lang="ru-RU" b="1" dirty="0"/>
          </a:p>
        </p:txBody>
      </p:sp>
      <p:pic>
        <p:nvPicPr>
          <p:cNvPr id="8196" name="Picture 4" descr="C:\Users\Павлентий\Desktop\олина\дет сад\фото\народы россии\IMG202012170853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96" y="1412776"/>
            <a:ext cx="3518008" cy="457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9896" y="5983015"/>
            <a:ext cx="36544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/>
              <a:t>Чеченская народная игра «</a:t>
            </a:r>
            <a:r>
              <a:rPr lang="ru-RU" sz="2200" b="1" dirty="0" err="1" smtClean="0"/>
              <a:t>Утушка</a:t>
            </a:r>
            <a:r>
              <a:rPr lang="ru-RU" sz="2200" b="1" dirty="0" smtClean="0"/>
              <a:t>»</a:t>
            </a:r>
            <a:endParaRPr lang="ru-RU" sz="2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146485" y="5595663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/>
              <a:t>Раскрашивание «Чеченский национальный костюм»</a:t>
            </a:r>
            <a:endParaRPr lang="ru-RU" sz="2200" b="1" dirty="0"/>
          </a:p>
        </p:txBody>
      </p:sp>
      <p:pic>
        <p:nvPicPr>
          <p:cNvPr id="3" name="Picture 2" descr="C:\Users\Павлентий\Desktop\олина\дет сад\фото\народы россии\IMG202012150736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581" y="1623275"/>
            <a:ext cx="2952328" cy="393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1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xn--b1aaswr.xn--p1ai/wp-content/uploads/2015/03/fon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" y="33536"/>
            <a:ext cx="9136144" cy="682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128" y="33537"/>
            <a:ext cx="8229600" cy="1235223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Декабрь</a:t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r>
              <a:rPr lang="ru-RU" sz="4000" b="1" dirty="0" smtClean="0">
                <a:solidFill>
                  <a:prstClr val="black"/>
                </a:solidFill>
                <a:ea typeface="+mn-ea"/>
                <a:cs typeface="+mn-cs"/>
              </a:rPr>
              <a:t>«</a:t>
            </a:r>
            <a:r>
              <a:rPr lang="ru-RU" sz="4000" b="1" dirty="0">
                <a:solidFill>
                  <a:prstClr val="black"/>
                </a:solidFill>
                <a:ea typeface="+mn-ea"/>
                <a:cs typeface="+mn-cs"/>
              </a:rPr>
              <a:t>Народы России – Татары»</a:t>
            </a:r>
            <a:br>
              <a:rPr lang="ru-RU" sz="4000" b="1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sz="4000" b="1" dirty="0"/>
          </a:p>
        </p:txBody>
      </p:sp>
      <p:pic>
        <p:nvPicPr>
          <p:cNvPr id="9218" name="Picture 2" descr="C:\Users\Павлентий\Desktop\олина\дет сад\фото\народы россии\IMG2020121709391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76627"/>
            <a:ext cx="3384376" cy="253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2970" y="1439815"/>
            <a:ext cx="3832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Презентация </a:t>
            </a:r>
          </a:p>
          <a:p>
            <a:pPr algn="ctr"/>
            <a:r>
              <a:rPr lang="ru-RU" sz="2400" b="1" dirty="0" smtClean="0"/>
              <a:t>«Народы России – Татары»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76571" y="4852610"/>
            <a:ext cx="3968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Татарская народная игра </a:t>
            </a:r>
          </a:p>
          <a:p>
            <a:pPr algn="ctr"/>
            <a:r>
              <a:rPr lang="ru-RU" sz="2400" b="1" dirty="0" smtClean="0"/>
              <a:t>«Продаем горшки»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02661" y="5013176"/>
            <a:ext cx="22322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/>
              <a:t>Изготовление татарской народной куклы из пряжи</a:t>
            </a:r>
            <a:endParaRPr lang="ru-RU" sz="2200" b="1" dirty="0"/>
          </a:p>
        </p:txBody>
      </p:sp>
      <p:pic>
        <p:nvPicPr>
          <p:cNvPr id="9221" name="Picture 5" descr="C:\Users\Павлентий\Desktop\олина\дет сад\фото\народы россии\IMG202012251600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298" y="3465716"/>
            <a:ext cx="2522384" cy="3363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Павлентий\Desktop\олина\дет сад\фото\народы россии\IMG2020121710094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13415"/>
            <a:ext cx="4428764" cy="3321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89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xn--b1aaswr.xn--p1ai/wp-content/uploads/2015/03/fon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" y="33536"/>
            <a:ext cx="9136144" cy="682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prstClr val="black"/>
                </a:solidFill>
              </a:rPr>
              <a:t/>
            </a:r>
            <a:br>
              <a:rPr lang="ru-RU" sz="3600" b="1" dirty="0" smtClean="0">
                <a:solidFill>
                  <a:prstClr val="black"/>
                </a:solidFill>
              </a:rPr>
            </a:br>
            <a:r>
              <a:rPr lang="ru-RU" sz="3600" b="1" dirty="0">
                <a:solidFill>
                  <a:prstClr val="black"/>
                </a:solidFill>
              </a:rPr>
              <a:t/>
            </a:r>
            <a:br>
              <a:rPr lang="ru-RU" sz="3600" b="1" dirty="0">
                <a:solidFill>
                  <a:prstClr val="black"/>
                </a:solidFill>
              </a:rPr>
            </a:br>
            <a:r>
              <a:rPr lang="ru-RU" sz="4900" b="1" dirty="0" smtClean="0">
                <a:solidFill>
                  <a:prstClr val="black"/>
                </a:solidFill>
              </a:rPr>
              <a:t>Январь</a:t>
            </a:r>
            <a:r>
              <a:rPr lang="ru-RU" sz="5300" b="1" dirty="0">
                <a:solidFill>
                  <a:prstClr val="black"/>
                </a:solidFill>
              </a:rPr>
              <a:t/>
            </a:r>
            <a:br>
              <a:rPr lang="ru-RU" sz="5300" b="1" dirty="0">
                <a:solidFill>
                  <a:prstClr val="black"/>
                </a:solidFill>
              </a:rPr>
            </a:br>
            <a:r>
              <a:rPr lang="ru-RU" b="1" dirty="0">
                <a:solidFill>
                  <a:prstClr val="black"/>
                </a:solidFill>
              </a:rPr>
              <a:t>«Народы России – Башкиры»</a:t>
            </a:r>
            <a:br>
              <a:rPr lang="ru-RU" b="1" dirty="0">
                <a:solidFill>
                  <a:prstClr val="black"/>
                </a:solidFill>
              </a:rPr>
            </a:br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endParaRPr lang="ru-RU" dirty="0"/>
          </a:p>
        </p:txBody>
      </p:sp>
      <p:pic>
        <p:nvPicPr>
          <p:cNvPr id="1026" name="Picture 2" descr="C:\Users\Павлентий\Desktop\олина\дет сад\фото\народы россии\IMG2021011114474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01552"/>
            <a:ext cx="518457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Павлентий\Desktop\олина\дет сад\фото\народы россии\IMG202012240949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5"/>
            <a:ext cx="3138011" cy="4184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5596791"/>
            <a:ext cx="2088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Презентация «Народы России – Башкиры»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76056" y="5445224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Раскрашивание </a:t>
            </a:r>
          </a:p>
          <a:p>
            <a:pPr algn="ctr"/>
            <a:r>
              <a:rPr lang="ru-RU" sz="2400" b="1" dirty="0" smtClean="0"/>
              <a:t>«Башкирская ваза»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6015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xn--b1aaswr.xn--p1ai/wp-content/uploads/2015/03/fon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" y="0"/>
            <a:ext cx="91361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8012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smtClean="0"/>
              <a:t>Январь</a:t>
            </a:r>
            <a:r>
              <a:rPr lang="ru-RU" sz="5300" b="1" dirty="0" smtClean="0"/>
              <a:t/>
            </a:r>
            <a:br>
              <a:rPr lang="ru-RU" sz="5300" b="1" dirty="0" smtClean="0"/>
            </a:br>
            <a:r>
              <a:rPr lang="ru-RU" b="1" dirty="0" smtClean="0">
                <a:solidFill>
                  <a:prstClr val="black"/>
                </a:solidFill>
                <a:ea typeface="+mn-ea"/>
                <a:cs typeface="+mn-cs"/>
              </a:rPr>
              <a:t>«</a:t>
            </a:r>
            <a:r>
              <a:rPr lang="ru-RU" b="1" dirty="0">
                <a:solidFill>
                  <a:prstClr val="black"/>
                </a:solidFill>
                <a:ea typeface="+mn-ea"/>
                <a:cs typeface="+mn-cs"/>
              </a:rPr>
              <a:t>Народы России – Башкиры»</a:t>
            </a:r>
            <a:br>
              <a:rPr lang="ru-RU" b="1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4000" b="1" dirty="0"/>
          </a:p>
        </p:txBody>
      </p:sp>
      <p:pic>
        <p:nvPicPr>
          <p:cNvPr id="10244" name="Picture 4" descr="C:\Users\Павлентий\Desktop\олина\дет сад\фото\народы россии\IMG202012251143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450" y="1795601"/>
            <a:ext cx="5190852" cy="3893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Павлентий\Desktop\олина\дет сад\фото\народы россии\IMG202012251152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12" y="1542243"/>
            <a:ext cx="3305278" cy="440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5949280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Башкирская народная игра </a:t>
            </a:r>
          </a:p>
          <a:p>
            <a:pPr algn="ctr"/>
            <a:r>
              <a:rPr lang="ru-RU" sz="2000" b="1" dirty="0" smtClean="0"/>
              <a:t>«Сапожник </a:t>
            </a:r>
            <a:r>
              <a:rPr lang="ru-RU" sz="2000" b="1" dirty="0" err="1" smtClean="0"/>
              <a:t>Итексе</a:t>
            </a:r>
            <a:r>
              <a:rPr lang="ru-RU" sz="2000" b="1" dirty="0" smtClean="0"/>
              <a:t>»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946145" y="5699664"/>
            <a:ext cx="31683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/>
              <a:t>Башкирская народная игра «Липкие пеньки»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234459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06" y="184422"/>
            <a:ext cx="8229600" cy="914589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Январь </a:t>
            </a:r>
            <a:br>
              <a:rPr lang="ru-RU" sz="3600" b="1" dirty="0" smtClean="0"/>
            </a:br>
            <a:r>
              <a:rPr lang="ru-RU" sz="3600" b="1" dirty="0" smtClean="0"/>
              <a:t>«Народы России – Коряки»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34775" y="5445224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«Орнамент в одежде коряков»</a:t>
            </a:r>
            <a:endParaRPr lang="ru-RU" sz="2400" b="1" dirty="0"/>
          </a:p>
        </p:txBody>
      </p:sp>
      <p:pic>
        <p:nvPicPr>
          <p:cNvPr id="4" name="Picture 2" descr="C:\Users\Павлентий\Desktop\олина\дет сад\фото\народы россии\IMG202101151049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560041"/>
            <a:ext cx="3260136" cy="434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авлентий\Desktop\олина\дет сад\фото\народы россии\IMG2021011510354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06" y="1560041"/>
            <a:ext cx="5024681" cy="376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56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prstClr val="black"/>
                </a:solidFill>
              </a:rPr>
              <a:t>Январь </a:t>
            </a:r>
            <a:br>
              <a:rPr lang="ru-RU" sz="3600" b="1" dirty="0">
                <a:solidFill>
                  <a:prstClr val="black"/>
                </a:solidFill>
              </a:rPr>
            </a:br>
            <a:r>
              <a:rPr lang="ru-RU" sz="3600" b="1" dirty="0">
                <a:solidFill>
                  <a:prstClr val="black"/>
                </a:solidFill>
              </a:rPr>
              <a:t>«Народы России – Коряки»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6105" y="4699997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Продуктивная деятельность </a:t>
            </a:r>
          </a:p>
          <a:p>
            <a:pPr algn="ctr"/>
            <a:r>
              <a:rPr lang="ru-RU" sz="2400" b="1" dirty="0" smtClean="0"/>
              <a:t>«Украшение кухлянки»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85079" y="5661248"/>
            <a:ext cx="42353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Корякская народная игра</a:t>
            </a:r>
          </a:p>
          <a:p>
            <a:pPr algn="ctr"/>
            <a:r>
              <a:rPr lang="ru-RU" sz="2400" b="1" dirty="0" smtClean="0"/>
              <a:t>«Бой медвежат»</a:t>
            </a:r>
            <a:endParaRPr lang="ru-RU" sz="2400" b="1" dirty="0"/>
          </a:p>
        </p:txBody>
      </p:sp>
      <p:pic>
        <p:nvPicPr>
          <p:cNvPr id="2050" name="Picture 2" descr="C:\Users\Павлентий\Desktop\олина\дет сад\фото\народы россии\IMG202101151259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95131" y="780896"/>
            <a:ext cx="3359229" cy="447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Павлентий\Desktop\олина\дет сад\фото\народы россии\IMG2021012016471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079" y="2261454"/>
            <a:ext cx="4382736" cy="3287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79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06" y="260648"/>
            <a:ext cx="8229600" cy="93610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Январь</a:t>
            </a:r>
            <a:br>
              <a:rPr lang="ru-RU" sz="3600" b="1" dirty="0" smtClean="0"/>
            </a:br>
            <a:r>
              <a:rPr lang="ru-RU" sz="3600" b="1" dirty="0" smtClean="0"/>
              <a:t>Народы России – Эвены (Ламуты)</a:t>
            </a:r>
            <a:endParaRPr lang="ru-RU" sz="3600" b="1" dirty="0"/>
          </a:p>
        </p:txBody>
      </p:sp>
      <p:pic>
        <p:nvPicPr>
          <p:cNvPr id="3074" name="Picture 2" descr="C:\Users\Павлентий\Desktop\олина\дет сад\фото\народы россии\IMG202101210953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7" y="1484783"/>
            <a:ext cx="5184577" cy="388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82863" y="5517232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Презентация </a:t>
            </a:r>
          </a:p>
          <a:p>
            <a:pPr algn="ctr"/>
            <a:r>
              <a:rPr lang="ru-RU" sz="2000" b="1" dirty="0" smtClean="0"/>
              <a:t>«Народы России. Эвены (Ламуты)</a:t>
            </a:r>
            <a:endParaRPr lang="ru-RU" sz="20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824" y="1772816"/>
            <a:ext cx="384042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999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ds04.infourok.ru/uploads/ex/0caa/000c68b9-8809c2bf/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28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30" y="188640"/>
            <a:ext cx="8463960" cy="1656184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000" dirty="0">
                <a:solidFill>
                  <a:srgbClr val="000000"/>
                </a:solidFill>
                <a:latin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000" dirty="0">
                <a:solidFill>
                  <a:srgbClr val="000000"/>
                </a:solidFill>
                <a:latin typeface="Times New Roman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/>
              </a:rPr>
              <a:t>                                                              </a:t>
            </a:r>
            <a:br>
              <a:rPr lang="ru-RU" sz="20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000" dirty="0">
                <a:solidFill>
                  <a:srgbClr val="000000"/>
                </a:solidFill>
                <a:latin typeface="Times New Roman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31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6700" b="1" dirty="0" smtClean="0"/>
              <a:t>Цель:</a:t>
            </a:r>
            <a:r>
              <a:rPr lang="ru-RU" dirty="0" smtClean="0">
                <a:solidFill>
                  <a:srgbClr val="000000"/>
                </a:solidFill>
              </a:rPr>
              <a:t> </a:t>
            </a:r>
            <a:r>
              <a:rPr lang="ru-RU" sz="31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31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100" dirty="0" smtClean="0">
                <a:solidFill>
                  <a:srgbClr val="000000"/>
                </a:solidFill>
                <a:latin typeface="Times New Roman"/>
              </a:rPr>
              <a:t>-создание условий для  формирования представлений </a:t>
            </a:r>
            <a:r>
              <a:rPr lang="ru-RU" sz="3100" dirty="0">
                <a:solidFill>
                  <a:srgbClr val="000000"/>
                </a:solidFill>
                <a:latin typeface="Times New Roman"/>
              </a:rPr>
              <a:t>о России как о многонациональном </a:t>
            </a:r>
            <a:r>
              <a:rPr lang="ru-RU" sz="3100" dirty="0" smtClean="0">
                <a:solidFill>
                  <a:srgbClr val="000000"/>
                </a:solidFill>
                <a:latin typeface="Times New Roman"/>
              </a:rPr>
              <a:t>государстве</a:t>
            </a:r>
            <a:r>
              <a:rPr lang="ru-RU" sz="6000" dirty="0"/>
              <a:t/>
            </a:r>
            <a:br>
              <a:rPr lang="ru-RU" sz="60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9"/>
            <a:ext cx="8229600" cy="5040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 smtClean="0"/>
              <a:t>Задачи: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2850" y="2924944"/>
            <a:ext cx="84925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-углублять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уточнять представления о Родине — России;</a:t>
            </a:r>
          </a:p>
          <a:p>
            <a:pPr marL="228600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первоначальные представления о государстве, его символах (флаг, герб, гимн);</a:t>
            </a:r>
          </a:p>
          <a:p>
            <a:pPr marL="228600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-дать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 знания о многообразии народов проживающих на территории России;</a:t>
            </a:r>
          </a:p>
          <a:p>
            <a:pPr marL="228600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-воспитывать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своей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стране,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 патриотизма и гордости за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Родину, толерантность к жителям других национальностей;</a:t>
            </a:r>
          </a:p>
          <a:p>
            <a:pPr marL="228600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-обобщить и расширить знания детей  о традициях, играх, кухни, костюмах, жилище, сказках народов России (русские, татары, удмурты, марийцы, чеченцы, ненцы, коряки, чукчи, карелы, башкиры, калмыки, буряты, ханты, эвены, якуты);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 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рассуждать, сопоставлять, делать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выводы;</a:t>
            </a:r>
          </a:p>
          <a:p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-развивать творческие способности дошкольников к различным видам      деятельности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23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prstClr val="black"/>
                </a:solidFill>
              </a:rPr>
              <a:t>Январь</a:t>
            </a:r>
            <a:br>
              <a:rPr lang="ru-RU" sz="3600" b="1" dirty="0">
                <a:solidFill>
                  <a:prstClr val="black"/>
                </a:solidFill>
              </a:rPr>
            </a:br>
            <a:r>
              <a:rPr lang="ru-RU" sz="3600" b="1" dirty="0">
                <a:solidFill>
                  <a:prstClr val="black"/>
                </a:solidFill>
              </a:rPr>
              <a:t>Народы России – Эвены (Ламуты)</a:t>
            </a:r>
            <a:endParaRPr lang="ru-RU" dirty="0"/>
          </a:p>
        </p:txBody>
      </p:sp>
      <p:pic>
        <p:nvPicPr>
          <p:cNvPr id="2050" name="Picture 2" descr="C:\Users\Павлентий\Desktop\олина\дет сад\фото\народы россии\IMG2021020517404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40768"/>
            <a:ext cx="4042544" cy="5390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7538" y="5596387"/>
            <a:ext cx="4276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Аппликация «Житель Севера»</a:t>
            </a:r>
            <a:endParaRPr lang="ru-RU" sz="2400" b="1" dirty="0"/>
          </a:p>
        </p:txBody>
      </p:sp>
      <p:pic>
        <p:nvPicPr>
          <p:cNvPr id="3074" name="Picture 2" descr="C:\Users\Павлентий\Desktop\олина\дет сад\фото\народы россии\IMG202101281641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08" y="2132856"/>
            <a:ext cx="4218045" cy="3163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39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Февраль</a:t>
            </a:r>
            <a:r>
              <a:rPr lang="ru-RU" sz="2800" b="1" dirty="0">
                <a:solidFill>
                  <a:prstClr val="black"/>
                </a:solidFill>
              </a:rPr>
              <a:t> </a:t>
            </a:r>
            <a:r>
              <a:rPr lang="ru-RU" sz="2800" b="1" dirty="0" smtClean="0">
                <a:solidFill>
                  <a:prstClr val="black"/>
                </a:solidFill>
              </a:rPr>
              <a:t/>
            </a:r>
            <a:br>
              <a:rPr lang="ru-RU" sz="2800" b="1" dirty="0" smtClean="0">
                <a:solidFill>
                  <a:prstClr val="black"/>
                </a:solidFill>
              </a:rPr>
            </a:br>
            <a:r>
              <a:rPr lang="ru-RU" sz="2800" b="1" dirty="0" smtClean="0">
                <a:solidFill>
                  <a:prstClr val="black"/>
                </a:solidFill>
              </a:rPr>
              <a:t>«Народы </a:t>
            </a:r>
            <a:r>
              <a:rPr lang="ru-RU" sz="2800" b="1" dirty="0">
                <a:solidFill>
                  <a:prstClr val="black"/>
                </a:solidFill>
              </a:rPr>
              <a:t>России – </a:t>
            </a:r>
            <a:r>
              <a:rPr lang="ru-RU" sz="2800" b="1" dirty="0" smtClean="0">
                <a:solidFill>
                  <a:prstClr val="black"/>
                </a:solidFill>
              </a:rPr>
              <a:t>Ненцы»</a:t>
            </a:r>
            <a:endParaRPr lang="ru-RU" sz="3600" b="1" dirty="0"/>
          </a:p>
        </p:txBody>
      </p:sp>
      <p:pic>
        <p:nvPicPr>
          <p:cNvPr id="3074" name="Picture 2" descr="C:\Users\Павлентий\Desktop\олина\дет сад\фото\народы россии\IMG2021031010373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8" y="1340768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88" y="5805264"/>
            <a:ext cx="34902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Чтение</a:t>
            </a:r>
          </a:p>
          <a:p>
            <a:pPr algn="ctr"/>
            <a:r>
              <a:rPr lang="ru-RU" b="1" dirty="0" smtClean="0"/>
              <a:t>Ненецкая сказка «Кукушка»</a:t>
            </a:r>
          </a:p>
          <a:p>
            <a:pPr algn="ctr"/>
            <a:r>
              <a:rPr lang="ru-RU" b="1" dirty="0" smtClean="0"/>
              <a:t>Чукотская сказка «Лисичка»</a:t>
            </a:r>
            <a:endParaRPr lang="ru-RU" b="1" dirty="0"/>
          </a:p>
        </p:txBody>
      </p:sp>
      <p:pic>
        <p:nvPicPr>
          <p:cNvPr id="8" name="Picture 2" descr="C:\Users\Павлентий\Desktop\олина\дет сад\фото\народы россии\IMG202102121131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340768"/>
            <a:ext cx="361840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01498" y="6173705"/>
            <a:ext cx="41037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/>
                </a:solidFill>
              </a:rPr>
              <a:t>Ненецкая игра </a:t>
            </a:r>
            <a:r>
              <a:rPr lang="ru-RU" sz="2400" b="1" dirty="0">
                <a:solidFill>
                  <a:prstClr val="black"/>
                </a:solidFill>
              </a:rPr>
              <a:t>«Оленеводы»</a:t>
            </a:r>
          </a:p>
        </p:txBody>
      </p:sp>
    </p:spTree>
    <p:extLst>
      <p:ext uri="{BB962C8B-B14F-4D97-AF65-F5344CB8AC3E}">
        <p14:creationId xmlns:p14="http://schemas.microsoft.com/office/powerpoint/2010/main" val="318146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</a:rPr>
              <a:t/>
            </a:r>
            <a:br>
              <a:rPr lang="ru-RU" sz="2800" b="1" dirty="0" smtClean="0">
                <a:solidFill>
                  <a:prstClr val="black"/>
                </a:solidFill>
              </a:rPr>
            </a:br>
            <a:r>
              <a:rPr lang="ru-RU" sz="2800" b="1" dirty="0" smtClean="0">
                <a:solidFill>
                  <a:prstClr val="black"/>
                </a:solidFill>
              </a:rPr>
              <a:t>Февраль</a:t>
            </a:r>
            <a:r>
              <a:rPr lang="ru-RU" sz="3200" dirty="0" smtClean="0">
                <a:solidFill>
                  <a:prstClr val="black"/>
                </a:solidFill>
              </a:rPr>
              <a:t/>
            </a:r>
            <a:br>
              <a:rPr lang="ru-RU" sz="3200" dirty="0" smtClean="0">
                <a:solidFill>
                  <a:prstClr val="black"/>
                </a:solidFill>
              </a:rPr>
            </a:br>
            <a:r>
              <a:rPr lang="ru-RU" sz="2400" b="1" dirty="0" smtClean="0">
                <a:solidFill>
                  <a:prstClr val="black"/>
                </a:solidFill>
              </a:rPr>
              <a:t>«</a:t>
            </a:r>
            <a:r>
              <a:rPr lang="ru-RU" sz="2400" b="1" dirty="0">
                <a:solidFill>
                  <a:prstClr val="black"/>
                </a:solidFill>
              </a:rPr>
              <a:t>Народы России – </a:t>
            </a:r>
            <a:r>
              <a:rPr lang="ru-RU" sz="2400" b="1" dirty="0" smtClean="0">
                <a:solidFill>
                  <a:prstClr val="black"/>
                </a:solidFill>
              </a:rPr>
              <a:t>Чукчи»               «</a:t>
            </a:r>
            <a:r>
              <a:rPr lang="ru-RU" sz="2400" b="1" dirty="0">
                <a:solidFill>
                  <a:prstClr val="black"/>
                </a:solidFill>
              </a:rPr>
              <a:t>Народы России – </a:t>
            </a:r>
            <a:r>
              <a:rPr lang="ru-RU" sz="2400" b="1" dirty="0" smtClean="0">
                <a:solidFill>
                  <a:prstClr val="black"/>
                </a:solidFill>
              </a:rPr>
              <a:t>Якуты»</a:t>
            </a:r>
            <a:r>
              <a:rPr lang="ru-RU" sz="2400" b="1" dirty="0">
                <a:solidFill>
                  <a:prstClr val="black"/>
                </a:solidFill>
              </a:rPr>
              <a:t/>
            </a:r>
            <a:br>
              <a:rPr lang="ru-RU" sz="2400" b="1" dirty="0">
                <a:solidFill>
                  <a:prstClr val="black"/>
                </a:solidFill>
              </a:rPr>
            </a:br>
            <a:endParaRPr lang="ru-RU" sz="3600" dirty="0"/>
          </a:p>
        </p:txBody>
      </p:sp>
      <p:pic>
        <p:nvPicPr>
          <p:cNvPr id="5122" name="Picture 2" descr="C:\Users\Павлентий\Desktop\олина\дет сад\фото\народы россии\IMG202103101016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4" y="1193099"/>
            <a:ext cx="3690410" cy="4920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6093296"/>
            <a:ext cx="32943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Чукотская игра «Птицелов»</a:t>
            </a:r>
            <a:endParaRPr lang="ru-RU" sz="2000" b="1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664" y="1396445"/>
            <a:ext cx="4918317" cy="3688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06477" y="5367119"/>
            <a:ext cx="39612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Якутская игра </a:t>
            </a:r>
          </a:p>
          <a:p>
            <a:pPr algn="ctr"/>
            <a:r>
              <a:rPr lang="ru-RU" sz="2000" b="1" dirty="0" smtClean="0"/>
              <a:t>«Перетягивание на палках»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31748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9776"/>
            <a:ext cx="8229600" cy="71095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Февраль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89076" y="6093296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Коллективная работа «Северное сияние»</a:t>
            </a:r>
            <a:endParaRPr lang="ru-RU" sz="2800" b="1" dirty="0"/>
          </a:p>
        </p:txBody>
      </p:sp>
      <p:pic>
        <p:nvPicPr>
          <p:cNvPr id="2050" name="Picture 2" descr="C:\Users\Павлентий\Desktop\олина\дет сад\фото\народы россии\IMG202102171758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09305"/>
            <a:ext cx="6770888" cy="5078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773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Март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/>
              <a:t>«Народы России – Ханты»</a:t>
            </a:r>
            <a:endParaRPr lang="ru-RU" sz="40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81" y="2492896"/>
            <a:ext cx="4125937" cy="309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11" y="2780928"/>
            <a:ext cx="1675043" cy="2449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985" y="3082580"/>
            <a:ext cx="1800200" cy="1846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1207" y="5833962"/>
            <a:ext cx="4352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Продуктивная деятельность «Кукла ворон» народная игрушка </a:t>
            </a:r>
            <a:r>
              <a:rPr lang="ru-RU" b="1" dirty="0" err="1" smtClean="0"/>
              <a:t>хантов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80182" y="5833962"/>
            <a:ext cx="3779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Просмотр презентации </a:t>
            </a:r>
          </a:p>
          <a:p>
            <a:pPr algn="ctr"/>
            <a:r>
              <a:rPr lang="ru-RU" b="1" dirty="0" smtClean="0"/>
              <a:t>«Народы России – Ханты»</a:t>
            </a:r>
            <a:endParaRPr lang="ru-RU" b="1" dirty="0"/>
          </a:p>
        </p:txBody>
      </p:sp>
      <p:pic>
        <p:nvPicPr>
          <p:cNvPr id="1026" name="Picture 2" descr="C:\Users\Павлентий\Desktop\олина\дет сад\фото\народы россии\IMG202103121045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220" y="1556792"/>
            <a:ext cx="4585568" cy="417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16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9570" y="332656"/>
            <a:ext cx="8363272" cy="72008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Март «Народы России – Удмурты»</a:t>
            </a:r>
            <a:endParaRPr lang="ru-RU" b="1" dirty="0"/>
          </a:p>
        </p:txBody>
      </p:sp>
      <p:pic>
        <p:nvPicPr>
          <p:cNvPr id="1027" name="Picture 3" descr="C:\Users\Павлентий\Desktop\олина\дет сад\фото\народы россии\IMG202103290942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981" y="1197532"/>
            <a:ext cx="4512502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4048" y="4819199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Народная </a:t>
            </a:r>
          </a:p>
          <a:p>
            <a:pPr algn="ctr"/>
            <a:r>
              <a:rPr lang="ru-RU" sz="2000" b="1" dirty="0" smtClean="0"/>
              <a:t>удмуртская игра «Водяной»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9401" y="1039107"/>
            <a:ext cx="34760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/>
              <a:t>Раскрашивание </a:t>
            </a:r>
          </a:p>
          <a:p>
            <a:pPr algn="ctr"/>
            <a:r>
              <a:rPr lang="ru-RU" sz="2200" b="1" dirty="0" smtClean="0"/>
              <a:t>«Удмуртская Матрешка»</a:t>
            </a:r>
            <a:endParaRPr lang="ru-RU" sz="2200" b="1" dirty="0"/>
          </a:p>
        </p:txBody>
      </p:sp>
      <p:pic>
        <p:nvPicPr>
          <p:cNvPr id="1026" name="Picture 2" descr="C:\Users\Павлентий\Desktop\олина\дет сад\фото\народы россии\IMG202104130722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43" y="1937600"/>
            <a:ext cx="4314056" cy="323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0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prstClr val="black"/>
                </a:solidFill>
              </a:rPr>
              <a:t>Март</a:t>
            </a:r>
            <a:r>
              <a:rPr lang="ru-RU" sz="4000" dirty="0">
                <a:solidFill>
                  <a:prstClr val="black"/>
                </a:solidFill>
              </a:rPr>
              <a:t/>
            </a:r>
            <a:br>
              <a:rPr lang="ru-RU" sz="4000" dirty="0">
                <a:solidFill>
                  <a:prstClr val="black"/>
                </a:solidFill>
              </a:rPr>
            </a:br>
            <a:r>
              <a:rPr lang="ru-RU" sz="3600" b="1" dirty="0">
                <a:solidFill>
                  <a:prstClr val="black"/>
                </a:solidFill>
              </a:rPr>
              <a:t>«Народы России – </a:t>
            </a:r>
            <a:r>
              <a:rPr lang="ru-RU" sz="3600" b="1" dirty="0" smtClean="0">
                <a:solidFill>
                  <a:prstClr val="black"/>
                </a:solidFill>
              </a:rPr>
              <a:t>Буряты»</a:t>
            </a:r>
            <a:endParaRPr lang="ru-RU" dirty="0"/>
          </a:p>
        </p:txBody>
      </p:sp>
      <p:pic>
        <p:nvPicPr>
          <p:cNvPr id="2051" name="Picture 3" descr="C:\Users\Павлентий\Desktop\олина\дет сад\фото\народы россии\IMG202103311159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7645"/>
            <a:ext cx="3124754" cy="416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5733256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Лепка из соленого теста «</a:t>
            </a:r>
            <a:r>
              <a:rPr lang="ru-RU" sz="2000" b="1" dirty="0" err="1" smtClean="0"/>
              <a:t>Буузы</a:t>
            </a:r>
            <a:r>
              <a:rPr lang="ru-RU" sz="2000" b="1" dirty="0" smtClean="0"/>
              <a:t> (позы)» - традиционное бурятское блюдо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953818" y="5760616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Бурятская народная игра «Табун»</a:t>
            </a:r>
            <a:endParaRPr lang="ru-RU" sz="2000" b="1" dirty="0"/>
          </a:p>
        </p:txBody>
      </p:sp>
      <p:pic>
        <p:nvPicPr>
          <p:cNvPr id="3" name="Picture 2" descr="C:\Users\Павлентий\Desktop\олина\дет сад\фото\народы россии\IMG202105311109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14414"/>
            <a:ext cx="3232177" cy="4309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056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Апрель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solidFill>
                  <a:prstClr val="black"/>
                </a:solidFill>
              </a:rPr>
              <a:t>«</a:t>
            </a:r>
            <a:r>
              <a:rPr lang="ru-RU" sz="3600" b="1" dirty="0">
                <a:solidFill>
                  <a:prstClr val="black"/>
                </a:solidFill>
              </a:rPr>
              <a:t>Народы России – </a:t>
            </a:r>
            <a:r>
              <a:rPr lang="ru-RU" sz="3600" b="1" dirty="0" smtClean="0">
                <a:solidFill>
                  <a:prstClr val="black"/>
                </a:solidFill>
              </a:rPr>
              <a:t>Марийцы»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5525406"/>
            <a:ext cx="3961234" cy="7920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/>
              <a:t>Продуктивная деятельность «Марийская матрешка»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588" y="5689660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Дидактическая игра </a:t>
            </a:r>
          </a:p>
          <a:p>
            <a:pPr algn="ctr"/>
            <a:r>
              <a:rPr lang="ru-RU" b="1" dirty="0" smtClean="0"/>
              <a:t>«Чего не хватает» по марийской народной сказке «Заячий домик»</a:t>
            </a:r>
            <a:endParaRPr lang="ru-RU" b="1" dirty="0"/>
          </a:p>
        </p:txBody>
      </p:sp>
      <p:pic>
        <p:nvPicPr>
          <p:cNvPr id="2051" name="Picture 3" descr="C:\Users\Павлентий\Desktop\олина\дет сад\фото\народы россии\IMG202104210956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65190"/>
            <a:ext cx="3168352" cy="422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Павлентий\Desktop\олина\дет сад\фото\народы россии\IMG202104281755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243" y="1680623"/>
            <a:ext cx="5058139" cy="379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52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prstClr val="black"/>
                </a:solidFill>
              </a:rPr>
              <a:t>Апрель</a:t>
            </a:r>
            <a:r>
              <a:rPr lang="ru-RU" sz="4000" dirty="0">
                <a:solidFill>
                  <a:prstClr val="black"/>
                </a:solidFill>
              </a:rPr>
              <a:t/>
            </a:r>
            <a:br>
              <a:rPr lang="ru-RU" sz="4000" dirty="0">
                <a:solidFill>
                  <a:prstClr val="black"/>
                </a:solidFill>
              </a:rPr>
            </a:br>
            <a:r>
              <a:rPr lang="ru-RU" sz="3200" b="1" dirty="0">
                <a:solidFill>
                  <a:prstClr val="black"/>
                </a:solidFill>
              </a:rPr>
              <a:t>«Народы России – </a:t>
            </a:r>
            <a:r>
              <a:rPr lang="ru-RU" sz="3200" b="1" dirty="0" smtClean="0">
                <a:solidFill>
                  <a:prstClr val="black"/>
                </a:solidFill>
              </a:rPr>
              <a:t>Мордовцы</a:t>
            </a:r>
            <a:r>
              <a:rPr lang="ru-RU" sz="3200" b="1" dirty="0">
                <a:solidFill>
                  <a:prstClr val="black"/>
                </a:solidFill>
              </a:rPr>
              <a:t>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292080" y="1444591"/>
            <a:ext cx="3851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ea typeface="+mj-ea"/>
                <a:cs typeface="+mj-cs"/>
              </a:rPr>
              <a:t>Презентация </a:t>
            </a:r>
          </a:p>
          <a:p>
            <a:pPr algn="ctr"/>
            <a:r>
              <a:rPr lang="ru-RU" sz="2000" b="1" dirty="0" smtClean="0">
                <a:solidFill>
                  <a:prstClr val="black"/>
                </a:solidFill>
                <a:ea typeface="+mj-ea"/>
                <a:cs typeface="+mj-cs"/>
              </a:rPr>
              <a:t>«Народы </a:t>
            </a:r>
            <a:r>
              <a:rPr lang="ru-RU" sz="2000" b="1" dirty="0">
                <a:solidFill>
                  <a:prstClr val="black"/>
                </a:solidFill>
                <a:ea typeface="+mj-ea"/>
                <a:cs typeface="+mj-cs"/>
              </a:rPr>
              <a:t>России – Мордовцы»</a:t>
            </a:r>
            <a:endParaRPr lang="ru-RU" sz="2000" dirty="0"/>
          </a:p>
        </p:txBody>
      </p:sp>
      <p:pic>
        <p:nvPicPr>
          <p:cNvPr id="3077" name="Picture 5" descr="C:\Users\Павлентий\Desktop\олина\дет сад\фото\народы россии\IMG202104211634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845" y="3713624"/>
            <a:ext cx="3924722" cy="294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372200" y="5618298"/>
            <a:ext cx="21602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Мордовская народная игра </a:t>
            </a:r>
          </a:p>
          <a:p>
            <a:pPr algn="ctr"/>
            <a:r>
              <a:rPr lang="ru-RU" sz="2000" b="1" dirty="0" smtClean="0"/>
              <a:t>«В ключи»</a:t>
            </a:r>
            <a:endParaRPr lang="ru-RU" sz="2000" b="1" dirty="0"/>
          </a:p>
        </p:txBody>
      </p:sp>
      <p:pic>
        <p:nvPicPr>
          <p:cNvPr id="3076" name="Picture 4" descr="C:\Users\Павлентий\Desktop\олина\дет сад\фото\народы россии\IMG202104211616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615" y="2181362"/>
            <a:ext cx="3553453" cy="266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1520" y="5251979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Раскрашивание «Мордовский костюм»</a:t>
            </a:r>
            <a:endParaRPr lang="ru-RU" b="1" dirty="0"/>
          </a:p>
        </p:txBody>
      </p:sp>
      <p:pic>
        <p:nvPicPr>
          <p:cNvPr id="1108" name="Picture 84" descr="C:\Users\Павлентий\Desktop\олина\дет сад\фото\народы россии\IMG2021051118214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12" y="1463799"/>
            <a:ext cx="2791197" cy="3721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59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Апрель </a:t>
            </a:r>
            <a:br>
              <a:rPr lang="ru-RU" b="1" dirty="0" smtClean="0"/>
            </a:br>
            <a:r>
              <a:rPr lang="ru-RU" b="1" dirty="0" smtClean="0"/>
              <a:t>«Народы России - Чуваши»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5589240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Чувашская народная игра </a:t>
            </a:r>
          </a:p>
          <a:p>
            <a:r>
              <a:rPr lang="ru-RU" b="1" dirty="0" smtClean="0"/>
              <a:t>«Воробьи и кошка»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067130" y="2361654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Продуктивная деятельность </a:t>
            </a:r>
          </a:p>
          <a:p>
            <a:pPr algn="ctr"/>
            <a:r>
              <a:rPr lang="ru-RU" b="1" dirty="0" smtClean="0"/>
              <a:t>«Чувашская кукла»</a:t>
            </a:r>
            <a:endParaRPr lang="ru-RU" b="1" dirty="0"/>
          </a:p>
        </p:txBody>
      </p:sp>
      <p:pic>
        <p:nvPicPr>
          <p:cNvPr id="3" name="Picture 2" descr="C:\Users\Павлентий\Desktop\олина\дет сад\фото\народы россии\IMG202105130851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56992"/>
            <a:ext cx="4242048" cy="318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авлентий\Desktop\олина\дет сад\фото\народы россии\IMG2021051310385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42" y="1862230"/>
            <a:ext cx="4746898" cy="356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818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caa/000c68b9-8809c2bf/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28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9"/>
            <a:ext cx="8229600" cy="5760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 smtClean="0"/>
              <a:t>Актуальность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836712"/>
            <a:ext cx="878497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00100" algn="just"/>
            <a:r>
              <a:rPr lang="ru-RU" dirty="0">
                <a:solidFill>
                  <a:srgbClr val="000000"/>
                </a:solidFill>
                <a:latin typeface="Times New Roman"/>
              </a:rPr>
              <a:t>В современных условиях очевидна необходимость разработки и реализации новых подходов гражданского и патриотического воспитания.  Важно донести до создания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воспитанников: образы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, воспитывающие мужество, смелость, самоотверженность, героизм, а также уважение к государственной символике, любовь к родному городу, краю, Родине,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народам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России, мировоззрение педагогов, их личный пример,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взгляды,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суждения, активная жизненная позиция – самые сильнодействующие факторы воспитания.</a:t>
            </a:r>
            <a:endParaRPr lang="ru-RU" sz="1400" dirty="0">
              <a:solidFill>
                <a:srgbClr val="000000"/>
              </a:solidFill>
              <a:latin typeface="Arial"/>
            </a:endParaRPr>
          </a:p>
          <a:p>
            <a:pPr indent="800100" algn="just"/>
            <a:r>
              <a:rPr lang="ru-RU" dirty="0">
                <a:solidFill>
                  <a:srgbClr val="000000"/>
                </a:solidFill>
                <a:latin typeface="Times New Roman"/>
              </a:rPr>
              <a:t> Проблема патриотического воспитания детей дошкольного возраста в том, что патриотические чувства в этом возрасте ситуативные. То есть детей может взволновать только что услышанный рассказ о разнообразных народах России, но затем эти впечатления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не откладываются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в душе, и возникшее чувство может угаснуть. Ребёнок,  ставший участником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проекта,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реализует свои возможности в разных видах деятельности.</a:t>
            </a:r>
            <a:endParaRPr lang="ru-RU" sz="1400" dirty="0">
              <a:solidFill>
                <a:srgbClr val="000000"/>
              </a:solidFill>
              <a:latin typeface="Arial"/>
            </a:endParaRPr>
          </a:p>
          <a:p>
            <a:pPr indent="800100" algn="just"/>
            <a:r>
              <a:rPr lang="ru-RU" dirty="0">
                <a:solidFill>
                  <a:srgbClr val="000000"/>
                </a:solidFill>
                <a:latin typeface="Times New Roman"/>
              </a:rPr>
              <a:t> В народной подвижной игре, при беседах и рассказывании сказок разных народов России активизируется монологическая речь, поощряется словотворчество, желание высказаться. В изобразительной деятельности дети знакомятся с различными костюмами народов России. В музыкальной деятельности дети  знакомятся с фольклором народов России.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Всё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это  позволяет ребёнку прочувствовать наиболее глубоко чувство гражданственности и патриотизма. </a:t>
            </a:r>
            <a:endParaRPr lang="ru-RU" sz="1400" b="0" i="0" dirty="0">
              <a:solidFill>
                <a:srgbClr val="000000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635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Май</a:t>
            </a:r>
            <a:br>
              <a:rPr lang="ru-RU" sz="3200" b="1" dirty="0" smtClean="0"/>
            </a:br>
            <a:r>
              <a:rPr lang="ru-RU" sz="3200" b="1" dirty="0" err="1" smtClean="0"/>
              <a:t>Квест</a:t>
            </a:r>
            <a:r>
              <a:rPr lang="ru-RU" sz="3200" b="1" dirty="0" smtClean="0"/>
              <a:t> – игра  «Путешествие по России»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573325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Задание «Соедини жилище и народность»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186295" y="5518026"/>
            <a:ext cx="28777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Задание </a:t>
            </a:r>
          </a:p>
          <a:p>
            <a:pPr algn="ctr"/>
            <a:r>
              <a:rPr lang="ru-RU" b="1" dirty="0" smtClean="0"/>
              <a:t>«Сложи </a:t>
            </a:r>
            <a:r>
              <a:rPr lang="ru-RU" b="1" dirty="0" err="1" smtClean="0"/>
              <a:t>пазлы</a:t>
            </a:r>
            <a:r>
              <a:rPr lang="ru-RU" b="1" dirty="0" smtClean="0"/>
              <a:t> и скажи как называется национальное блюдо»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94678" y="4221088"/>
            <a:ext cx="3353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Задание «Одень человечка в национальный костюм»</a:t>
            </a:r>
            <a:endParaRPr lang="ru-RU" b="1" dirty="0"/>
          </a:p>
        </p:txBody>
      </p:sp>
      <p:pic>
        <p:nvPicPr>
          <p:cNvPr id="5122" name="Picture 2" descr="C:\Users\Павлентий\Desktop\олина\дет сад\фото\народы россии\IMG202105130959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8" y="2161370"/>
            <a:ext cx="2722144" cy="3629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Павлентий\Desktop\олина\дет сад\фото\народы россии\IMG202105131011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795" y="1484784"/>
            <a:ext cx="3428822" cy="257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Павлентий\Desktop\олина\дет сад\фото\народы россии\IMG202105131003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119" y="2161370"/>
            <a:ext cx="2588752" cy="3451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8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Павлентий\Desktop\олина\дет сад\фото\народы россии\IMG202105131025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" y="1665335"/>
            <a:ext cx="302433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188640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Май </a:t>
            </a:r>
          </a:p>
          <a:p>
            <a:pPr algn="ctr"/>
            <a:r>
              <a:rPr lang="ru-RU" sz="2800" b="1" dirty="0" err="1" smtClean="0"/>
              <a:t>Квест</a:t>
            </a:r>
            <a:r>
              <a:rPr lang="ru-RU" sz="2800" b="1" dirty="0" smtClean="0"/>
              <a:t> – игра «Путешествие по России»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5661247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Задание « Назови сказку и народ, который ее сочинил»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164288" y="1972908"/>
            <a:ext cx="1894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Задание </a:t>
            </a:r>
          </a:p>
          <a:p>
            <a:r>
              <a:rPr lang="ru-RU" b="1" dirty="0" smtClean="0"/>
              <a:t>«Игрушка</a:t>
            </a:r>
            <a:endParaRPr lang="ru-RU" b="1" dirty="0"/>
          </a:p>
        </p:txBody>
      </p:sp>
      <p:pic>
        <p:nvPicPr>
          <p:cNvPr id="2050" name="Picture 2" descr="C:\Users\Павлентий\Desktop\олина\дет сад\фото\народы россии\IMG202105131042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135" y="3656916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авлентий\Desktop\олина\дет сад\фото\народы россии\IMG202105131036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034" y="1268760"/>
            <a:ext cx="3849533" cy="288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9458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Май</a:t>
            </a:r>
            <a:br>
              <a:rPr lang="ru-RU" b="1" dirty="0" smtClean="0"/>
            </a:br>
            <a:r>
              <a:rPr lang="ru-RU" b="1" dirty="0" smtClean="0"/>
              <a:t>«Игра «Россия – </a:t>
            </a:r>
            <a:r>
              <a:rPr lang="ru-RU" b="1" dirty="0"/>
              <a:t>д</a:t>
            </a:r>
            <a:r>
              <a:rPr lang="ru-RU" b="1" dirty="0" smtClean="0"/>
              <a:t>ружная  страна»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78917" y="332656"/>
            <a:ext cx="5184576" cy="7632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313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7463"/>
            <a:ext cx="9139237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prstClr val="black"/>
                </a:solidFill>
              </a:rPr>
              <a:t>Май</a:t>
            </a:r>
            <a:br>
              <a:rPr lang="ru-RU" sz="4000" b="1" dirty="0">
                <a:solidFill>
                  <a:prstClr val="black"/>
                </a:solidFill>
              </a:rPr>
            </a:br>
            <a:r>
              <a:rPr lang="ru-RU" sz="4000" b="1" dirty="0">
                <a:solidFill>
                  <a:prstClr val="black"/>
                </a:solidFill>
              </a:rPr>
              <a:t>«Игра «Россия – дружная  страна»</a:t>
            </a:r>
            <a:endParaRPr lang="ru-RU" dirty="0"/>
          </a:p>
        </p:txBody>
      </p:sp>
      <p:pic>
        <p:nvPicPr>
          <p:cNvPr id="3074" name="Picture 2" descr="C:\Users\Павлентий\Desktop\олина\дет сад\фото\народы россии\IMG202105271028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19713"/>
            <a:ext cx="4602088" cy="3451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Павлентий\Desktop\олина\дет сад\фото\народы россии\IMG202105241630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87753"/>
            <a:ext cx="4641207" cy="3480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72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20080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+mn-ea"/>
                <a:cs typeface="+mn-cs"/>
              </a:rPr>
              <a:t/>
            </a:r>
            <a:br>
              <a:rPr lang="ru-RU" sz="3200" b="1" dirty="0" smtClean="0">
                <a:solidFill>
                  <a:srgbClr val="000000"/>
                </a:solidFill>
                <a:latin typeface="Times New Roman"/>
                <a:ea typeface="+mn-ea"/>
                <a:cs typeface="+mn-cs"/>
              </a:rPr>
            </a:b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+mn-ea"/>
                <a:cs typeface="+mn-cs"/>
              </a:rPr>
              <a:t>Итог 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+mn-ea"/>
                <a:cs typeface="+mn-cs"/>
              </a:rPr>
              <a:t>реализации проекта:</a:t>
            </a:r>
            <a:r>
              <a:rPr lang="ru-RU" sz="130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sz="130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532859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2400" dirty="0">
                <a:solidFill>
                  <a:srgbClr val="000000"/>
                </a:solidFill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«Подлинная встреча» с культурным наследием города, края помогла раскрыть интеллектуальные и творческие способности детей, сформировала некоторые суждения и оценки.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Занятия помогли обогатить 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и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углубить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знания детей о родной стране – вызвав чувство гордости за свою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Россию, дали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представление детям о жизни людей в прошлом, их семейном укладе, одежде,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кухне, предметах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быта. Дети узнали о народных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промыслах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.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 Занятия по изобразительному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искусству приобщили детей к художественному труду (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поделки,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рисование национальных узоров, национальных костюмов, сувениры и подарки), а также налаживанию коммуникаций с взрослыми и сверстниками на основе совместной деятельности и взаимной помощи. Развлечения, построенные на народных играх разных видов (соревновательные, речевые, на внимание и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т.д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) дали возможность с успехом решать задачи физического развития детей с учетом индивидуальных способностей. Кроме того игры способствовали развитию нравственных качеств (взаимопомощи,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взаимоподдержки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).</a:t>
            </a:r>
            <a:endParaRPr lang="ru-RU" sz="2400" dirty="0">
              <a:solidFill>
                <a:srgbClr val="000000"/>
              </a:solidFill>
              <a:latin typeface="Ari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50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1128" y="476672"/>
            <a:ext cx="8229600" cy="280831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9600" b="1" dirty="0" smtClean="0">
                <a:solidFill>
                  <a:srgbClr val="C00000"/>
                </a:solidFill>
              </a:rPr>
              <a:t>Спасибо </a:t>
            </a:r>
          </a:p>
          <a:p>
            <a:pPr marL="0" indent="0" algn="ctr">
              <a:buNone/>
            </a:pPr>
            <a:r>
              <a:rPr lang="ru-RU" sz="9600" b="1" dirty="0" smtClean="0">
                <a:solidFill>
                  <a:srgbClr val="C00000"/>
                </a:solidFill>
              </a:rPr>
              <a:t>за внимание!</a:t>
            </a:r>
            <a:endParaRPr lang="ru-RU" sz="96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https://yarmp.ru/uploads/photos/events/2890/large/6f9da52786684da42f8421cce7106d0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06718"/>
            <a:ext cx="8208912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375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Приложение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5904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dirty="0" smtClean="0">
                <a:hlinkClick r:id="rId2" action="ppaction://hlinkpres?slideindex=1&amp;slidetitle="/>
              </a:rPr>
              <a:t>«Народы России - Карелы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3" action="ppaction://hlinkpres?slideindex=1&amp;slidetitle="/>
              </a:rPr>
              <a:t>«Народы России - Коряки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4" action="ppaction://hlinkpres?slideindex=1&amp;slidetitle="/>
              </a:rPr>
              <a:t>«Народы России – Чеченцы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5" action="ppaction://hlinkpres?slideindex=1&amp;slidetitle="/>
              </a:rPr>
              <a:t>«Народы России – Башкиры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6" action="ppaction://hlinkpres?slideindex=1&amp;slidetitle="/>
              </a:rPr>
              <a:t>«Народы России – Эвены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7" action="ppaction://hlinkpres?slideindex=1&amp;slidetitle="/>
              </a:rPr>
              <a:t>«Народы России - Чукчи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8" action="ppaction://hlinkpres?slideindex=1&amp;slidetitle="/>
              </a:rPr>
              <a:t>«Народы России -Буряты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9" action="ppaction://hlinkpres?slideindex=1&amp;slidetitle="/>
              </a:rPr>
              <a:t>«Народы России – Марийцы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10" action="ppaction://hlinkpres?slideindex=1&amp;slidetitle="/>
              </a:rPr>
              <a:t>«Народы России – Мордовцы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11" action="ppaction://hlinkpres?slideindex=1&amp;slidetitle="/>
              </a:rPr>
              <a:t>«Народы России - Удмурты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12" action="ppaction://hlinkpres?slideindex=1&amp;slidetitle="/>
              </a:rPr>
              <a:t>«Народы России –Ханты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13" action="ppaction://hlinkpres?slideindex=1&amp;slidetitle="/>
              </a:rPr>
              <a:t>«Обычаи и традиции русского народа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14" action="ppaction://hlinkpres?slideindex=1&amp;slidetitle="/>
              </a:rPr>
              <a:t>«Народы России - Чуваши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15" action="ppaction://hlinkfile"/>
              </a:rPr>
              <a:t>Раскраски «Народы России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16" action="ppaction://hlinkpres?slideindex=1&amp;slidetitle="/>
              </a:rPr>
              <a:t>«Народы России – Ненцы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17" action="ppaction://hlinkpres?slideindex=1&amp;slidetitle="/>
              </a:rPr>
              <a:t>«Народы России – Татары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>
                <a:hlinkClick r:id="rId18" action="ppaction://hlinkfile"/>
              </a:rPr>
              <a:t>С</a:t>
            </a:r>
            <a:r>
              <a:rPr lang="ru-RU" sz="1400" dirty="0" smtClean="0">
                <a:hlinkClick r:id="rId18" action="ppaction://hlinkfile"/>
              </a:rPr>
              <a:t>казки народов России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>
                <a:hlinkClick r:id="rId19" action="ppaction://hlinkfile"/>
              </a:rPr>
              <a:t>Картотека «Игры народов России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20" action="ppaction://hlinkpres?slideindex=1&amp;slidetitle="/>
              </a:rPr>
              <a:t>«Народы России - Якуты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21" action="ppaction://hlinkfile"/>
              </a:rPr>
              <a:t>Продуктивная деятельность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err="1" smtClean="0">
                <a:hlinkClick r:id="rId22" action="ppaction://hlinkfile"/>
              </a:rPr>
              <a:t>Квест</a:t>
            </a:r>
            <a:r>
              <a:rPr lang="ru-RU" sz="1400" dirty="0" smtClean="0">
                <a:hlinkClick r:id="rId22" action="ppaction://hlinkfile"/>
              </a:rPr>
              <a:t>- игра «Путешествие по России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23" action="ppaction://hlinkfile"/>
              </a:rPr>
              <a:t>Игра «Россия - дружная страна</a:t>
            </a:r>
            <a:r>
              <a:rPr lang="ru-RU" sz="1400" dirty="0" smtClean="0"/>
              <a:t>»</a:t>
            </a:r>
          </a:p>
          <a:p>
            <a:pPr marL="0" indent="0">
              <a:buNone/>
            </a:pPr>
            <a:r>
              <a:rPr lang="ru-RU" sz="1400" dirty="0" smtClean="0">
                <a:hlinkClick r:id="rId24" action="ppaction://hlinkfile"/>
              </a:rPr>
              <a:t>«Картинки к игре</a:t>
            </a:r>
            <a:r>
              <a:rPr lang="ru-RU" sz="1400" dirty="0" smtClean="0"/>
              <a:t> «Россия – </a:t>
            </a:r>
            <a:r>
              <a:rPr lang="ru-RU" sz="1400" smtClean="0"/>
              <a:t>дружная страна</a:t>
            </a:r>
            <a:r>
              <a:rPr lang="ru-RU" sz="1400" dirty="0" smtClean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4585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caa/000c68b9-8809c2bf/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28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Паспорт проекта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Участники:</a:t>
            </a:r>
            <a:r>
              <a:rPr lang="ru-RU" dirty="0" smtClean="0"/>
              <a:t> дети старшей группы, воспитатели, родители воспитанников.</a:t>
            </a:r>
          </a:p>
          <a:p>
            <a:endParaRPr lang="ru-RU" dirty="0" smtClean="0"/>
          </a:p>
          <a:p>
            <a:r>
              <a:rPr lang="ru-RU" b="1" dirty="0" smtClean="0"/>
              <a:t>Продолжительность: </a:t>
            </a:r>
            <a:r>
              <a:rPr lang="ru-RU" dirty="0" smtClean="0"/>
              <a:t>октябрь – май 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b="1" dirty="0" smtClean="0"/>
              <a:t>Вид проекта: </a:t>
            </a:r>
            <a:r>
              <a:rPr lang="ru-RU" dirty="0" smtClean="0"/>
              <a:t>познавательно – творческий, групповой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901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4.infourok.ru/uploads/ex/0caa/000c68b9-8809c2bf/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28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Ожидаемые результаты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Пополнение знаний о народах России;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о некоторых традициях, обычаях, жилищах, кухне разных народов;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национальными играми, сказками, костюмами;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умениями сравнивать, наблюдать, анализировать, задавать вопросы, делать выводы;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внимания и уважения к людям разной национальности.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772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caa/000c68b9-8809c2bf/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28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Этапы проекта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784976" cy="5832648"/>
          </a:xfrm>
        </p:spPr>
        <p:txBody>
          <a:bodyPr>
            <a:normAutofit fontScale="47500" lnSpcReduction="20000"/>
          </a:bodyPr>
          <a:lstStyle/>
          <a:p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</a:t>
            </a:r>
          </a:p>
          <a:p>
            <a:pPr marL="0" indent="0">
              <a:buNone/>
            </a:pP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литературы, интернет </a:t>
            </a: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</a:p>
          <a:p>
            <a:pPr marL="0" indent="0">
              <a:buNone/>
            </a:pP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материала (презентации, музыка, картинки, мультфильмы, раскраски, материалы для продуктивной 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деятельности, атрибуты </a:t>
            </a: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подвижных 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игр).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</a:t>
            </a:r>
          </a:p>
          <a:p>
            <a:pPr marL="0" indent="0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с детьми</a:t>
            </a:r>
          </a:p>
          <a:p>
            <a:pPr marL="0" indent="0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презентаций</a:t>
            </a:r>
          </a:p>
          <a:p>
            <a:pPr marL="0" indent="0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Слушание музыки</a:t>
            </a:r>
          </a:p>
          <a:p>
            <a:pPr marL="0" indent="0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</a:p>
          <a:p>
            <a:pPr marL="0" indent="0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Продуктивная деятельность (раскрашивание, оригами, лепка, изготовление народных  игрушек, рисование, аппликация, изготовление коллажа);</a:t>
            </a:r>
          </a:p>
          <a:p>
            <a:pPr marL="0" indent="0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народных сказок</a:t>
            </a:r>
          </a:p>
          <a:p>
            <a:pPr marL="0" indent="0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</a:t>
            </a: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</a:t>
            </a:r>
          </a:p>
          <a:p>
            <a:pPr marL="0" lvl="0" indent="0">
              <a:buNone/>
            </a:pPr>
            <a:r>
              <a:rPr lang="ru-RU" sz="4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4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игра « Путешествие по России»</a:t>
            </a:r>
          </a:p>
          <a:p>
            <a:pPr marL="0" indent="0">
              <a:buNone/>
            </a:pPr>
            <a:r>
              <a:rPr lang="ru-RU" sz="4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плаката – игры «Россия – дружная страна»</a:t>
            </a:r>
          </a:p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резентация проекта «Народы России»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0181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xn--b1aaswr.xn--p1ai/wp-content/uploads/2015/03/fon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" y="33536"/>
            <a:ext cx="9136144" cy="682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Основной этап. Ноябрь</a:t>
            </a:r>
            <a:endParaRPr lang="ru-RU" sz="32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flipV="1">
            <a:off x="4067904" y="5764083"/>
            <a:ext cx="4592405" cy="873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860032" y="5764083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Просмотр презентации «Что мы знаем о своей </a:t>
            </a:r>
            <a:r>
              <a:rPr lang="ru-RU" sz="2400" b="1" dirty="0" smtClean="0"/>
              <a:t>стране?»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7504" y="6003879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Беседа «Наша Родина – Россия»</a:t>
            </a:r>
            <a:endParaRPr lang="ru-RU" sz="2400" b="1" dirty="0"/>
          </a:p>
        </p:txBody>
      </p:sp>
      <p:pic>
        <p:nvPicPr>
          <p:cNvPr id="4098" name="Picture 2" descr="C:\Users\Павлентий\Desktop\олина\дет сад\фото\народы россии\IMG20201023090753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1108297"/>
            <a:ext cx="367240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авлентий\Desktop\олина\дет сад\фото\народы россии\IMG2020102309184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37344"/>
            <a:ext cx="3545054" cy="472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68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xn--b1aaswr.xn--p1ai/wp-content/uploads/2015/03/fon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" y="33536"/>
            <a:ext cx="9136144" cy="682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Ноябрь.</a:t>
            </a:r>
            <a:endParaRPr lang="ru-RU" b="1" dirty="0"/>
          </a:p>
        </p:txBody>
      </p:sp>
      <p:pic>
        <p:nvPicPr>
          <p:cNvPr id="3074" name="Picture 2" descr="C:\Users\Павлентий\Desktop\олина\дет сад\фото\народы россии\IMG202010231001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5949280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Игра – </a:t>
            </a:r>
            <a:r>
              <a:rPr lang="ru-RU" sz="2400" b="1" dirty="0" err="1"/>
              <a:t>пазл</a:t>
            </a:r>
            <a:r>
              <a:rPr lang="ru-RU" sz="2400" b="1" dirty="0"/>
              <a:t>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«</a:t>
            </a:r>
            <a:r>
              <a:rPr lang="ru-RU" sz="2400" b="1" dirty="0"/>
              <a:t>Собери </a:t>
            </a:r>
            <a:r>
              <a:rPr lang="ru-RU" sz="2400" b="1" dirty="0" smtClean="0"/>
              <a:t>герб России»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211960" y="5301208"/>
            <a:ext cx="4592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Рисование </a:t>
            </a:r>
          </a:p>
          <a:p>
            <a:pPr algn="ctr"/>
            <a:r>
              <a:rPr lang="ru-RU" sz="2400" b="1" dirty="0" smtClean="0"/>
              <a:t>«Березка – символ России»</a:t>
            </a:r>
            <a:endParaRPr lang="ru-RU" sz="2400" b="1" dirty="0"/>
          </a:p>
        </p:txBody>
      </p:sp>
      <p:pic>
        <p:nvPicPr>
          <p:cNvPr id="2050" name="Picture 2" descr="C:\Users\Павлентий\Desktop\олина\дет сад\фото\народы россии\IMG202010301733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866" y="1683094"/>
            <a:ext cx="4700464" cy="352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70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xn--b1aaswr.xn--p1ai/wp-content/uploads/2015/03/fon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" y="33536"/>
            <a:ext cx="9136144" cy="682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9"/>
            <a:ext cx="8928992" cy="113813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Ноябрь</a:t>
            </a:r>
            <a:br>
              <a:rPr lang="ru-RU" sz="3600" b="1" dirty="0" smtClean="0"/>
            </a:br>
            <a:r>
              <a:rPr lang="ru-RU" sz="3600" b="1" dirty="0" smtClean="0"/>
              <a:t>Изготовление коллажа «Наша Родина – Россия»</a:t>
            </a:r>
            <a:endParaRPr lang="ru-RU" sz="3600" b="1" dirty="0"/>
          </a:p>
        </p:txBody>
      </p:sp>
      <p:pic>
        <p:nvPicPr>
          <p:cNvPr id="2050" name="Picture 2" descr="C:\Users\Павлентий\Desktop\олина\дет сад\фото\народы россии\IMG202106021751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84803"/>
            <a:ext cx="3118847" cy="415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Павлентий\Desktop\олина\дет сад\фото\народы россии\IMG202011101210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44" y="1958097"/>
            <a:ext cx="5434575" cy="407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5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1257</TotalTime>
  <Words>855</Words>
  <Application>Microsoft Office PowerPoint</Application>
  <PresentationFormat>Экран (4:3)</PresentationFormat>
  <Paragraphs>182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МДОУ «Детский сад «Малыш»</vt:lpstr>
      <vt:lpstr>                                                                    Цель:   -создание условий для  формирования представлений о России как о многонациональном государстве </vt:lpstr>
      <vt:lpstr>Презентация PowerPoint</vt:lpstr>
      <vt:lpstr>Паспорт проекта</vt:lpstr>
      <vt:lpstr>Ожидаемые результаты</vt:lpstr>
      <vt:lpstr>Этапы проекта</vt:lpstr>
      <vt:lpstr>Основной этап. Ноябрь</vt:lpstr>
      <vt:lpstr>Ноябрь.</vt:lpstr>
      <vt:lpstr>Ноябрь Изготовление коллажа «Наша Родина – Россия»</vt:lpstr>
      <vt:lpstr> Ноябрь  «Обычаи и традиции русского народа» </vt:lpstr>
      <vt:lpstr> Ноябрь «Народы России – Карелы» </vt:lpstr>
      <vt:lpstr> Декабрь «Народы России – Калмыки» </vt:lpstr>
      <vt:lpstr>Декабрь  «Народы России – Чеченцы»</vt:lpstr>
      <vt:lpstr> Декабрь  «Народы России – Татары» </vt:lpstr>
      <vt:lpstr>  Январь «Народы России – Башкиры»  </vt:lpstr>
      <vt:lpstr>  Январь «Народы России – Башкиры»  </vt:lpstr>
      <vt:lpstr>Январь  «Народы России – Коряки»</vt:lpstr>
      <vt:lpstr>Январь  «Народы России – Коряки»</vt:lpstr>
      <vt:lpstr>Январь Народы России – Эвены (Ламуты)</vt:lpstr>
      <vt:lpstr>Январь Народы России – Эвены (Ламуты)</vt:lpstr>
      <vt:lpstr>Февраль  «Народы России – Ненцы»</vt:lpstr>
      <vt:lpstr> Февраль «Народы России – Чукчи»               «Народы России – Якуты» </vt:lpstr>
      <vt:lpstr>Февраль</vt:lpstr>
      <vt:lpstr>Март «Народы России – Ханты»</vt:lpstr>
      <vt:lpstr>Презентация PowerPoint</vt:lpstr>
      <vt:lpstr>Март «Народы России – Буряты»</vt:lpstr>
      <vt:lpstr>Апрель «Народы России – Марийцы»</vt:lpstr>
      <vt:lpstr>Апрель «Народы России – Мордовцы»</vt:lpstr>
      <vt:lpstr>Апрель  «Народы России - Чуваши»</vt:lpstr>
      <vt:lpstr>Май Квест – игра  «Путешествие по России»</vt:lpstr>
      <vt:lpstr>Презентация PowerPoint</vt:lpstr>
      <vt:lpstr>Май «Игра «Россия – дружная  страна»</vt:lpstr>
      <vt:lpstr>Май «Игра «Россия – дружная  страна»</vt:lpstr>
      <vt:lpstr> Итог реализации проекта: </vt:lpstr>
      <vt:lpstr>Презентация PowerPoint</vt:lpstr>
      <vt:lpstr>Приложение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Павлентий</dc:creator>
  <cp:lastModifiedBy>Павлентий</cp:lastModifiedBy>
  <cp:revision>142</cp:revision>
  <dcterms:created xsi:type="dcterms:W3CDTF">2021-01-05T10:26:35Z</dcterms:created>
  <dcterms:modified xsi:type="dcterms:W3CDTF">2021-08-29T20:02:26Z</dcterms:modified>
</cp:coreProperties>
</file>