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82" r:id="rId6"/>
    <p:sldId id="258" r:id="rId7"/>
    <p:sldId id="284" r:id="rId8"/>
    <p:sldId id="257" r:id="rId9"/>
    <p:sldId id="283" r:id="rId10"/>
    <p:sldId id="276" r:id="rId11"/>
    <p:sldId id="277" r:id="rId12"/>
    <p:sldId id="259" r:id="rId13"/>
    <p:sldId id="267" r:id="rId14"/>
    <p:sldId id="278" r:id="rId15"/>
    <p:sldId id="279" r:id="rId16"/>
    <p:sldId id="280" r:id="rId17"/>
    <p:sldId id="269" r:id="rId18"/>
    <p:sldId id="281" r:id="rId19"/>
    <p:sldId id="268" r:id="rId20"/>
    <p:sldId id="270" r:id="rId21"/>
    <p:sldId id="271" r:id="rId22"/>
    <p:sldId id="274" r:id="rId23"/>
    <p:sldId id="275" r:id="rId24"/>
    <p:sldId id="272" r:id="rId25"/>
    <p:sldId id="263" r:id="rId2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1E4"/>
    <a:srgbClr val="B8D3E8"/>
    <a:srgbClr val="197DCE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91" autoAdjust="0"/>
  </p:normalViewPr>
  <p:slideViewPr>
    <p:cSldViewPr snapToGrid="0" showGuides="1">
      <p:cViewPr>
        <p:scale>
          <a:sx n="81" d="100"/>
          <a:sy n="81" d="100"/>
        </p:scale>
        <p:origin x="-30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9" d="100"/>
          <a:sy n="89" d="100"/>
        </p:scale>
        <p:origin x="30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39FB0DB-6E14-4D38-930B-E188F6E13C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6DB5971-2675-487B-9E88-02DB3F19D0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D435E3D-4779-4F74-B50E-7D6C92F116A8}" type="datetime1">
              <a:rPr lang="ru-RU" smtClean="0"/>
              <a:t>18.03.2021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98F2125-3128-41A1-8437-EB29536F4D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4663736B-7E4B-4A53-8310-E0970E67F8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4B18F8-B739-4178-8D2D-879F4A27D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9070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04E80F0-1DF1-4858-9B22-BB5AEB10E915}" type="datetime1">
              <a:rPr lang="ru-RU" noProof="0" smtClean="0"/>
              <a:t>18.03.2021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074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446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56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58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56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446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85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950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58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20">
            <a:extLst>
              <a:ext uri="{FF2B5EF4-FFF2-40B4-BE49-F238E27FC236}">
                <a16:creationId xmlns:a16="http://schemas.microsoft.com/office/drawing/2014/main" xmlns="" id="{5230445E-A660-448A-B4DC-782AD0E5DA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033191" y="0"/>
            <a:ext cx="9155634" cy="6858000"/>
          </a:xfrm>
          <a:custGeom>
            <a:avLst/>
            <a:gdLst>
              <a:gd name="connsiteX0" fmla="*/ 6450330 w 8969375"/>
              <a:gd name="connsiteY0" fmla="*/ 3511550 h 6858000"/>
              <a:gd name="connsiteX1" fmla="*/ 8969375 w 8969375"/>
              <a:gd name="connsiteY1" fmla="*/ 3511550 h 6858000"/>
              <a:gd name="connsiteX2" fmla="*/ 8969375 w 8969375"/>
              <a:gd name="connsiteY2" fmla="*/ 6858000 h 6858000"/>
              <a:gd name="connsiteX3" fmla="*/ 5010150 w 8969375"/>
              <a:gd name="connsiteY3" fmla="*/ 6858000 h 6858000"/>
              <a:gd name="connsiteX4" fmla="*/ 1915160 w 8969375"/>
              <a:gd name="connsiteY4" fmla="*/ 3511550 h 6858000"/>
              <a:gd name="connsiteX5" fmla="*/ 3404870 w 8969375"/>
              <a:gd name="connsiteY5" fmla="*/ 3511550 h 6858000"/>
              <a:gd name="connsiteX6" fmla="*/ 1964690 w 8969375"/>
              <a:gd name="connsiteY6" fmla="*/ 6858000 h 6858000"/>
              <a:gd name="connsiteX7" fmla="*/ 474980 w 8969375"/>
              <a:gd name="connsiteY7" fmla="*/ 6858000 h 6858000"/>
              <a:gd name="connsiteX8" fmla="*/ 7961630 w 8969375"/>
              <a:gd name="connsiteY8" fmla="*/ 0 h 6858000"/>
              <a:gd name="connsiteX9" fmla="*/ 8969375 w 8969375"/>
              <a:gd name="connsiteY9" fmla="*/ 0 h 6858000"/>
              <a:gd name="connsiteX10" fmla="*/ 8969375 w 8969375"/>
              <a:gd name="connsiteY10" fmla="*/ 3346450 h 6858000"/>
              <a:gd name="connsiteX11" fmla="*/ 6521450 w 8969375"/>
              <a:gd name="connsiteY11" fmla="*/ 3346450 h 6858000"/>
              <a:gd name="connsiteX12" fmla="*/ 5163820 w 8969375"/>
              <a:gd name="connsiteY12" fmla="*/ 0 h 6858000"/>
              <a:gd name="connsiteX13" fmla="*/ 7726680 w 8969375"/>
              <a:gd name="connsiteY13" fmla="*/ 0 h 6858000"/>
              <a:gd name="connsiteX14" fmla="*/ 4775200 w 8969375"/>
              <a:gd name="connsiteY14" fmla="*/ 6858000 h 6858000"/>
              <a:gd name="connsiteX15" fmla="*/ 2213610 w 8969375"/>
              <a:gd name="connsiteY15" fmla="*/ 6858000 h 6858000"/>
              <a:gd name="connsiteX16" fmla="*/ 3426460 w 8969375"/>
              <a:gd name="connsiteY16" fmla="*/ 0 h 6858000"/>
              <a:gd name="connsiteX17" fmla="*/ 4916170 w 8969375"/>
              <a:gd name="connsiteY17" fmla="*/ 0 h 6858000"/>
              <a:gd name="connsiteX18" fmla="*/ 3475990 w 8969375"/>
              <a:gd name="connsiteY18" fmla="*/ 3346450 h 6858000"/>
              <a:gd name="connsiteX19" fmla="*/ 1986280 w 8969375"/>
              <a:gd name="connsiteY19" fmla="*/ 3346450 h 6858000"/>
              <a:gd name="connsiteX20" fmla="*/ 0 w 8969375"/>
              <a:gd name="connsiteY20" fmla="*/ 0 h 6858000"/>
              <a:gd name="connsiteX21" fmla="*/ 3195320 w 8969375"/>
              <a:gd name="connsiteY21" fmla="*/ 0 h 6858000"/>
              <a:gd name="connsiteX22" fmla="*/ 243840 w 8969375"/>
              <a:gd name="connsiteY22" fmla="*/ 6858000 h 6858000"/>
              <a:gd name="connsiteX23" fmla="*/ 0 w 8969375"/>
              <a:gd name="connsiteY23" fmla="*/ 6858000 h 6858000"/>
              <a:gd name="connsiteX0" fmla="*/ 6604567 w 9123612"/>
              <a:gd name="connsiteY0" fmla="*/ 3511550 h 6858000"/>
              <a:gd name="connsiteX1" fmla="*/ 9123612 w 9123612"/>
              <a:gd name="connsiteY1" fmla="*/ 3511550 h 6858000"/>
              <a:gd name="connsiteX2" fmla="*/ 9123612 w 9123612"/>
              <a:gd name="connsiteY2" fmla="*/ 6858000 h 6858000"/>
              <a:gd name="connsiteX3" fmla="*/ 5164387 w 9123612"/>
              <a:gd name="connsiteY3" fmla="*/ 6858000 h 6858000"/>
              <a:gd name="connsiteX4" fmla="*/ 6604567 w 9123612"/>
              <a:gd name="connsiteY4" fmla="*/ 3511550 h 6858000"/>
              <a:gd name="connsiteX5" fmla="*/ 2069397 w 9123612"/>
              <a:gd name="connsiteY5" fmla="*/ 3511550 h 6858000"/>
              <a:gd name="connsiteX6" fmla="*/ 3559107 w 9123612"/>
              <a:gd name="connsiteY6" fmla="*/ 3511550 h 6858000"/>
              <a:gd name="connsiteX7" fmla="*/ 2118927 w 9123612"/>
              <a:gd name="connsiteY7" fmla="*/ 6858000 h 6858000"/>
              <a:gd name="connsiteX8" fmla="*/ 629217 w 9123612"/>
              <a:gd name="connsiteY8" fmla="*/ 6858000 h 6858000"/>
              <a:gd name="connsiteX9" fmla="*/ 2069397 w 9123612"/>
              <a:gd name="connsiteY9" fmla="*/ 3511550 h 6858000"/>
              <a:gd name="connsiteX10" fmla="*/ 8115867 w 9123612"/>
              <a:gd name="connsiteY10" fmla="*/ 0 h 6858000"/>
              <a:gd name="connsiteX11" fmla="*/ 9123612 w 9123612"/>
              <a:gd name="connsiteY11" fmla="*/ 0 h 6858000"/>
              <a:gd name="connsiteX12" fmla="*/ 9123612 w 9123612"/>
              <a:gd name="connsiteY12" fmla="*/ 3346450 h 6858000"/>
              <a:gd name="connsiteX13" fmla="*/ 6675687 w 9123612"/>
              <a:gd name="connsiteY13" fmla="*/ 3346450 h 6858000"/>
              <a:gd name="connsiteX14" fmla="*/ 8115867 w 9123612"/>
              <a:gd name="connsiteY14" fmla="*/ 0 h 6858000"/>
              <a:gd name="connsiteX15" fmla="*/ 5318057 w 9123612"/>
              <a:gd name="connsiteY15" fmla="*/ 0 h 6858000"/>
              <a:gd name="connsiteX16" fmla="*/ 7880917 w 9123612"/>
              <a:gd name="connsiteY16" fmla="*/ 0 h 6858000"/>
              <a:gd name="connsiteX17" fmla="*/ 4929437 w 9123612"/>
              <a:gd name="connsiteY17" fmla="*/ 6858000 h 6858000"/>
              <a:gd name="connsiteX18" fmla="*/ 2367847 w 9123612"/>
              <a:gd name="connsiteY18" fmla="*/ 6858000 h 6858000"/>
              <a:gd name="connsiteX19" fmla="*/ 5318057 w 9123612"/>
              <a:gd name="connsiteY19" fmla="*/ 0 h 6858000"/>
              <a:gd name="connsiteX20" fmla="*/ 3580697 w 9123612"/>
              <a:gd name="connsiteY20" fmla="*/ 0 h 6858000"/>
              <a:gd name="connsiteX21" fmla="*/ 5070407 w 9123612"/>
              <a:gd name="connsiteY21" fmla="*/ 0 h 6858000"/>
              <a:gd name="connsiteX22" fmla="*/ 3630227 w 9123612"/>
              <a:gd name="connsiteY22" fmla="*/ 3346450 h 6858000"/>
              <a:gd name="connsiteX23" fmla="*/ 2140517 w 9123612"/>
              <a:gd name="connsiteY23" fmla="*/ 3346450 h 6858000"/>
              <a:gd name="connsiteX24" fmla="*/ 3580697 w 9123612"/>
              <a:gd name="connsiteY24" fmla="*/ 0 h 6858000"/>
              <a:gd name="connsiteX25" fmla="*/ 154237 w 9123612"/>
              <a:gd name="connsiteY25" fmla="*/ 0 h 6858000"/>
              <a:gd name="connsiteX26" fmla="*/ 3349557 w 9123612"/>
              <a:gd name="connsiteY26" fmla="*/ 0 h 6858000"/>
              <a:gd name="connsiteX27" fmla="*/ 398077 w 9123612"/>
              <a:gd name="connsiteY27" fmla="*/ 6858000 h 6858000"/>
              <a:gd name="connsiteX28" fmla="*/ 0 w 9123612"/>
              <a:gd name="connsiteY28" fmla="*/ 6858000 h 6858000"/>
              <a:gd name="connsiteX29" fmla="*/ 154237 w 9123612"/>
              <a:gd name="connsiteY29" fmla="*/ 0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186259 w 9155634"/>
              <a:gd name="connsiteY25" fmla="*/ 0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186259 w 9155634"/>
              <a:gd name="connsiteY29" fmla="*/ 0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2054197 w 9155634"/>
              <a:gd name="connsiteY25" fmla="*/ 3558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2054197 w 9155634"/>
              <a:gd name="connsiteY29" fmla="*/ 3558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2954365 w 9155634"/>
              <a:gd name="connsiteY25" fmla="*/ 3558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2954365 w 9155634"/>
              <a:gd name="connsiteY29" fmla="*/ 3558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2954365 w 9155634"/>
              <a:gd name="connsiteY25" fmla="*/ 3558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2954365 w 9155634"/>
              <a:gd name="connsiteY29" fmla="*/ 3558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2947249 w 9155634"/>
              <a:gd name="connsiteY25" fmla="*/ 0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2947249 w 9155634"/>
              <a:gd name="connsiteY29" fmla="*/ 0 h 6858000"/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6636589 w 9155634"/>
              <a:gd name="connsiteY4" fmla="*/ 3511550 h 6858000"/>
              <a:gd name="connsiteX5" fmla="*/ 2101419 w 9155634"/>
              <a:gd name="connsiteY5" fmla="*/ 3511550 h 6858000"/>
              <a:gd name="connsiteX6" fmla="*/ 3591129 w 9155634"/>
              <a:gd name="connsiteY6" fmla="*/ 3511550 h 6858000"/>
              <a:gd name="connsiteX7" fmla="*/ 2150949 w 9155634"/>
              <a:gd name="connsiteY7" fmla="*/ 6858000 h 6858000"/>
              <a:gd name="connsiteX8" fmla="*/ 661239 w 9155634"/>
              <a:gd name="connsiteY8" fmla="*/ 6858000 h 6858000"/>
              <a:gd name="connsiteX9" fmla="*/ 2101419 w 9155634"/>
              <a:gd name="connsiteY9" fmla="*/ 3511550 h 6858000"/>
              <a:gd name="connsiteX10" fmla="*/ 8147889 w 9155634"/>
              <a:gd name="connsiteY10" fmla="*/ 0 h 6858000"/>
              <a:gd name="connsiteX11" fmla="*/ 9155634 w 9155634"/>
              <a:gd name="connsiteY11" fmla="*/ 0 h 6858000"/>
              <a:gd name="connsiteX12" fmla="*/ 9155634 w 9155634"/>
              <a:gd name="connsiteY12" fmla="*/ 3346450 h 6858000"/>
              <a:gd name="connsiteX13" fmla="*/ 6707709 w 9155634"/>
              <a:gd name="connsiteY13" fmla="*/ 3346450 h 6858000"/>
              <a:gd name="connsiteX14" fmla="*/ 8147889 w 9155634"/>
              <a:gd name="connsiteY14" fmla="*/ 0 h 6858000"/>
              <a:gd name="connsiteX15" fmla="*/ 5350079 w 9155634"/>
              <a:gd name="connsiteY15" fmla="*/ 0 h 6858000"/>
              <a:gd name="connsiteX16" fmla="*/ 7912939 w 9155634"/>
              <a:gd name="connsiteY16" fmla="*/ 0 h 6858000"/>
              <a:gd name="connsiteX17" fmla="*/ 4961459 w 9155634"/>
              <a:gd name="connsiteY17" fmla="*/ 6858000 h 6858000"/>
              <a:gd name="connsiteX18" fmla="*/ 2399869 w 9155634"/>
              <a:gd name="connsiteY18" fmla="*/ 6858000 h 6858000"/>
              <a:gd name="connsiteX19" fmla="*/ 5350079 w 9155634"/>
              <a:gd name="connsiteY19" fmla="*/ 0 h 6858000"/>
              <a:gd name="connsiteX20" fmla="*/ 3612719 w 9155634"/>
              <a:gd name="connsiteY20" fmla="*/ 0 h 6858000"/>
              <a:gd name="connsiteX21" fmla="*/ 5102429 w 9155634"/>
              <a:gd name="connsiteY21" fmla="*/ 0 h 6858000"/>
              <a:gd name="connsiteX22" fmla="*/ 3662249 w 9155634"/>
              <a:gd name="connsiteY22" fmla="*/ 3346450 h 6858000"/>
              <a:gd name="connsiteX23" fmla="*/ 2172539 w 9155634"/>
              <a:gd name="connsiteY23" fmla="*/ 3346450 h 6858000"/>
              <a:gd name="connsiteX24" fmla="*/ 3612719 w 9155634"/>
              <a:gd name="connsiteY24" fmla="*/ 0 h 6858000"/>
              <a:gd name="connsiteX25" fmla="*/ 2947249 w 9155634"/>
              <a:gd name="connsiteY25" fmla="*/ 0 h 6858000"/>
              <a:gd name="connsiteX26" fmla="*/ 3381579 w 9155634"/>
              <a:gd name="connsiteY26" fmla="*/ 0 h 6858000"/>
              <a:gd name="connsiteX27" fmla="*/ 430099 w 9155634"/>
              <a:gd name="connsiteY27" fmla="*/ 6858000 h 6858000"/>
              <a:gd name="connsiteX28" fmla="*/ 0 w 9155634"/>
              <a:gd name="connsiteY28" fmla="*/ 6858000 h 6858000"/>
              <a:gd name="connsiteX29" fmla="*/ 2947249 w 9155634"/>
              <a:gd name="connsiteY2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55634" h="6858000">
                <a:moveTo>
                  <a:pt x="6636589" y="3511550"/>
                </a:moveTo>
                <a:lnTo>
                  <a:pt x="9155634" y="3511550"/>
                </a:lnTo>
                <a:lnTo>
                  <a:pt x="9155634" y="6858000"/>
                </a:lnTo>
                <a:lnTo>
                  <a:pt x="5196409" y="6858000"/>
                </a:lnTo>
                <a:lnTo>
                  <a:pt x="6636589" y="3511550"/>
                </a:lnTo>
                <a:close/>
                <a:moveTo>
                  <a:pt x="2101419" y="3511550"/>
                </a:moveTo>
                <a:lnTo>
                  <a:pt x="3591129" y="3511550"/>
                </a:lnTo>
                <a:lnTo>
                  <a:pt x="2150949" y="6858000"/>
                </a:lnTo>
                <a:lnTo>
                  <a:pt x="661239" y="6858000"/>
                </a:lnTo>
                <a:lnTo>
                  <a:pt x="2101419" y="3511550"/>
                </a:lnTo>
                <a:close/>
                <a:moveTo>
                  <a:pt x="8147889" y="0"/>
                </a:moveTo>
                <a:lnTo>
                  <a:pt x="9155634" y="0"/>
                </a:lnTo>
                <a:lnTo>
                  <a:pt x="9155634" y="3346450"/>
                </a:lnTo>
                <a:lnTo>
                  <a:pt x="6707709" y="3346450"/>
                </a:lnTo>
                <a:lnTo>
                  <a:pt x="8147889" y="0"/>
                </a:lnTo>
                <a:close/>
                <a:moveTo>
                  <a:pt x="5350079" y="0"/>
                </a:moveTo>
                <a:lnTo>
                  <a:pt x="7912939" y="0"/>
                </a:lnTo>
                <a:lnTo>
                  <a:pt x="4961459" y="6858000"/>
                </a:lnTo>
                <a:lnTo>
                  <a:pt x="2399869" y="6858000"/>
                </a:lnTo>
                <a:lnTo>
                  <a:pt x="5350079" y="0"/>
                </a:lnTo>
                <a:close/>
                <a:moveTo>
                  <a:pt x="3612719" y="0"/>
                </a:moveTo>
                <a:lnTo>
                  <a:pt x="5102429" y="0"/>
                </a:lnTo>
                <a:lnTo>
                  <a:pt x="3662249" y="3346450"/>
                </a:lnTo>
                <a:lnTo>
                  <a:pt x="2172539" y="3346450"/>
                </a:lnTo>
                <a:lnTo>
                  <a:pt x="3612719" y="0"/>
                </a:lnTo>
                <a:close/>
                <a:moveTo>
                  <a:pt x="2947249" y="0"/>
                </a:moveTo>
                <a:lnTo>
                  <a:pt x="3381579" y="0"/>
                </a:lnTo>
                <a:lnTo>
                  <a:pt x="430099" y="6858000"/>
                </a:lnTo>
                <a:lnTo>
                  <a:pt x="0" y="6858000"/>
                </a:lnTo>
                <a:lnTo>
                  <a:pt x="294724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2" name="Рисунок 19">
            <a:extLst>
              <a:ext uri="{FF2B5EF4-FFF2-40B4-BE49-F238E27FC236}">
                <a16:creationId xmlns:a16="http://schemas.microsoft.com/office/drawing/2014/main" xmlns="" id="{A6B740BD-8499-412C-AE4E-A4AD7F73100E}"/>
              </a:ext>
            </a:extLst>
          </p:cNvPr>
          <p:cNvSpPr/>
          <p:nvPr/>
        </p:nvSpPr>
        <p:spPr>
          <a:xfrm>
            <a:off x="-10852" y="3369468"/>
            <a:ext cx="3722400" cy="144000"/>
          </a:xfrm>
          <a:custGeom>
            <a:avLst/>
            <a:gdLst>
              <a:gd name="connsiteX0" fmla="*/ 7144 w 2800350"/>
              <a:gd name="connsiteY0" fmla="*/ 7144 h 114300"/>
              <a:gd name="connsiteX1" fmla="*/ 7144 w 2800350"/>
              <a:gd name="connsiteY1" fmla="*/ 115729 h 114300"/>
              <a:gd name="connsiteX2" fmla="*/ 2726531 w 2800350"/>
              <a:gd name="connsiteY2" fmla="*/ 115729 h 114300"/>
              <a:gd name="connsiteX3" fmla="*/ 2797969 w 2800350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114300">
                <a:moveTo>
                  <a:pt x="7144" y="7144"/>
                </a:moveTo>
                <a:lnTo>
                  <a:pt x="7144" y="115729"/>
                </a:lnTo>
                <a:lnTo>
                  <a:pt x="2726531" y="115729"/>
                </a:lnTo>
                <a:lnTo>
                  <a:pt x="2797969" y="7144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r>
              <a:rPr lang="ru-RU" noProof="0"/>
              <a:t> 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xmlns="" id="{310DFD8C-544F-465B-8315-8B3AA8B95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0021" y="1096344"/>
            <a:ext cx="10510754" cy="2281355"/>
          </a:xfrm>
        </p:spPr>
        <p:txBody>
          <a:bodyPr rtlCol="0">
            <a:noAutofit/>
          </a:bodyPr>
          <a:lstStyle>
            <a:lvl1pPr algn="l">
              <a:defRPr sz="7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7" name="Текст 14">
            <a:extLst>
              <a:ext uri="{FF2B5EF4-FFF2-40B4-BE49-F238E27FC236}">
                <a16:creationId xmlns:a16="http://schemas.microsoft.com/office/drawing/2014/main" xmlns="" id="{A4843534-A750-4D01-BC62-26CD9AEA6A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021" y="3773554"/>
            <a:ext cx="10090287" cy="1101897"/>
          </a:xfrm>
        </p:spPr>
        <p:txBody>
          <a:bodyPr rtlCol="0">
            <a:noAutofit/>
          </a:bodyPr>
          <a:lstStyle>
            <a:lvl1pPr marL="0" indent="0" algn="l">
              <a:buNone/>
              <a:defRPr sz="3500" b="0" i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Ключевая фраза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xmlns="" id="{F8E7B25A-0A4A-430B-903E-76193E2954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0021" y="5451784"/>
            <a:ext cx="4367531" cy="324417"/>
          </a:xfrm>
        </p:spPr>
        <p:txBody>
          <a:bodyPr rtlCol="0">
            <a:noAutofit/>
          </a:bodyPr>
          <a:lstStyle>
            <a:lvl1pPr marL="0" indent="0" algn="l" rtl="0">
              <a:buNone/>
              <a:defRPr sz="2200" b="1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20ГГ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B88F3A2A-BD60-4F82-8064-8B157AF4DD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0021" y="5105536"/>
            <a:ext cx="4367531" cy="324417"/>
          </a:xfrm>
        </p:spPr>
        <p:txBody>
          <a:bodyPr rtlCol="0">
            <a:noAutofit/>
          </a:bodyPr>
          <a:lstStyle>
            <a:lvl1pPr marL="0" indent="0" algn="l">
              <a:buNone/>
              <a:defRPr sz="22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Месяц</a:t>
            </a:r>
          </a:p>
        </p:txBody>
      </p:sp>
    </p:spTree>
    <p:extLst>
      <p:ext uri="{BB962C8B-B14F-4D97-AF65-F5344CB8AC3E}">
        <p14:creationId xmlns:p14="http://schemas.microsoft.com/office/powerpoint/2010/main" val="376836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благодарственного текста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32">
            <a:extLst>
              <a:ext uri="{FF2B5EF4-FFF2-40B4-BE49-F238E27FC236}">
                <a16:creationId xmlns:a16="http://schemas.microsoft.com/office/drawing/2014/main" xmlns="" id="{88BA6D96-EFE3-4743-8FB5-544E9692D111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" y="0"/>
            <a:ext cx="9155429" cy="6858000"/>
          </a:xfrm>
          <a:custGeom>
            <a:avLst/>
            <a:gdLst>
              <a:gd name="connsiteX0" fmla="*/ 5490209 w 9155429"/>
              <a:gd name="connsiteY0" fmla="*/ 3511550 h 6858000"/>
              <a:gd name="connsiteX1" fmla="*/ 6979919 w 9155429"/>
              <a:gd name="connsiteY1" fmla="*/ 3511550 h 6858000"/>
              <a:gd name="connsiteX2" fmla="*/ 5541009 w 9155429"/>
              <a:gd name="connsiteY2" fmla="*/ 6858000 h 6858000"/>
              <a:gd name="connsiteX3" fmla="*/ 4050029 w 9155429"/>
              <a:gd name="connsiteY3" fmla="*/ 6858000 h 6858000"/>
              <a:gd name="connsiteX4" fmla="*/ 0 w 9155429"/>
              <a:gd name="connsiteY4" fmla="*/ 3511550 h 6858000"/>
              <a:gd name="connsiteX5" fmla="*/ 2444750 w 9155429"/>
              <a:gd name="connsiteY5" fmla="*/ 3511550 h 6858000"/>
              <a:gd name="connsiteX6" fmla="*/ 1004570 w 9155429"/>
              <a:gd name="connsiteY6" fmla="*/ 6858000 h 6858000"/>
              <a:gd name="connsiteX7" fmla="*/ 0 w 9155429"/>
              <a:gd name="connsiteY7" fmla="*/ 6858000 h 6858000"/>
              <a:gd name="connsiteX8" fmla="*/ 7001509 w 9155429"/>
              <a:gd name="connsiteY8" fmla="*/ 1 h 6858000"/>
              <a:gd name="connsiteX9" fmla="*/ 8491219 w 9155429"/>
              <a:gd name="connsiteY9" fmla="*/ 1 h 6858000"/>
              <a:gd name="connsiteX10" fmla="*/ 7051039 w 9155429"/>
              <a:gd name="connsiteY10" fmla="*/ 3346450 h 6858000"/>
              <a:gd name="connsiteX11" fmla="*/ 5561329 w 9155429"/>
              <a:gd name="connsiteY11" fmla="*/ 3346450 h 6858000"/>
              <a:gd name="connsiteX12" fmla="*/ 8722359 w 9155429"/>
              <a:gd name="connsiteY12" fmla="*/ 0 h 6858000"/>
              <a:gd name="connsiteX13" fmla="*/ 9155429 w 9155429"/>
              <a:gd name="connsiteY13" fmla="*/ 0 h 6858000"/>
              <a:gd name="connsiteX14" fmla="*/ 6203949 w 9155429"/>
              <a:gd name="connsiteY14" fmla="*/ 6858000 h 6858000"/>
              <a:gd name="connsiteX15" fmla="*/ 5772149 w 9155429"/>
              <a:gd name="connsiteY15" fmla="*/ 6858000 h 6858000"/>
              <a:gd name="connsiteX16" fmla="*/ 4190999 w 9155429"/>
              <a:gd name="connsiteY16" fmla="*/ 0 h 6858000"/>
              <a:gd name="connsiteX17" fmla="*/ 6753859 w 9155429"/>
              <a:gd name="connsiteY17" fmla="*/ 0 h 6858000"/>
              <a:gd name="connsiteX18" fmla="*/ 3802379 w 9155429"/>
              <a:gd name="connsiteY18" fmla="*/ 6858000 h 6858000"/>
              <a:gd name="connsiteX19" fmla="*/ 1239520 w 9155429"/>
              <a:gd name="connsiteY19" fmla="*/ 6858000 h 6858000"/>
              <a:gd name="connsiteX20" fmla="*/ 0 w 9155429"/>
              <a:gd name="connsiteY20" fmla="*/ 0 h 6858000"/>
              <a:gd name="connsiteX21" fmla="*/ 3956050 w 9155429"/>
              <a:gd name="connsiteY21" fmla="*/ 0 h 6858000"/>
              <a:gd name="connsiteX22" fmla="*/ 2515869 w 9155429"/>
              <a:gd name="connsiteY22" fmla="*/ 3346450 h 6858000"/>
              <a:gd name="connsiteX23" fmla="*/ 0 w 9155429"/>
              <a:gd name="connsiteY23" fmla="*/ 33464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155429" h="6858000">
                <a:moveTo>
                  <a:pt x="5490209" y="3511550"/>
                </a:moveTo>
                <a:lnTo>
                  <a:pt x="6979919" y="3511550"/>
                </a:lnTo>
                <a:lnTo>
                  <a:pt x="5541009" y="6858000"/>
                </a:lnTo>
                <a:lnTo>
                  <a:pt x="4050029" y="6858000"/>
                </a:lnTo>
                <a:close/>
                <a:moveTo>
                  <a:pt x="0" y="3511550"/>
                </a:moveTo>
                <a:lnTo>
                  <a:pt x="2444750" y="3511550"/>
                </a:lnTo>
                <a:lnTo>
                  <a:pt x="1004570" y="6858000"/>
                </a:lnTo>
                <a:lnTo>
                  <a:pt x="0" y="6858000"/>
                </a:lnTo>
                <a:close/>
                <a:moveTo>
                  <a:pt x="7001509" y="1"/>
                </a:moveTo>
                <a:lnTo>
                  <a:pt x="8491219" y="1"/>
                </a:lnTo>
                <a:lnTo>
                  <a:pt x="7051039" y="3346450"/>
                </a:lnTo>
                <a:lnTo>
                  <a:pt x="5561329" y="3346450"/>
                </a:lnTo>
                <a:close/>
                <a:moveTo>
                  <a:pt x="8722359" y="0"/>
                </a:moveTo>
                <a:lnTo>
                  <a:pt x="9155429" y="0"/>
                </a:lnTo>
                <a:lnTo>
                  <a:pt x="6203949" y="6858000"/>
                </a:lnTo>
                <a:lnTo>
                  <a:pt x="5772149" y="6858000"/>
                </a:lnTo>
                <a:close/>
                <a:moveTo>
                  <a:pt x="4190999" y="0"/>
                </a:moveTo>
                <a:lnTo>
                  <a:pt x="6753859" y="0"/>
                </a:lnTo>
                <a:lnTo>
                  <a:pt x="3802379" y="6858000"/>
                </a:lnTo>
                <a:lnTo>
                  <a:pt x="1239520" y="6858000"/>
                </a:lnTo>
                <a:close/>
                <a:moveTo>
                  <a:pt x="0" y="0"/>
                </a:moveTo>
                <a:lnTo>
                  <a:pt x="3956050" y="0"/>
                </a:lnTo>
                <a:lnTo>
                  <a:pt x="2515869" y="3346450"/>
                </a:lnTo>
                <a:lnTo>
                  <a:pt x="0" y="33464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4" name="Рисунок 19">
            <a:extLst>
              <a:ext uri="{FF2B5EF4-FFF2-40B4-BE49-F238E27FC236}">
                <a16:creationId xmlns:a16="http://schemas.microsoft.com/office/drawing/2014/main" xmlns="" id="{97347B99-304D-468D-B6F0-9D59E6077A64}"/>
              </a:ext>
            </a:extLst>
          </p:cNvPr>
          <p:cNvSpPr/>
          <p:nvPr userDrawn="1"/>
        </p:nvSpPr>
        <p:spPr>
          <a:xfrm flipH="1">
            <a:off x="9004387" y="3285679"/>
            <a:ext cx="3191256" cy="146304"/>
          </a:xfrm>
          <a:custGeom>
            <a:avLst/>
            <a:gdLst>
              <a:gd name="connsiteX0" fmla="*/ 7144 w 2800350"/>
              <a:gd name="connsiteY0" fmla="*/ 7144 h 114300"/>
              <a:gd name="connsiteX1" fmla="*/ 7144 w 2800350"/>
              <a:gd name="connsiteY1" fmla="*/ 115729 h 114300"/>
              <a:gd name="connsiteX2" fmla="*/ 2726531 w 2800350"/>
              <a:gd name="connsiteY2" fmla="*/ 115729 h 114300"/>
              <a:gd name="connsiteX3" fmla="*/ 2797969 w 2800350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114300">
                <a:moveTo>
                  <a:pt x="7144" y="7144"/>
                </a:moveTo>
                <a:lnTo>
                  <a:pt x="7144" y="115729"/>
                </a:lnTo>
                <a:lnTo>
                  <a:pt x="2726531" y="115729"/>
                </a:lnTo>
                <a:lnTo>
                  <a:pt x="2797969" y="7144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r>
              <a:rPr lang="ru-RU" noProof="0"/>
              <a:t> 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BB615286-AF88-4751-9BF6-3F030092F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2372" y="973512"/>
            <a:ext cx="4183939" cy="2281355"/>
          </a:xfrm>
        </p:spPr>
        <p:txBody>
          <a:bodyPr rtlCol="0">
            <a:noAutofit/>
          </a:bodyPr>
          <a:lstStyle>
            <a:lvl1pPr algn="r">
              <a:defRPr sz="7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xmlns="" id="{5E15D97E-2723-48C3-B835-65DB0286DB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40540" y="3675708"/>
            <a:ext cx="3135771" cy="1101897"/>
          </a:xfrm>
        </p:spPr>
        <p:txBody>
          <a:bodyPr rtlCol="0">
            <a:noAutofit/>
          </a:bodyPr>
          <a:lstStyle>
            <a:lvl1pPr marL="0" indent="0" algn="r">
              <a:buNone/>
              <a:defRPr sz="3500" b="0" i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Иван</a:t>
            </a:r>
            <a:br>
              <a:rPr lang="ru-RU" noProof="0"/>
            </a:br>
            <a:r>
              <a:rPr lang="ru-RU" noProof="0"/>
              <a:t>Воронков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:a16="http://schemas.microsoft.com/office/drawing/2014/main" xmlns="" id="{4D45CEBA-121A-426A-897A-9E3CDC5F5C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08780" y="5019264"/>
            <a:ext cx="4367531" cy="474519"/>
          </a:xfrm>
        </p:spPr>
        <p:txBody>
          <a:bodyPr rtlCol="0">
            <a:noAutofit/>
          </a:bodyPr>
          <a:lstStyle>
            <a:lvl1pPr marL="0" indent="0" algn="r">
              <a:buNone/>
              <a:defRPr sz="22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678-555-0128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0767B0C7-7BD9-4BF1-8D3D-91DED23803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08780" y="4805882"/>
            <a:ext cx="4367531" cy="288000"/>
          </a:xfrm>
        </p:spPr>
        <p:txBody>
          <a:bodyPr rtlCol="0">
            <a:noAutofit/>
          </a:bodyPr>
          <a:lstStyle>
            <a:lvl1pPr marL="0" indent="0" algn="r">
              <a:buNone/>
              <a:defRPr sz="14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31" name="Текст 26">
            <a:extLst>
              <a:ext uri="{FF2B5EF4-FFF2-40B4-BE49-F238E27FC236}">
                <a16:creationId xmlns:a16="http://schemas.microsoft.com/office/drawing/2014/main" xmlns="" id="{26B74744-5435-47DD-B65F-16D8E7AC155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55755" y="5685822"/>
            <a:ext cx="5920556" cy="474519"/>
          </a:xfrm>
        </p:spPr>
        <p:txBody>
          <a:bodyPr rtlCol="0">
            <a:noAutofit/>
          </a:bodyPr>
          <a:lstStyle>
            <a:lvl1pPr marL="0" indent="0" algn="r">
              <a:buNone/>
              <a:defRPr sz="22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voronkov@example.com</a:t>
            </a:r>
          </a:p>
        </p:txBody>
      </p:sp>
      <p:sp>
        <p:nvSpPr>
          <p:cNvPr id="32" name="Текст 26">
            <a:extLst>
              <a:ext uri="{FF2B5EF4-FFF2-40B4-BE49-F238E27FC236}">
                <a16:creationId xmlns:a16="http://schemas.microsoft.com/office/drawing/2014/main" xmlns="" id="{20815411-0E43-4B6B-92C7-6E312091AB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08780" y="5466001"/>
            <a:ext cx="4367531" cy="288000"/>
          </a:xfrm>
        </p:spPr>
        <p:txBody>
          <a:bodyPr rtlCol="0">
            <a:noAutofit/>
          </a:bodyPr>
          <a:lstStyle>
            <a:lvl1pPr marL="0" indent="0" algn="r">
              <a:buNone/>
              <a:defRPr sz="14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Эл. почта</a:t>
            </a:r>
          </a:p>
        </p:txBody>
      </p:sp>
    </p:spTree>
    <p:extLst>
      <p:ext uri="{BB962C8B-B14F-4D97-AF65-F5344CB8AC3E}">
        <p14:creationId xmlns:p14="http://schemas.microsoft.com/office/powerpoint/2010/main" val="21531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 13">
            <a:extLst>
              <a:ext uri="{FF2B5EF4-FFF2-40B4-BE49-F238E27FC236}">
                <a16:creationId xmlns:a16="http://schemas.microsoft.com/office/drawing/2014/main" xmlns="" id="{8E43AF0D-28CB-4D3A-A944-CE3DCAAC5657}"/>
              </a:ext>
            </a:extLst>
          </p:cNvPr>
          <p:cNvSpPr/>
          <p:nvPr userDrawn="1"/>
        </p:nvSpPr>
        <p:spPr>
          <a:xfrm>
            <a:off x="3033191" y="0"/>
            <a:ext cx="9155634" cy="6858000"/>
          </a:xfrm>
          <a:custGeom>
            <a:avLst/>
            <a:gdLst>
              <a:gd name="connsiteX0" fmla="*/ 6636589 w 9155634"/>
              <a:gd name="connsiteY0" fmla="*/ 3511550 h 6858000"/>
              <a:gd name="connsiteX1" fmla="*/ 9155634 w 9155634"/>
              <a:gd name="connsiteY1" fmla="*/ 3511550 h 6858000"/>
              <a:gd name="connsiteX2" fmla="*/ 9155634 w 9155634"/>
              <a:gd name="connsiteY2" fmla="*/ 6858000 h 6858000"/>
              <a:gd name="connsiteX3" fmla="*/ 5196409 w 9155634"/>
              <a:gd name="connsiteY3" fmla="*/ 6858000 h 6858000"/>
              <a:gd name="connsiteX4" fmla="*/ 2101419 w 9155634"/>
              <a:gd name="connsiteY4" fmla="*/ 3511550 h 6858000"/>
              <a:gd name="connsiteX5" fmla="*/ 3591129 w 9155634"/>
              <a:gd name="connsiteY5" fmla="*/ 3511550 h 6858000"/>
              <a:gd name="connsiteX6" fmla="*/ 2150949 w 9155634"/>
              <a:gd name="connsiteY6" fmla="*/ 6858000 h 6858000"/>
              <a:gd name="connsiteX7" fmla="*/ 661239 w 9155634"/>
              <a:gd name="connsiteY7" fmla="*/ 6858000 h 6858000"/>
              <a:gd name="connsiteX8" fmla="*/ 8147889 w 9155634"/>
              <a:gd name="connsiteY8" fmla="*/ 0 h 6858000"/>
              <a:gd name="connsiteX9" fmla="*/ 9155634 w 9155634"/>
              <a:gd name="connsiteY9" fmla="*/ 0 h 6858000"/>
              <a:gd name="connsiteX10" fmla="*/ 9155634 w 9155634"/>
              <a:gd name="connsiteY10" fmla="*/ 3346450 h 6858000"/>
              <a:gd name="connsiteX11" fmla="*/ 6707709 w 9155634"/>
              <a:gd name="connsiteY11" fmla="*/ 3346450 h 6858000"/>
              <a:gd name="connsiteX12" fmla="*/ 5350079 w 9155634"/>
              <a:gd name="connsiteY12" fmla="*/ 0 h 6858000"/>
              <a:gd name="connsiteX13" fmla="*/ 7912939 w 9155634"/>
              <a:gd name="connsiteY13" fmla="*/ 0 h 6858000"/>
              <a:gd name="connsiteX14" fmla="*/ 4961459 w 9155634"/>
              <a:gd name="connsiteY14" fmla="*/ 6858000 h 6858000"/>
              <a:gd name="connsiteX15" fmla="*/ 2399869 w 9155634"/>
              <a:gd name="connsiteY15" fmla="*/ 6858000 h 6858000"/>
              <a:gd name="connsiteX16" fmla="*/ 3612719 w 9155634"/>
              <a:gd name="connsiteY16" fmla="*/ 0 h 6858000"/>
              <a:gd name="connsiteX17" fmla="*/ 5102429 w 9155634"/>
              <a:gd name="connsiteY17" fmla="*/ 0 h 6858000"/>
              <a:gd name="connsiteX18" fmla="*/ 3662249 w 9155634"/>
              <a:gd name="connsiteY18" fmla="*/ 3346450 h 6858000"/>
              <a:gd name="connsiteX19" fmla="*/ 2172539 w 9155634"/>
              <a:gd name="connsiteY19" fmla="*/ 3346450 h 6858000"/>
              <a:gd name="connsiteX20" fmla="*/ 2947249 w 9155634"/>
              <a:gd name="connsiteY20" fmla="*/ 0 h 6858000"/>
              <a:gd name="connsiteX21" fmla="*/ 3381579 w 9155634"/>
              <a:gd name="connsiteY21" fmla="*/ 0 h 6858000"/>
              <a:gd name="connsiteX22" fmla="*/ 430099 w 9155634"/>
              <a:gd name="connsiteY22" fmla="*/ 6858000 h 6858000"/>
              <a:gd name="connsiteX23" fmla="*/ 0 w 9155634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155634" h="6858000">
                <a:moveTo>
                  <a:pt x="6636589" y="3511550"/>
                </a:moveTo>
                <a:lnTo>
                  <a:pt x="9155634" y="3511550"/>
                </a:lnTo>
                <a:lnTo>
                  <a:pt x="9155634" y="6858000"/>
                </a:lnTo>
                <a:lnTo>
                  <a:pt x="5196409" y="6858000"/>
                </a:lnTo>
                <a:close/>
                <a:moveTo>
                  <a:pt x="2101419" y="3511550"/>
                </a:moveTo>
                <a:lnTo>
                  <a:pt x="3591129" y="3511550"/>
                </a:lnTo>
                <a:lnTo>
                  <a:pt x="2150949" y="6858000"/>
                </a:lnTo>
                <a:lnTo>
                  <a:pt x="661239" y="6858000"/>
                </a:lnTo>
                <a:close/>
                <a:moveTo>
                  <a:pt x="8147889" y="0"/>
                </a:moveTo>
                <a:lnTo>
                  <a:pt x="9155634" y="0"/>
                </a:lnTo>
                <a:lnTo>
                  <a:pt x="9155634" y="3346450"/>
                </a:lnTo>
                <a:lnTo>
                  <a:pt x="6707709" y="3346450"/>
                </a:lnTo>
                <a:close/>
                <a:moveTo>
                  <a:pt x="5350079" y="0"/>
                </a:moveTo>
                <a:lnTo>
                  <a:pt x="7912939" y="0"/>
                </a:lnTo>
                <a:lnTo>
                  <a:pt x="4961459" y="6858000"/>
                </a:lnTo>
                <a:lnTo>
                  <a:pt x="2399869" y="6858000"/>
                </a:lnTo>
                <a:close/>
                <a:moveTo>
                  <a:pt x="3612719" y="0"/>
                </a:moveTo>
                <a:lnTo>
                  <a:pt x="5102429" y="0"/>
                </a:lnTo>
                <a:lnTo>
                  <a:pt x="3662249" y="3346450"/>
                </a:lnTo>
                <a:lnTo>
                  <a:pt x="2172539" y="3346450"/>
                </a:lnTo>
                <a:close/>
                <a:moveTo>
                  <a:pt x="2947249" y="0"/>
                </a:moveTo>
                <a:lnTo>
                  <a:pt x="3381579" y="0"/>
                </a:lnTo>
                <a:lnTo>
                  <a:pt x="4300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1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2" name="Рисунок 19">
            <a:extLst>
              <a:ext uri="{FF2B5EF4-FFF2-40B4-BE49-F238E27FC236}">
                <a16:creationId xmlns:a16="http://schemas.microsoft.com/office/drawing/2014/main" xmlns="" id="{A6B740BD-8499-412C-AE4E-A4AD7F73100E}"/>
              </a:ext>
            </a:extLst>
          </p:cNvPr>
          <p:cNvSpPr/>
          <p:nvPr/>
        </p:nvSpPr>
        <p:spPr>
          <a:xfrm>
            <a:off x="-10852" y="3369468"/>
            <a:ext cx="3722400" cy="144000"/>
          </a:xfrm>
          <a:custGeom>
            <a:avLst/>
            <a:gdLst>
              <a:gd name="connsiteX0" fmla="*/ 7144 w 2800350"/>
              <a:gd name="connsiteY0" fmla="*/ 7144 h 114300"/>
              <a:gd name="connsiteX1" fmla="*/ 7144 w 2800350"/>
              <a:gd name="connsiteY1" fmla="*/ 115729 h 114300"/>
              <a:gd name="connsiteX2" fmla="*/ 2726531 w 2800350"/>
              <a:gd name="connsiteY2" fmla="*/ 115729 h 114300"/>
              <a:gd name="connsiteX3" fmla="*/ 2797969 w 2800350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114300">
                <a:moveTo>
                  <a:pt x="7144" y="7144"/>
                </a:moveTo>
                <a:lnTo>
                  <a:pt x="7144" y="115729"/>
                </a:lnTo>
                <a:lnTo>
                  <a:pt x="2726531" y="115729"/>
                </a:lnTo>
                <a:lnTo>
                  <a:pt x="2797969" y="7144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r>
              <a:rPr lang="ru-RU" noProof="0"/>
              <a:t> 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xmlns="" id="{310DFD8C-544F-465B-8315-8B3AA8B95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0021" y="1096344"/>
            <a:ext cx="10510754" cy="2281355"/>
          </a:xfrm>
        </p:spPr>
        <p:txBody>
          <a:bodyPr rtlCol="0">
            <a:noAutofit/>
          </a:bodyPr>
          <a:lstStyle>
            <a:lvl1pPr algn="l">
              <a:defRPr sz="7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xmlns="" id="{8046DF3F-8EBA-4583-9F19-45C979FDAB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0021" y="3773554"/>
            <a:ext cx="10090287" cy="1101897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3500" b="0" i="0"/>
            </a:lvl1pPr>
          </a:lstStyle>
          <a:p>
            <a:pPr marL="228600" lvl="0" indent="-228600"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467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xmlns="" id="{982713AA-FAF7-4D64-AB9D-53ACFDBF8B5B}"/>
              </a:ext>
            </a:extLst>
          </p:cNvPr>
          <p:cNvSpPr/>
          <p:nvPr userDrawn="1"/>
        </p:nvSpPr>
        <p:spPr>
          <a:xfrm>
            <a:off x="-1" y="172278"/>
            <a:ext cx="12192000" cy="6559826"/>
          </a:xfrm>
          <a:custGeom>
            <a:avLst/>
            <a:gdLst>
              <a:gd name="connsiteX0" fmla="*/ 5864259 w 12192000"/>
              <a:gd name="connsiteY0" fmla="*/ 2854132 h 6559826"/>
              <a:gd name="connsiteX1" fmla="*/ 5864259 w 12192000"/>
              <a:gd name="connsiteY1" fmla="*/ 5342062 h 6559826"/>
              <a:gd name="connsiteX2" fmla="*/ 6907 w 12192000"/>
              <a:gd name="connsiteY2" fmla="*/ 6559826 h 6559826"/>
              <a:gd name="connsiteX3" fmla="*/ 0 w 12192000"/>
              <a:gd name="connsiteY3" fmla="*/ 6559826 h 6559826"/>
              <a:gd name="connsiteX4" fmla="*/ 0 w 12192000"/>
              <a:gd name="connsiteY4" fmla="*/ 4073332 h 6559826"/>
              <a:gd name="connsiteX5" fmla="*/ 12192000 w 12192000"/>
              <a:gd name="connsiteY5" fmla="*/ 2685378 h 6559826"/>
              <a:gd name="connsiteX6" fmla="*/ 12192000 w 12192000"/>
              <a:gd name="connsiteY6" fmla="*/ 5173308 h 6559826"/>
              <a:gd name="connsiteX7" fmla="*/ 6104805 w 12192000"/>
              <a:gd name="connsiteY7" fmla="*/ 6429182 h 6559826"/>
              <a:gd name="connsiteX8" fmla="*/ 6104805 w 12192000"/>
              <a:gd name="connsiteY8" fmla="*/ 3941252 h 6559826"/>
              <a:gd name="connsiteX9" fmla="*/ 11991762 w 12192000"/>
              <a:gd name="connsiteY9" fmla="*/ 0 h 6559826"/>
              <a:gd name="connsiteX10" fmla="*/ 12192000 w 12192000"/>
              <a:gd name="connsiteY10" fmla="*/ 0 h 6559826"/>
              <a:gd name="connsiteX11" fmla="*/ 12192000 w 12192000"/>
              <a:gd name="connsiteY11" fmla="*/ 2446611 h 6559826"/>
              <a:gd name="connsiteX12" fmla="*/ 6104805 w 12192000"/>
              <a:gd name="connsiteY12" fmla="*/ 3701222 h 6559826"/>
              <a:gd name="connsiteX13" fmla="*/ 6104805 w 12192000"/>
              <a:gd name="connsiteY13" fmla="*/ 1214562 h 6559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559826">
                <a:moveTo>
                  <a:pt x="5864259" y="2854132"/>
                </a:moveTo>
                <a:lnTo>
                  <a:pt x="5864259" y="5342062"/>
                </a:lnTo>
                <a:lnTo>
                  <a:pt x="6907" y="6559826"/>
                </a:lnTo>
                <a:lnTo>
                  <a:pt x="0" y="6559826"/>
                </a:lnTo>
                <a:lnTo>
                  <a:pt x="0" y="4073332"/>
                </a:lnTo>
                <a:close/>
                <a:moveTo>
                  <a:pt x="12192000" y="2685378"/>
                </a:moveTo>
                <a:lnTo>
                  <a:pt x="12192000" y="5173308"/>
                </a:lnTo>
                <a:lnTo>
                  <a:pt x="6104805" y="6429182"/>
                </a:lnTo>
                <a:lnTo>
                  <a:pt x="6104805" y="3941252"/>
                </a:lnTo>
                <a:close/>
                <a:moveTo>
                  <a:pt x="11991762" y="0"/>
                </a:moveTo>
                <a:lnTo>
                  <a:pt x="12192000" y="0"/>
                </a:lnTo>
                <a:lnTo>
                  <a:pt x="12192000" y="2446611"/>
                </a:lnTo>
                <a:lnTo>
                  <a:pt x="6104805" y="3701222"/>
                </a:lnTo>
                <a:lnTo>
                  <a:pt x="6104805" y="1214562"/>
                </a:lnTo>
                <a:close/>
              </a:path>
            </a:pathLst>
          </a:custGeom>
          <a:solidFill>
            <a:schemeClr val="bg2">
              <a:alpha val="1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240" y="1033272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5" name="Рисунок 4">
            <a:extLst>
              <a:ext uri="{FF2B5EF4-FFF2-40B4-BE49-F238E27FC236}">
                <a16:creationId xmlns:a16="http://schemas.microsoft.com/office/drawing/2014/main" xmlns="" id="{2095D1D4-8CA3-4CA3-825D-088EDB51A8AE}"/>
              </a:ext>
            </a:extLst>
          </p:cNvPr>
          <p:cNvSpPr/>
          <p:nvPr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7" name="Рисунок 15">
            <a:extLst>
              <a:ext uri="{FF2B5EF4-FFF2-40B4-BE49-F238E27FC236}">
                <a16:creationId xmlns:a16="http://schemas.microsoft.com/office/drawing/2014/main" xmlns="" id="{2DB5E70B-ECC9-4800-9DC0-5897EF3F16AB}"/>
              </a:ext>
            </a:extLst>
          </p:cNvPr>
          <p:cNvSpPr/>
          <p:nvPr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A3B87DE7-6A4B-4A0E-8622-C9BA93F0B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2225393"/>
            <a:ext cx="5110693" cy="78263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200"/>
            </a:lvl1pPr>
          </a:lstStyle>
          <a:p>
            <a:pPr marL="228600" lvl="0" indent="-22860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7238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4" name="Рисунок 15">
            <a:extLst>
              <a:ext uri="{FF2B5EF4-FFF2-40B4-BE49-F238E27FC236}">
                <a16:creationId xmlns:a16="http://schemas.microsoft.com/office/drawing/2014/main" xmlns="" id="{D0734B58-9436-7F49-BF67-542C05487FFF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BF046B1A-A07C-45A3-8FE5-724E34853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83799919-7F2B-44B7-BF0B-B0CE733AC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77755"/>
            <a:ext cx="10515600" cy="3899207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311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тип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4" name="Рисунок 15">
            <a:extLst>
              <a:ext uri="{FF2B5EF4-FFF2-40B4-BE49-F238E27FC236}">
                <a16:creationId xmlns:a16="http://schemas.microsoft.com/office/drawing/2014/main" xmlns="" id="{D0734B58-9436-7F49-BF67-542C05487FFF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BF046B1A-A07C-45A3-8FE5-724E34853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5460D6CB-9BA0-4BA9-9CF5-9D21E9F570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77755"/>
            <a:ext cx="5181600" cy="3899207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6" name="Объект 3">
            <a:extLst>
              <a:ext uri="{FF2B5EF4-FFF2-40B4-BE49-F238E27FC236}">
                <a16:creationId xmlns:a16="http://schemas.microsoft.com/office/drawing/2014/main" xmlns="" id="{EB0DDB5D-8949-4E45-A7CD-0402580BB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77755"/>
            <a:ext cx="5181600" cy="3899208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7060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4" name="Рисунок 15">
            <a:extLst>
              <a:ext uri="{FF2B5EF4-FFF2-40B4-BE49-F238E27FC236}">
                <a16:creationId xmlns:a16="http://schemas.microsoft.com/office/drawing/2014/main" xmlns="" id="{D0734B58-9436-7F49-BF67-542C05487FFF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BF046B1A-A07C-45A3-8FE5-724E34853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5" name="Текст 2">
            <a:extLst>
              <a:ext uri="{FF2B5EF4-FFF2-40B4-BE49-F238E27FC236}">
                <a16:creationId xmlns:a16="http://schemas.microsoft.com/office/drawing/2014/main" xmlns="" id="{82C817C4-D92F-4269-B22D-5C2E52241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68513"/>
            <a:ext cx="5157787" cy="436562"/>
          </a:xfrm>
        </p:spPr>
        <p:txBody>
          <a:bodyPr rtlCol="0"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6" name="Объект 3">
            <a:extLst>
              <a:ext uri="{FF2B5EF4-FFF2-40B4-BE49-F238E27FC236}">
                <a16:creationId xmlns:a16="http://schemas.microsoft.com/office/drawing/2014/main" xmlns="" id="{C61514A7-2DEE-47E3-BCB4-FB81E9981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xmlns="" id="{3455C9D3-0938-4236-8E64-BBF582FCD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68511"/>
            <a:ext cx="5183188" cy="436563"/>
          </a:xfrm>
        </p:spPr>
        <p:txBody>
          <a:bodyPr rtlCol="0"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Объект 5">
            <a:extLst>
              <a:ext uri="{FF2B5EF4-FFF2-40B4-BE49-F238E27FC236}">
                <a16:creationId xmlns:a16="http://schemas.microsoft.com/office/drawing/2014/main" xmlns="" id="{7331E254-1410-4989-81DE-84B684ACC7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181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F68ABD79-6AF5-4911-BEC2-A492F3ECD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34509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xmlns="" id="{6489A680-EBE7-45A3-B520-2C50F59C7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66148"/>
            <a:ext cx="3932237" cy="370284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9" name="Объект 2">
            <a:extLst>
              <a:ext uri="{FF2B5EF4-FFF2-40B4-BE49-F238E27FC236}">
                <a16:creationId xmlns:a16="http://schemas.microsoft.com/office/drawing/2014/main" xmlns="" id="{202EEB9F-D255-46E9-AFBB-FCC4D93BE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 rtlCol="0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" name="Рисунок 15">
            <a:extLst>
              <a:ext uri="{FF2B5EF4-FFF2-40B4-BE49-F238E27FC236}">
                <a16:creationId xmlns:a16="http://schemas.microsoft.com/office/drawing/2014/main" xmlns="" id="{4F729341-632E-4151-9863-D40D91A16F84}"/>
              </a:ext>
            </a:extLst>
          </p:cNvPr>
          <p:cNvSpPr/>
          <p:nvPr userDrawn="1"/>
        </p:nvSpPr>
        <p:spPr>
          <a:xfrm>
            <a:off x="-11174" y="1947672"/>
            <a:ext cx="493776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9484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6" name="Рисунок 4">
            <a:extLst>
              <a:ext uri="{FF2B5EF4-FFF2-40B4-BE49-F238E27FC236}">
                <a16:creationId xmlns:a16="http://schemas.microsoft.com/office/drawing/2014/main" xmlns="" id="{7D57D3C0-DF85-4866-AC4B-ED6A0F6963A5}"/>
              </a:ext>
            </a:extLst>
          </p:cNvPr>
          <p:cNvSpPr/>
          <p:nvPr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Рисунок 15">
            <a:extLst>
              <a:ext uri="{FF2B5EF4-FFF2-40B4-BE49-F238E27FC236}">
                <a16:creationId xmlns:a16="http://schemas.microsoft.com/office/drawing/2014/main" xmlns="" id="{FA387E18-8CE1-1648-81B1-6F1A0F183C30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4469CAF-CD13-4CCC-9569-14C8070AB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38074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36D4C583-322D-4347-807F-F6D6AF8852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30500"/>
            <a:ext cx="3932237" cy="37384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F138DBAD-2265-4E62-AB5B-F66A60D53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19738" y="0"/>
            <a:ext cx="6103620" cy="6857999"/>
          </a:xfrm>
          <a:custGeom>
            <a:avLst/>
            <a:gdLst>
              <a:gd name="connsiteX0" fmla="*/ 3914141 w 6103620"/>
              <a:gd name="connsiteY0" fmla="*/ 914400 h 6857999"/>
              <a:gd name="connsiteX1" fmla="*/ 6103620 w 6103620"/>
              <a:gd name="connsiteY1" fmla="*/ 914400 h 6857999"/>
              <a:gd name="connsiteX2" fmla="*/ 6103620 w 6103620"/>
              <a:gd name="connsiteY2" fmla="*/ 914404 h 6857999"/>
              <a:gd name="connsiteX3" fmla="*/ 4339591 w 6103620"/>
              <a:gd name="connsiteY3" fmla="*/ 6857999 h 6857999"/>
              <a:gd name="connsiteX4" fmla="*/ 2150113 w 6103620"/>
              <a:gd name="connsiteY4" fmla="*/ 6857999 h 6857999"/>
              <a:gd name="connsiteX5" fmla="*/ 1769111 w 6103620"/>
              <a:gd name="connsiteY5" fmla="*/ 0 h 6857999"/>
              <a:gd name="connsiteX6" fmla="*/ 3958591 w 6103620"/>
              <a:gd name="connsiteY6" fmla="*/ 0 h 6857999"/>
              <a:gd name="connsiteX7" fmla="*/ 2189480 w 6103620"/>
              <a:gd name="connsiteY7" fmla="*/ 5943601 h 6857999"/>
              <a:gd name="connsiteX8" fmla="*/ 0 w 6103620"/>
              <a:gd name="connsiteY8" fmla="*/ 594360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3620" h="6857999">
                <a:moveTo>
                  <a:pt x="3914141" y="914400"/>
                </a:moveTo>
                <a:lnTo>
                  <a:pt x="6103620" y="914400"/>
                </a:lnTo>
                <a:lnTo>
                  <a:pt x="6103620" y="914404"/>
                </a:lnTo>
                <a:lnTo>
                  <a:pt x="4339591" y="6857999"/>
                </a:lnTo>
                <a:lnTo>
                  <a:pt x="2150113" y="6857999"/>
                </a:lnTo>
                <a:close/>
                <a:moveTo>
                  <a:pt x="1769111" y="0"/>
                </a:moveTo>
                <a:lnTo>
                  <a:pt x="3958591" y="0"/>
                </a:lnTo>
                <a:lnTo>
                  <a:pt x="2189480" y="5943601"/>
                </a:lnTo>
                <a:lnTo>
                  <a:pt x="0" y="59436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766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 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AD7B9076-7693-4C5F-8305-D5529FF80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033272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ПУСТОЙ СЛАЙД</a:t>
            </a:r>
          </a:p>
        </p:txBody>
      </p:sp>
      <p:sp>
        <p:nvSpPr>
          <p:cNvPr id="14" name="Рисунок 15">
            <a:extLst>
              <a:ext uri="{FF2B5EF4-FFF2-40B4-BE49-F238E27FC236}">
                <a16:creationId xmlns:a16="http://schemas.microsoft.com/office/drawing/2014/main" xmlns="" id="{D0734B58-9436-7F49-BF67-542C05487FFF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Рисунок 1">
            <a:extLst>
              <a:ext uri="{FF2B5EF4-FFF2-40B4-BE49-F238E27FC236}">
                <a16:creationId xmlns:a16="http://schemas.microsoft.com/office/drawing/2014/main" xmlns="" id="{9650CBA0-AE8F-4C6C-B273-73785A68EB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Полилиния: фигура 11">
              <a:extLst>
                <a:ext uri="{FF2B5EF4-FFF2-40B4-BE49-F238E27FC236}">
                  <a16:creationId xmlns:a16="http://schemas.microsoft.com/office/drawing/2014/main" xmlns="" id="{79A324E0-7B75-4C65-9695-78537686038F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A4C7B0B8-9EF6-4DBC-9088-96B54006BA08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55B3C92B-0A13-49BD-8A7D-FD6B821FE783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226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:a16="http://schemas.microsoft.com/office/drawing/2014/main" xmlns="" id="{61FE90B3-361E-4150-BE53-368ADEA27D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" y="130966"/>
            <a:ext cx="12192000" cy="6602574"/>
          </a:xfrm>
          <a:custGeom>
            <a:avLst/>
            <a:gdLst>
              <a:gd name="connsiteX0" fmla="*/ 5864259 w 12192000"/>
              <a:gd name="connsiteY0" fmla="*/ 2895444 h 6602574"/>
              <a:gd name="connsiteX1" fmla="*/ 5864259 w 12192000"/>
              <a:gd name="connsiteY1" fmla="*/ 5383374 h 6602574"/>
              <a:gd name="connsiteX2" fmla="*/ 0 w 12192000"/>
              <a:gd name="connsiteY2" fmla="*/ 6602574 h 6602574"/>
              <a:gd name="connsiteX3" fmla="*/ 0 w 12192000"/>
              <a:gd name="connsiteY3" fmla="*/ 4114644 h 6602574"/>
              <a:gd name="connsiteX4" fmla="*/ 12192000 w 12192000"/>
              <a:gd name="connsiteY4" fmla="*/ 2726690 h 6602574"/>
              <a:gd name="connsiteX5" fmla="*/ 12192000 w 12192000"/>
              <a:gd name="connsiteY5" fmla="*/ 5214620 h 6602574"/>
              <a:gd name="connsiteX6" fmla="*/ 6104805 w 12192000"/>
              <a:gd name="connsiteY6" fmla="*/ 6470494 h 6602574"/>
              <a:gd name="connsiteX7" fmla="*/ 6104805 w 12192000"/>
              <a:gd name="connsiteY7" fmla="*/ 3982564 h 6602574"/>
              <a:gd name="connsiteX8" fmla="*/ 12192000 w 12192000"/>
              <a:gd name="connsiteY8" fmla="*/ 0 h 6602574"/>
              <a:gd name="connsiteX9" fmla="*/ 12192000 w 12192000"/>
              <a:gd name="connsiteY9" fmla="*/ 2487923 h 6602574"/>
              <a:gd name="connsiteX10" fmla="*/ 6104805 w 12192000"/>
              <a:gd name="connsiteY10" fmla="*/ 3742534 h 6602574"/>
              <a:gd name="connsiteX11" fmla="*/ 6104805 w 12192000"/>
              <a:gd name="connsiteY11" fmla="*/ 1255874 h 660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602574">
                <a:moveTo>
                  <a:pt x="5864259" y="2895444"/>
                </a:moveTo>
                <a:lnTo>
                  <a:pt x="5864259" y="5383374"/>
                </a:lnTo>
                <a:lnTo>
                  <a:pt x="0" y="6602574"/>
                </a:lnTo>
                <a:lnTo>
                  <a:pt x="0" y="4114644"/>
                </a:lnTo>
                <a:close/>
                <a:moveTo>
                  <a:pt x="12192000" y="2726690"/>
                </a:moveTo>
                <a:lnTo>
                  <a:pt x="12192000" y="5214620"/>
                </a:lnTo>
                <a:lnTo>
                  <a:pt x="6104805" y="6470494"/>
                </a:lnTo>
                <a:lnTo>
                  <a:pt x="6104805" y="3982564"/>
                </a:lnTo>
                <a:close/>
                <a:moveTo>
                  <a:pt x="12192000" y="0"/>
                </a:moveTo>
                <a:lnTo>
                  <a:pt x="12192000" y="2487923"/>
                </a:lnTo>
                <a:lnTo>
                  <a:pt x="6104805" y="3742534"/>
                </a:lnTo>
                <a:lnTo>
                  <a:pt x="6104805" y="125587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240" y="1033272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5" name="Рисунок 4">
            <a:extLst>
              <a:ext uri="{FF2B5EF4-FFF2-40B4-BE49-F238E27FC236}">
                <a16:creationId xmlns:a16="http://schemas.microsoft.com/office/drawing/2014/main" xmlns="" id="{2095D1D4-8CA3-4CA3-825D-088EDB51A8AE}"/>
              </a:ext>
            </a:extLst>
          </p:cNvPr>
          <p:cNvSpPr/>
          <p:nvPr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7" name="Рисунок 15">
            <a:extLst>
              <a:ext uri="{FF2B5EF4-FFF2-40B4-BE49-F238E27FC236}">
                <a16:creationId xmlns:a16="http://schemas.microsoft.com/office/drawing/2014/main" xmlns="" id="{2DB5E70B-ECC9-4800-9DC0-5897EF3F16AB}"/>
              </a:ext>
            </a:extLst>
          </p:cNvPr>
          <p:cNvSpPr/>
          <p:nvPr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Текст 17">
            <a:extLst>
              <a:ext uri="{FF2B5EF4-FFF2-40B4-BE49-F238E27FC236}">
                <a16:creationId xmlns:a16="http://schemas.microsoft.com/office/drawing/2014/main" xmlns="" id="{18AF4189-33DF-9B46-9624-C722FCE07D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74904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учную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Текст 21">
            <a:extLst>
              <a:ext uri="{FF2B5EF4-FFF2-40B4-BE49-F238E27FC236}">
                <a16:creationId xmlns:a16="http://schemas.microsoft.com/office/drawing/2014/main" xmlns="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74209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6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32" name="Текст 24">
            <a:extLst>
              <a:ext uri="{FF2B5EF4-FFF2-40B4-BE49-F238E27FC236}">
                <a16:creationId xmlns:a16="http://schemas.microsoft.com/office/drawing/2014/main" xmlns="" id="{D5D777E5-98F6-416A-8D23-3399269D85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42535" y="1998209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2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3" name="Текст 21">
            <a:extLst>
              <a:ext uri="{FF2B5EF4-FFF2-40B4-BE49-F238E27FC236}">
                <a16:creationId xmlns:a16="http://schemas.microsoft.com/office/drawing/2014/main" xmlns="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74209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6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4" name="Текст 24">
            <a:extLst>
              <a:ext uri="{FF2B5EF4-FFF2-40B4-BE49-F238E27FC236}">
                <a16:creationId xmlns:a16="http://schemas.microsoft.com/office/drawing/2014/main" xmlns="" id="{6706F6A2-1599-4D73-9288-3ECEACDDCA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77939" y="1998209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2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5" name="Текст 21">
            <a:extLst>
              <a:ext uri="{FF2B5EF4-FFF2-40B4-BE49-F238E27FC236}">
                <a16:creationId xmlns:a16="http://schemas.microsoft.com/office/drawing/2014/main" xmlns="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91988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6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36" name="Текст 24">
            <a:extLst>
              <a:ext uri="{FF2B5EF4-FFF2-40B4-BE49-F238E27FC236}">
                <a16:creationId xmlns:a16="http://schemas.microsoft.com/office/drawing/2014/main" xmlns="" id="{3701E665-3CED-413C-BAC6-CE003B1494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64052" y="2015988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2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Текст 24">
            <a:extLst>
              <a:ext uri="{FF2B5EF4-FFF2-40B4-BE49-F238E27FC236}">
                <a16:creationId xmlns:a16="http://schemas.microsoft.com/office/drawing/2014/main" xmlns="" id="{E01406B4-D44B-4D1E-91F3-D87541EAD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20059" y="2927531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400" b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Текст 24">
            <a:extLst>
              <a:ext uri="{FF2B5EF4-FFF2-40B4-BE49-F238E27FC236}">
                <a16:creationId xmlns:a16="http://schemas.microsoft.com/office/drawing/2014/main" xmlns="" id="{9AAD5CF9-9A59-4C5F-8C29-B92AD60121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18684" y="2927531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400" b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9" name="Текст 24">
            <a:extLst>
              <a:ext uri="{FF2B5EF4-FFF2-40B4-BE49-F238E27FC236}">
                <a16:creationId xmlns:a16="http://schemas.microsoft.com/office/drawing/2014/main" xmlns="" id="{C6725172-65CC-4645-B23F-E77886468F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3" y="2927531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400" b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0" name="Текст 24">
            <a:extLst>
              <a:ext uri="{FF2B5EF4-FFF2-40B4-BE49-F238E27FC236}">
                <a16:creationId xmlns:a16="http://schemas.microsoft.com/office/drawing/2014/main" xmlns="" id="{0EA5E6CA-5C78-4B75-BA22-59750E7D45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76955" y="2925988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400" b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1" name="Текст 24">
            <a:extLst>
              <a:ext uri="{FF2B5EF4-FFF2-40B4-BE49-F238E27FC236}">
                <a16:creationId xmlns:a16="http://schemas.microsoft.com/office/drawing/2014/main" xmlns="" id="{E1C61752-F57C-4FBF-93F3-06F43CCA43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84133" y="5751926"/>
            <a:ext cx="9623735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2" name="Текст 24">
            <a:extLst>
              <a:ext uri="{FF2B5EF4-FFF2-40B4-BE49-F238E27FC236}">
                <a16:creationId xmlns:a16="http://schemas.microsoft.com/office/drawing/2014/main" xmlns="" id="{E0232175-FB97-4039-8136-B9DD27441C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794791" y="4893792"/>
            <a:ext cx="2599199" cy="615026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3" name="Текст 24">
            <a:extLst>
              <a:ext uri="{FF2B5EF4-FFF2-40B4-BE49-F238E27FC236}">
                <a16:creationId xmlns:a16="http://schemas.microsoft.com/office/drawing/2014/main" xmlns="" id="{6E5262C3-0603-403F-AB36-FB4EB9FC7B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890713" y="4893792"/>
            <a:ext cx="3712665" cy="615026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4" name="Рисунок 12">
            <a:extLst>
              <a:ext uri="{FF2B5EF4-FFF2-40B4-BE49-F238E27FC236}">
                <a16:creationId xmlns:a16="http://schemas.microsoft.com/office/drawing/2014/main" xmlns="" id="{D2FBACFC-8B68-4A37-95A4-26BE5A23D75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020058" y="3800404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6" name="Рисунок 12">
            <a:extLst>
              <a:ext uri="{FF2B5EF4-FFF2-40B4-BE49-F238E27FC236}">
                <a16:creationId xmlns:a16="http://schemas.microsoft.com/office/drawing/2014/main" xmlns="" id="{5A6A36C6-8489-4333-927A-141D8F98AE5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4792" y="3864572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xmlns="" id="{BB2DF986-C446-4302-9099-B1512AD5D8C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7876955" y="3864572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xmlns="" id="{BB58C539-3FDE-4755-BEB4-C953AA2926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741320"/>
            <a:ext cx="1050674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КАК ИСПОЛЬЗОВАТЬ ЭТОТ ШАБЛОН</a:t>
            </a:r>
          </a:p>
        </p:txBody>
      </p:sp>
      <p:sp>
        <p:nvSpPr>
          <p:cNvPr id="23" name="Рисунок 15">
            <a:extLst>
              <a:ext uri="{FF2B5EF4-FFF2-40B4-BE49-F238E27FC236}">
                <a16:creationId xmlns:a16="http://schemas.microsoft.com/office/drawing/2014/main" xmlns="" id="{8EDA54DA-ED01-4416-96BF-C8968F4684B4}"/>
              </a:ext>
            </a:extLst>
          </p:cNvPr>
          <p:cNvSpPr/>
          <p:nvPr userDrawn="1"/>
        </p:nvSpPr>
        <p:spPr>
          <a:xfrm>
            <a:off x="-11173" y="1610268"/>
            <a:ext cx="9252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 и содержимое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9D8367A5-C050-47FB-A1BD-54CD13DE3A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519738" y="0"/>
            <a:ext cx="6103621" cy="6858000"/>
          </a:xfrm>
          <a:custGeom>
            <a:avLst/>
            <a:gdLst>
              <a:gd name="connsiteX0" fmla="*/ 3914141 w 6103621"/>
              <a:gd name="connsiteY0" fmla="*/ 914400 h 6858000"/>
              <a:gd name="connsiteX1" fmla="*/ 6103621 w 6103621"/>
              <a:gd name="connsiteY1" fmla="*/ 914400 h 6858000"/>
              <a:gd name="connsiteX2" fmla="*/ 4339591 w 6103621"/>
              <a:gd name="connsiteY2" fmla="*/ 6858000 h 6858000"/>
              <a:gd name="connsiteX3" fmla="*/ 2150112 w 6103621"/>
              <a:gd name="connsiteY3" fmla="*/ 6858000 h 6858000"/>
              <a:gd name="connsiteX4" fmla="*/ 1769111 w 6103621"/>
              <a:gd name="connsiteY4" fmla="*/ 0 h 6858000"/>
              <a:gd name="connsiteX5" fmla="*/ 3958591 w 6103621"/>
              <a:gd name="connsiteY5" fmla="*/ 0 h 6858000"/>
              <a:gd name="connsiteX6" fmla="*/ 2189480 w 6103621"/>
              <a:gd name="connsiteY6" fmla="*/ 5943601 h 6858000"/>
              <a:gd name="connsiteX7" fmla="*/ 0 w 6103621"/>
              <a:gd name="connsiteY7" fmla="*/ 59436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03621" h="6858000">
                <a:moveTo>
                  <a:pt x="3914141" y="914400"/>
                </a:moveTo>
                <a:lnTo>
                  <a:pt x="6103621" y="914400"/>
                </a:lnTo>
                <a:lnTo>
                  <a:pt x="4339591" y="6858000"/>
                </a:lnTo>
                <a:lnTo>
                  <a:pt x="2150112" y="6858000"/>
                </a:lnTo>
                <a:close/>
                <a:moveTo>
                  <a:pt x="1769111" y="0"/>
                </a:moveTo>
                <a:lnTo>
                  <a:pt x="3958591" y="0"/>
                </a:lnTo>
                <a:lnTo>
                  <a:pt x="2189480" y="5943601"/>
                </a:lnTo>
                <a:lnTo>
                  <a:pt x="0" y="59436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4" name="Текст 14">
            <a:extLst>
              <a:ext uri="{FF2B5EF4-FFF2-40B4-BE49-F238E27FC236}">
                <a16:creationId xmlns:a16="http://schemas.microsoft.com/office/drawing/2014/main" xmlns="" id="{302F0820-F94A-40EF-B3BE-26CD0CB551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4032" y="3074529"/>
            <a:ext cx="4421856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b="0" i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33528AEE-54AB-4366-9576-BBA1CE5F3A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032746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РАЗМЕТКА ТЕКСТА 1</a:t>
            </a:r>
          </a:p>
        </p:txBody>
      </p:sp>
      <p:sp>
        <p:nvSpPr>
          <p:cNvPr id="22" name="Текст 17">
            <a:extLst>
              <a:ext uri="{FF2B5EF4-FFF2-40B4-BE49-F238E27FC236}">
                <a16:creationId xmlns:a16="http://schemas.microsoft.com/office/drawing/2014/main" xmlns="" id="{A1867536-E941-4FED-8B68-2609143C2A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74904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6" name="Рисунок 4">
            <a:extLst>
              <a:ext uri="{FF2B5EF4-FFF2-40B4-BE49-F238E27FC236}">
                <a16:creationId xmlns:a16="http://schemas.microsoft.com/office/drawing/2014/main" xmlns="" id="{7D57D3C0-DF85-4866-AC4B-ED6A0F6963A5}"/>
              </a:ext>
            </a:extLst>
          </p:cNvPr>
          <p:cNvSpPr/>
          <p:nvPr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Рисунок 15">
            <a:extLst>
              <a:ext uri="{FF2B5EF4-FFF2-40B4-BE49-F238E27FC236}">
                <a16:creationId xmlns:a16="http://schemas.microsoft.com/office/drawing/2014/main" xmlns="" id="{FA387E18-8CE1-1648-81B1-6F1A0F183C30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21">
            <a:extLst>
              <a:ext uri="{FF2B5EF4-FFF2-40B4-BE49-F238E27FC236}">
                <a16:creationId xmlns:a16="http://schemas.microsoft.com/office/drawing/2014/main" xmlns="" id="{B2044CCF-605D-4D6E-A41D-D6AED53B223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404811"/>
            <a:ext cx="6108872" cy="5485128"/>
          </a:xfrm>
          <a:custGeom>
            <a:avLst/>
            <a:gdLst>
              <a:gd name="connsiteX0" fmla="*/ 0 w 6108872"/>
              <a:gd name="connsiteY0" fmla="*/ 2203471 h 5485128"/>
              <a:gd name="connsiteX1" fmla="*/ 6108872 w 6108872"/>
              <a:gd name="connsiteY1" fmla="*/ 3505695 h 5485128"/>
              <a:gd name="connsiteX2" fmla="*/ 6108872 w 6108872"/>
              <a:gd name="connsiteY2" fmla="*/ 5485128 h 5485128"/>
              <a:gd name="connsiteX3" fmla="*/ 0 w 6108872"/>
              <a:gd name="connsiteY3" fmla="*/ 4182903 h 5485128"/>
              <a:gd name="connsiteX4" fmla="*/ 0 w 6108872"/>
              <a:gd name="connsiteY4" fmla="*/ 0 h 5485128"/>
              <a:gd name="connsiteX5" fmla="*/ 6108872 w 6108872"/>
              <a:gd name="connsiteY5" fmla="*/ 1302225 h 5485128"/>
              <a:gd name="connsiteX6" fmla="*/ 6108872 w 6108872"/>
              <a:gd name="connsiteY6" fmla="*/ 3281657 h 5485128"/>
              <a:gd name="connsiteX7" fmla="*/ 0 w 6108872"/>
              <a:gd name="connsiteY7" fmla="*/ 1979432 h 548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08872" h="5485128">
                <a:moveTo>
                  <a:pt x="0" y="2203471"/>
                </a:moveTo>
                <a:lnTo>
                  <a:pt x="6108872" y="3505695"/>
                </a:lnTo>
                <a:lnTo>
                  <a:pt x="6108872" y="5485128"/>
                </a:lnTo>
                <a:lnTo>
                  <a:pt x="0" y="4182903"/>
                </a:lnTo>
                <a:close/>
                <a:moveTo>
                  <a:pt x="0" y="0"/>
                </a:moveTo>
                <a:lnTo>
                  <a:pt x="6108872" y="1302225"/>
                </a:lnTo>
                <a:lnTo>
                  <a:pt x="6108872" y="3281657"/>
                </a:lnTo>
                <a:lnTo>
                  <a:pt x="0" y="197943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xmlns="" id="{E7F180F3-53B1-4A31-82A4-E6F9B5D8D8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81205" y="3090572"/>
            <a:ext cx="4421857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b="0" i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BD523330-9E96-4C6E-B5A4-6B543D365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81206" y="1046140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РАЗМЕТКА ТЕКСТА 2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1A08F6B3-0ADA-4ECF-8D25-7DFE4A3641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81206" y="2241515"/>
            <a:ext cx="4421856" cy="74904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Рисунок 15">
            <a:extLst>
              <a:ext uri="{FF2B5EF4-FFF2-40B4-BE49-F238E27FC236}">
                <a16:creationId xmlns:a16="http://schemas.microsoft.com/office/drawing/2014/main" xmlns="" id="{5CCECBFE-3C2B-4492-BCDA-1EFEB5E3E092}"/>
              </a:ext>
            </a:extLst>
          </p:cNvPr>
          <p:cNvSpPr/>
          <p:nvPr userDrawn="1"/>
        </p:nvSpPr>
        <p:spPr>
          <a:xfrm flipH="1">
            <a:off x="6980920" y="1947672"/>
            <a:ext cx="5220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0" name="Рисунок 4">
            <a:extLst>
              <a:ext uri="{FF2B5EF4-FFF2-40B4-BE49-F238E27FC236}">
                <a16:creationId xmlns:a16="http://schemas.microsoft.com/office/drawing/2014/main" xmlns="" id="{3441B044-38F8-49ED-845B-5D926C811447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для двух разде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 1">
            <a:extLst>
              <a:ext uri="{FF2B5EF4-FFF2-40B4-BE49-F238E27FC236}">
                <a16:creationId xmlns:a16="http://schemas.microsoft.com/office/drawing/2014/main" xmlns="" id="{2C819B96-1084-49C3-82B7-229513AC226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xmlns="" id="{45765A4C-A810-4DB9-9186-CA21666D77CD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7" name="Полилиния: Фигура 16">
              <a:extLst>
                <a:ext uri="{FF2B5EF4-FFF2-40B4-BE49-F238E27FC236}">
                  <a16:creationId xmlns:a16="http://schemas.microsoft.com/office/drawing/2014/main" xmlns="" id="{2758CCEA-6327-4FC9-8472-4E74DC77BAD5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74031" y="2993041"/>
            <a:ext cx="4365625" cy="454353"/>
          </a:xfrm>
        </p:spPr>
        <p:txBody>
          <a:bodyPr rtlCol="0">
            <a:noAutofit/>
          </a:bodyPr>
          <a:lstStyle>
            <a:lvl1pPr marL="0" indent="0">
              <a:buNone/>
              <a:defRPr sz="27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0" y="2993041"/>
            <a:ext cx="4365625" cy="454353"/>
          </a:xfrm>
        </p:spPr>
        <p:txBody>
          <a:bodyPr rtlCol="0">
            <a:noAutofit/>
          </a:bodyPr>
          <a:lstStyle>
            <a:lvl1pPr marL="0" indent="0">
              <a:buNone/>
              <a:defRPr sz="27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11" name="Текст 26">
            <a:extLst>
              <a:ext uri="{FF2B5EF4-FFF2-40B4-BE49-F238E27FC236}">
                <a16:creationId xmlns:a16="http://schemas.microsoft.com/office/drawing/2014/main" xmlns="" id="{1AEED068-3EA0-4BF4-875C-02473E9EB0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4032" y="356341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Текст 26">
            <a:extLst>
              <a:ext uri="{FF2B5EF4-FFF2-40B4-BE49-F238E27FC236}">
                <a16:creationId xmlns:a16="http://schemas.microsoft.com/office/drawing/2014/main" xmlns="" id="{3590B9DA-A2DF-4AE1-9A98-C7B84F48C3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27121" y="356341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Рисунок 4">
            <a:extLst>
              <a:ext uri="{FF2B5EF4-FFF2-40B4-BE49-F238E27FC236}">
                <a16:creationId xmlns:a16="http://schemas.microsoft.com/office/drawing/2014/main" xmlns="" id="{CC6E1909-954A-41BF-9CF4-2CB53F6862EF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9845E736-FB54-4B3D-821B-60C0AB9E1A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033272"/>
            <a:ext cx="5056083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СРАВНЕНИЕ</a:t>
            </a:r>
          </a:p>
        </p:txBody>
      </p:sp>
      <p:sp>
        <p:nvSpPr>
          <p:cNvPr id="21" name="Текст 17">
            <a:extLst>
              <a:ext uri="{FF2B5EF4-FFF2-40B4-BE49-F238E27FC236}">
                <a16:creationId xmlns:a16="http://schemas.microsoft.com/office/drawing/2014/main" xmlns="" id="{AFF98BA6-47F6-4796-B970-98EE605E81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2221992"/>
            <a:ext cx="10218713" cy="665713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Рисунок 15">
            <a:extLst>
              <a:ext uri="{FF2B5EF4-FFF2-40B4-BE49-F238E27FC236}">
                <a16:creationId xmlns:a16="http://schemas.microsoft.com/office/drawing/2014/main" xmlns="" id="{5E78F6F2-1702-E74A-86B2-0C42A30F3378}"/>
              </a:ext>
            </a:extLst>
          </p:cNvPr>
          <p:cNvSpPr/>
          <p:nvPr userDrawn="1"/>
        </p:nvSpPr>
        <p:spPr>
          <a:xfrm>
            <a:off x="-11174" y="1947672"/>
            <a:ext cx="527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 1">
            <a:extLst>
              <a:ext uri="{FF2B5EF4-FFF2-40B4-BE49-F238E27FC236}">
                <a16:creationId xmlns:a16="http://schemas.microsoft.com/office/drawing/2014/main" xmlns="" id="{2C819B96-1084-49C3-82B7-229513AC2269}"/>
              </a:ext>
            </a:extLst>
          </p:cNvPr>
          <p:cNvGrpSpPr/>
          <p:nvPr/>
        </p:nvGrpSpPr>
        <p:grpSpPr>
          <a:xfrm>
            <a:off x="-12700" y="-12700"/>
            <a:ext cx="12217400" cy="6883400"/>
            <a:chOff x="-12700" y="-12700"/>
            <a:chExt cx="12217400" cy="6883400"/>
          </a:xfrm>
        </p:grpSpPr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xmlns="" id="{45765A4C-A810-4DB9-9186-CA21666D77CD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xmlns="" id="{2758CCEA-6327-4FC9-8472-4E74DC77BAD5}"/>
                </a:ext>
              </a:extLst>
            </p:cNvPr>
            <p:cNvSpPr/>
            <p:nvPr/>
          </p:nvSpPr>
          <p:spPr>
            <a:xfrm>
              <a:off x="542021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9" name="Рисунок 4">
            <a:extLst>
              <a:ext uri="{FF2B5EF4-FFF2-40B4-BE49-F238E27FC236}">
                <a16:creationId xmlns:a16="http://schemas.microsoft.com/office/drawing/2014/main" xmlns="" id="{CC6E1909-954A-41BF-9CF4-2CB53F6862EF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8" name="Диаграмма 18">
            <a:extLst>
              <a:ext uri="{FF2B5EF4-FFF2-40B4-BE49-F238E27FC236}">
                <a16:creationId xmlns:a16="http://schemas.microsoft.com/office/drawing/2014/main" xmlns="" id="{68B512F2-EA3E-483F-B5D4-29DFD6C37B3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096001" y="1246188"/>
            <a:ext cx="5170034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AD58E79F-20BB-644D-8C49-25B57E347D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317173"/>
            <a:ext cx="2825496" cy="1524185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ДИАГРАММОЙ</a:t>
            </a:r>
          </a:p>
        </p:txBody>
      </p:sp>
      <p:sp>
        <p:nvSpPr>
          <p:cNvPr id="23" name="Текст 17">
            <a:extLst>
              <a:ext uri="{FF2B5EF4-FFF2-40B4-BE49-F238E27FC236}">
                <a16:creationId xmlns:a16="http://schemas.microsoft.com/office/drawing/2014/main" xmlns="" id="{EF8E92E6-C1C9-854A-93EE-FD201AF050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3198228"/>
            <a:ext cx="2825496" cy="2154741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4" name="Рисунок 15">
            <a:extLst>
              <a:ext uri="{FF2B5EF4-FFF2-40B4-BE49-F238E27FC236}">
                <a16:creationId xmlns:a16="http://schemas.microsoft.com/office/drawing/2014/main" xmlns="" id="{C1F625F0-F98F-D244-9020-86C86C287112}"/>
              </a:ext>
            </a:extLst>
          </p:cNvPr>
          <p:cNvSpPr/>
          <p:nvPr userDrawn="1"/>
        </p:nvSpPr>
        <p:spPr>
          <a:xfrm>
            <a:off x="-11173" y="2899869"/>
            <a:ext cx="4752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8148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 1">
            <a:extLst>
              <a:ext uri="{FF2B5EF4-FFF2-40B4-BE49-F238E27FC236}">
                <a16:creationId xmlns:a16="http://schemas.microsoft.com/office/drawing/2014/main" xmlns="" id="{2C819B96-1084-49C3-82B7-229513AC226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xmlns="" id="{45765A4C-A810-4DB9-9186-CA21666D77CD}"/>
                </a:ext>
              </a:extLst>
            </p:cNvPr>
            <p:cNvSpPr/>
            <p:nvPr/>
          </p:nvSpPr>
          <p:spPr>
            <a:xfrm>
              <a:off x="-12700" y="-12700"/>
              <a:ext cx="12217400" cy="6883400"/>
            </a:xfrm>
            <a:custGeom>
              <a:avLst/>
              <a:gdLst>
                <a:gd name="connsiteX0" fmla="*/ 12700 w 12217400"/>
                <a:gd name="connsiteY0" fmla="*/ 12700 h 6883400"/>
                <a:gd name="connsiteX1" fmla="*/ 12700 w 12217400"/>
                <a:gd name="connsiteY1" fmla="*/ 6870700 h 6883400"/>
                <a:gd name="connsiteX2" fmla="*/ 12205970 w 12217400"/>
                <a:gd name="connsiteY2" fmla="*/ 6870700 h 6883400"/>
                <a:gd name="connsiteX3" fmla="*/ 12205970 w 12217400"/>
                <a:gd name="connsiteY3" fmla="*/ 12700 h 6883400"/>
                <a:gd name="connsiteX4" fmla="*/ 12700 w 12217400"/>
                <a:gd name="connsiteY4" fmla="*/ 12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7400" h="6883400">
                  <a:moveTo>
                    <a:pt x="12700" y="12700"/>
                  </a:moveTo>
                  <a:lnTo>
                    <a:pt x="12700" y="6870700"/>
                  </a:lnTo>
                  <a:lnTo>
                    <a:pt x="12205970" y="6870700"/>
                  </a:lnTo>
                  <a:lnTo>
                    <a:pt x="1220597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sp>
          <p:nvSpPr>
            <p:cNvPr id="17" name="Полилиния: Фигура 16">
              <a:extLst>
                <a:ext uri="{FF2B5EF4-FFF2-40B4-BE49-F238E27FC236}">
                  <a16:creationId xmlns:a16="http://schemas.microsoft.com/office/drawing/2014/main" xmlns="" id="{2758CCEA-6327-4FC9-8472-4E74DC77BAD5}"/>
                </a:ext>
              </a:extLst>
            </p:cNvPr>
            <p:cNvSpPr/>
            <p:nvPr/>
          </p:nvSpPr>
          <p:spPr>
            <a:xfrm>
              <a:off x="4178300" y="-12700"/>
              <a:ext cx="7289800" cy="6883400"/>
            </a:xfrm>
            <a:custGeom>
              <a:avLst/>
              <a:gdLst>
                <a:gd name="connsiteX0" fmla="*/ 5063490 w 7289800"/>
                <a:gd name="connsiteY0" fmla="*/ 12700 h 6883400"/>
                <a:gd name="connsiteX1" fmla="*/ 2499360 w 7289800"/>
                <a:gd name="connsiteY1" fmla="*/ 6870700 h 6883400"/>
                <a:gd name="connsiteX2" fmla="*/ 4721860 w 7289800"/>
                <a:gd name="connsiteY2" fmla="*/ 6870700 h 6883400"/>
                <a:gd name="connsiteX3" fmla="*/ 7285990 w 7289800"/>
                <a:gd name="connsiteY3" fmla="*/ 12700 h 6883400"/>
                <a:gd name="connsiteX4" fmla="*/ 5063490 w 7289800"/>
                <a:gd name="connsiteY4" fmla="*/ 12700 h 6883400"/>
                <a:gd name="connsiteX5" fmla="*/ 12700 w 7289800"/>
                <a:gd name="connsiteY5" fmla="*/ 6870700 h 6883400"/>
                <a:gd name="connsiteX6" fmla="*/ 2235200 w 7289800"/>
                <a:gd name="connsiteY6" fmla="*/ 6870700 h 6883400"/>
                <a:gd name="connsiteX7" fmla="*/ 4799331 w 7289800"/>
                <a:gd name="connsiteY7" fmla="*/ 12700 h 6883400"/>
                <a:gd name="connsiteX8" fmla="*/ 2576830 w 7289800"/>
                <a:gd name="connsiteY8" fmla="*/ 12700 h 6883400"/>
                <a:gd name="connsiteX9" fmla="*/ 12700 w 7289800"/>
                <a:gd name="connsiteY9" fmla="*/ 6870700 h 688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800" h="6883400">
                  <a:moveTo>
                    <a:pt x="5063490" y="12700"/>
                  </a:moveTo>
                  <a:lnTo>
                    <a:pt x="2499360" y="6870700"/>
                  </a:lnTo>
                  <a:lnTo>
                    <a:pt x="4721860" y="6870700"/>
                  </a:lnTo>
                  <a:lnTo>
                    <a:pt x="7285990" y="12700"/>
                  </a:lnTo>
                  <a:lnTo>
                    <a:pt x="5063490" y="12700"/>
                  </a:lnTo>
                  <a:close/>
                  <a:moveTo>
                    <a:pt x="12700" y="6870700"/>
                  </a:moveTo>
                  <a:lnTo>
                    <a:pt x="2235200" y="6870700"/>
                  </a:lnTo>
                  <a:lnTo>
                    <a:pt x="4799331" y="12700"/>
                  </a:lnTo>
                  <a:lnTo>
                    <a:pt x="2576830" y="12700"/>
                  </a:lnTo>
                  <a:lnTo>
                    <a:pt x="12700" y="6870700"/>
                  </a:ln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9" name="Рисунок 4">
            <a:extLst>
              <a:ext uri="{FF2B5EF4-FFF2-40B4-BE49-F238E27FC236}">
                <a16:creationId xmlns:a16="http://schemas.microsoft.com/office/drawing/2014/main" xmlns="" id="{CC6E1909-954A-41BF-9CF4-2CB53F6862EF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9845E736-FB54-4B3D-821B-60C0AB9E1A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317173"/>
            <a:ext cx="2825496" cy="1524185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ТАБЛИЦЕЙ</a:t>
            </a:r>
          </a:p>
        </p:txBody>
      </p:sp>
      <p:sp>
        <p:nvSpPr>
          <p:cNvPr id="21" name="Текст 17">
            <a:extLst>
              <a:ext uri="{FF2B5EF4-FFF2-40B4-BE49-F238E27FC236}">
                <a16:creationId xmlns:a16="http://schemas.microsoft.com/office/drawing/2014/main" xmlns="" id="{AFF98BA6-47F6-4796-B970-98EE605E81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3198228"/>
            <a:ext cx="2825496" cy="2154741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Рисунок 15">
            <a:extLst>
              <a:ext uri="{FF2B5EF4-FFF2-40B4-BE49-F238E27FC236}">
                <a16:creationId xmlns:a16="http://schemas.microsoft.com/office/drawing/2014/main" xmlns="" id="{C8EF6174-FF5D-41C2-BF6B-9D6ECB281A1D}"/>
              </a:ext>
            </a:extLst>
          </p:cNvPr>
          <p:cNvSpPr/>
          <p:nvPr userDrawn="1"/>
        </p:nvSpPr>
        <p:spPr>
          <a:xfrm>
            <a:off x="-11173" y="2899869"/>
            <a:ext cx="3744000" cy="73100"/>
          </a:xfrm>
          <a:custGeom>
            <a:avLst/>
            <a:gdLst>
              <a:gd name="connsiteX0" fmla="*/ 9138 w 5056083"/>
              <a:gd name="connsiteY0" fmla="*/ 9137 h 73099"/>
              <a:gd name="connsiteX1" fmla="*/ 9138 w 5056083"/>
              <a:gd name="connsiteY1" fmla="*/ 67617 h 73099"/>
              <a:gd name="connsiteX2" fmla="*/ 5018925 w 5056083"/>
              <a:gd name="connsiteY2" fmla="*/ 67617 h 73099"/>
              <a:gd name="connsiteX3" fmla="*/ 5057911 w 5056083"/>
              <a:gd name="connsiteY3" fmla="*/ 9137 h 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83" h="73099">
                <a:moveTo>
                  <a:pt x="9138" y="9137"/>
                </a:moveTo>
                <a:lnTo>
                  <a:pt x="9138" y="67617"/>
                </a:lnTo>
                <a:lnTo>
                  <a:pt x="5018925" y="67617"/>
                </a:lnTo>
                <a:lnTo>
                  <a:pt x="5057911" y="913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8" name="Таблица 17">
            <a:extLst>
              <a:ext uri="{FF2B5EF4-FFF2-40B4-BE49-F238E27FC236}">
                <a16:creationId xmlns:a16="http://schemas.microsoft.com/office/drawing/2014/main" xmlns="" id="{D45BCEDF-86BB-41E2-9F09-5D3014AD1C45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4715791" y="1591499"/>
            <a:ext cx="6561138" cy="3761069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51377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E694C388-14E9-4848-A715-72B7DC6AF54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701" y="0"/>
            <a:ext cx="12161519" cy="6858000"/>
          </a:xfrm>
          <a:custGeom>
            <a:avLst/>
            <a:gdLst>
              <a:gd name="connsiteX0" fmla="*/ 12161519 w 12161519"/>
              <a:gd name="connsiteY0" fmla="*/ 638810 h 6858000"/>
              <a:gd name="connsiteX1" fmla="*/ 12161519 w 12161519"/>
              <a:gd name="connsiteY1" fmla="*/ 1922780 h 6858000"/>
              <a:gd name="connsiteX2" fmla="*/ 9531350 w 12161519"/>
              <a:gd name="connsiteY2" fmla="*/ 6858000 h 6858000"/>
              <a:gd name="connsiteX3" fmla="*/ 8846819 w 12161519"/>
              <a:gd name="connsiteY3" fmla="*/ 6858000 h 6858000"/>
              <a:gd name="connsiteX4" fmla="*/ 10704830 w 12161519"/>
              <a:gd name="connsiteY4" fmla="*/ 0 h 6858000"/>
              <a:gd name="connsiteX5" fmla="*/ 12161519 w 12161519"/>
              <a:gd name="connsiteY5" fmla="*/ 0 h 6858000"/>
              <a:gd name="connsiteX6" fmla="*/ 12161519 w 12161519"/>
              <a:gd name="connsiteY6" fmla="*/ 234950 h 6858000"/>
              <a:gd name="connsiteX7" fmla="*/ 8632190 w 12161519"/>
              <a:gd name="connsiteY7" fmla="*/ 6858000 h 6858000"/>
              <a:gd name="connsiteX8" fmla="*/ 7049770 w 12161519"/>
              <a:gd name="connsiteY8" fmla="*/ 6858000 h 6858000"/>
              <a:gd name="connsiteX9" fmla="*/ 5320030 w 12161519"/>
              <a:gd name="connsiteY9" fmla="*/ 0 h 6858000"/>
              <a:gd name="connsiteX10" fmla="*/ 10476230 w 12161519"/>
              <a:gd name="connsiteY10" fmla="*/ 0 h 6858000"/>
              <a:gd name="connsiteX11" fmla="*/ 6822440 w 12161519"/>
              <a:gd name="connsiteY11" fmla="*/ 6858000 h 6858000"/>
              <a:gd name="connsiteX12" fmla="*/ 1664970 w 12161519"/>
              <a:gd name="connsiteY12" fmla="*/ 6858000 h 6858000"/>
              <a:gd name="connsiteX13" fmla="*/ 3529330 w 12161519"/>
              <a:gd name="connsiteY13" fmla="*/ 0 h 6858000"/>
              <a:gd name="connsiteX14" fmla="*/ 5111750 w 12161519"/>
              <a:gd name="connsiteY14" fmla="*/ 0 h 6858000"/>
              <a:gd name="connsiteX15" fmla="*/ 1456690 w 12161519"/>
              <a:gd name="connsiteY15" fmla="*/ 6858000 h 6858000"/>
              <a:gd name="connsiteX16" fmla="*/ 0 w 12161519"/>
              <a:gd name="connsiteY16" fmla="*/ 6858000 h 6858000"/>
              <a:gd name="connsiteX17" fmla="*/ 0 w 12161519"/>
              <a:gd name="connsiteY17" fmla="*/ 6623050 h 6858000"/>
              <a:gd name="connsiteX18" fmla="*/ 2630170 w 12161519"/>
              <a:gd name="connsiteY18" fmla="*/ 0 h 6858000"/>
              <a:gd name="connsiteX19" fmla="*/ 3314700 w 12161519"/>
              <a:gd name="connsiteY19" fmla="*/ 0 h 6858000"/>
              <a:gd name="connsiteX20" fmla="*/ 0 w 12161519"/>
              <a:gd name="connsiteY20" fmla="*/ 6219190 h 6858000"/>
              <a:gd name="connsiteX21" fmla="*/ 0 w 12161519"/>
              <a:gd name="connsiteY21" fmla="*/ 49352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61519" h="6858000">
                <a:moveTo>
                  <a:pt x="12161519" y="638810"/>
                </a:moveTo>
                <a:lnTo>
                  <a:pt x="12161519" y="1922780"/>
                </a:lnTo>
                <a:lnTo>
                  <a:pt x="9531350" y="6858000"/>
                </a:lnTo>
                <a:lnTo>
                  <a:pt x="8846819" y="6858000"/>
                </a:lnTo>
                <a:close/>
                <a:moveTo>
                  <a:pt x="10704830" y="0"/>
                </a:moveTo>
                <a:lnTo>
                  <a:pt x="12161519" y="0"/>
                </a:lnTo>
                <a:lnTo>
                  <a:pt x="12161519" y="234950"/>
                </a:lnTo>
                <a:lnTo>
                  <a:pt x="8632190" y="6858000"/>
                </a:lnTo>
                <a:lnTo>
                  <a:pt x="7049770" y="6858000"/>
                </a:lnTo>
                <a:close/>
                <a:moveTo>
                  <a:pt x="5320030" y="0"/>
                </a:moveTo>
                <a:lnTo>
                  <a:pt x="10476230" y="0"/>
                </a:lnTo>
                <a:lnTo>
                  <a:pt x="6822440" y="6858000"/>
                </a:lnTo>
                <a:lnTo>
                  <a:pt x="1664970" y="6858000"/>
                </a:lnTo>
                <a:close/>
                <a:moveTo>
                  <a:pt x="3529330" y="0"/>
                </a:moveTo>
                <a:lnTo>
                  <a:pt x="5111750" y="0"/>
                </a:lnTo>
                <a:lnTo>
                  <a:pt x="1456690" y="6858000"/>
                </a:lnTo>
                <a:lnTo>
                  <a:pt x="0" y="6858000"/>
                </a:lnTo>
                <a:lnTo>
                  <a:pt x="0" y="6623050"/>
                </a:lnTo>
                <a:close/>
                <a:moveTo>
                  <a:pt x="2630170" y="0"/>
                </a:moveTo>
                <a:lnTo>
                  <a:pt x="3314700" y="0"/>
                </a:lnTo>
                <a:lnTo>
                  <a:pt x="0" y="6219190"/>
                </a:lnTo>
                <a:lnTo>
                  <a:pt x="0" y="493522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BFD7B55F-CFD3-4921-BB2A-B14EB4E36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032" y="1033272"/>
            <a:ext cx="10514998" cy="782638"/>
          </a:xfrm>
        </p:spPr>
        <p:txBody>
          <a:bodyPr rtlCol="0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БОЛЬШИМ ИЗОБРАЖЕНИЕМ</a:t>
            </a:r>
          </a:p>
        </p:txBody>
      </p:sp>
      <p:sp>
        <p:nvSpPr>
          <p:cNvPr id="21" name="Текст 17">
            <a:extLst>
              <a:ext uri="{FF2B5EF4-FFF2-40B4-BE49-F238E27FC236}">
                <a16:creationId xmlns:a16="http://schemas.microsoft.com/office/drawing/2014/main" xmlns="" id="{932204AA-73EE-4F85-898B-E747C5ACC0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1880794"/>
            <a:ext cx="10518598" cy="782639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20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3" name="Рисунок 4">
            <a:extLst>
              <a:ext uri="{FF2B5EF4-FFF2-40B4-BE49-F238E27FC236}">
                <a16:creationId xmlns:a16="http://schemas.microsoft.com/office/drawing/2014/main" xmlns="" id="{38541361-4795-490E-8165-B4A338F8231D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Надпись 1">
            <a:extLst>
              <a:ext uri="{FF2B5EF4-FFF2-40B4-BE49-F238E27FC236}">
                <a16:creationId xmlns:a16="http://schemas.microsoft.com/office/drawing/2014/main" xmlns="" id="{B72E78DA-7F75-294B-AECF-F02F6C41615D}"/>
              </a:ext>
            </a:extLst>
          </p:cNvPr>
          <p:cNvSpPr txBox="1"/>
          <p:nvPr userDrawn="1"/>
        </p:nvSpPr>
        <p:spPr>
          <a:xfrm>
            <a:off x="327546" y="300250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5F5D581-F5B0-4701-B187-0D4FAB44900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rtl="0"/>
            <a:endParaRPr lang="ru-RU" noProof="0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xmlns="" id="{0E5F41AB-E2B9-45DD-B1C7-9F4DBA4946B9}"/>
              </a:ext>
            </a:extLst>
          </p:cNvPr>
          <p:cNvSpPr/>
          <p:nvPr userDrawn="1"/>
        </p:nvSpPr>
        <p:spPr>
          <a:xfrm>
            <a:off x="2445759" y="-12700"/>
            <a:ext cx="7289800" cy="6883400"/>
          </a:xfrm>
          <a:custGeom>
            <a:avLst/>
            <a:gdLst>
              <a:gd name="connsiteX0" fmla="*/ 5063490 w 7289800"/>
              <a:gd name="connsiteY0" fmla="*/ 12700 h 6883400"/>
              <a:gd name="connsiteX1" fmla="*/ 2499360 w 7289800"/>
              <a:gd name="connsiteY1" fmla="*/ 6870700 h 6883400"/>
              <a:gd name="connsiteX2" fmla="*/ 4721860 w 7289800"/>
              <a:gd name="connsiteY2" fmla="*/ 6870700 h 6883400"/>
              <a:gd name="connsiteX3" fmla="*/ 7285990 w 7289800"/>
              <a:gd name="connsiteY3" fmla="*/ 12700 h 6883400"/>
              <a:gd name="connsiteX4" fmla="*/ 5063490 w 7289800"/>
              <a:gd name="connsiteY4" fmla="*/ 12700 h 6883400"/>
              <a:gd name="connsiteX5" fmla="*/ 12700 w 7289800"/>
              <a:gd name="connsiteY5" fmla="*/ 6870700 h 6883400"/>
              <a:gd name="connsiteX6" fmla="*/ 2235200 w 7289800"/>
              <a:gd name="connsiteY6" fmla="*/ 6870700 h 6883400"/>
              <a:gd name="connsiteX7" fmla="*/ 4799331 w 7289800"/>
              <a:gd name="connsiteY7" fmla="*/ 12700 h 6883400"/>
              <a:gd name="connsiteX8" fmla="*/ 2576830 w 7289800"/>
              <a:gd name="connsiteY8" fmla="*/ 12700 h 6883400"/>
              <a:gd name="connsiteX9" fmla="*/ 12700 w 7289800"/>
              <a:gd name="connsiteY9" fmla="*/ 68707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89800" h="6883400">
                <a:moveTo>
                  <a:pt x="5063490" y="12700"/>
                </a:moveTo>
                <a:lnTo>
                  <a:pt x="2499360" y="6870700"/>
                </a:lnTo>
                <a:lnTo>
                  <a:pt x="4721860" y="6870700"/>
                </a:lnTo>
                <a:lnTo>
                  <a:pt x="7285990" y="12700"/>
                </a:lnTo>
                <a:lnTo>
                  <a:pt x="5063490" y="12700"/>
                </a:lnTo>
                <a:close/>
                <a:moveTo>
                  <a:pt x="12700" y="6870700"/>
                </a:moveTo>
                <a:lnTo>
                  <a:pt x="2235200" y="6870700"/>
                </a:lnTo>
                <a:lnTo>
                  <a:pt x="4799331" y="12700"/>
                </a:lnTo>
                <a:lnTo>
                  <a:pt x="2576830" y="12700"/>
                </a:lnTo>
                <a:lnTo>
                  <a:pt x="12700" y="6870700"/>
                </a:lnTo>
                <a:close/>
              </a:path>
            </a:pathLst>
          </a:custGeom>
          <a:solidFill>
            <a:schemeClr val="bg2">
              <a:alpha val="15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657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ВИДЕО</a:t>
            </a:r>
          </a:p>
        </p:txBody>
      </p:sp>
      <p:sp>
        <p:nvSpPr>
          <p:cNvPr id="16" name="Мультимедиа 7">
            <a:extLst>
              <a:ext uri="{FF2B5EF4-FFF2-40B4-BE49-F238E27FC236}">
                <a16:creationId xmlns:a16="http://schemas.microsoft.com/office/drawing/2014/main" xmlns="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мультимедиа</a:t>
            </a:r>
          </a:p>
        </p:txBody>
      </p:sp>
      <p:sp>
        <p:nvSpPr>
          <p:cNvPr id="12" name="Рисунок 4">
            <a:extLst>
              <a:ext uri="{FF2B5EF4-FFF2-40B4-BE49-F238E27FC236}">
                <a16:creationId xmlns:a16="http://schemas.microsoft.com/office/drawing/2014/main" xmlns="" id="{C7654E36-50FF-425E-B595-F3957610B5D8}"/>
              </a:ext>
            </a:extLst>
          </p:cNvPr>
          <p:cNvSpPr/>
          <p:nvPr userDrawn="1"/>
        </p:nvSpPr>
        <p:spPr>
          <a:xfrm>
            <a:off x="11292630" y="6103003"/>
            <a:ext cx="910800" cy="144000"/>
          </a:xfrm>
          <a:custGeom>
            <a:avLst/>
            <a:gdLst>
              <a:gd name="connsiteX0" fmla="*/ 689134 w 695325"/>
              <a:gd name="connsiteY0" fmla="*/ 7144 h 114300"/>
              <a:gd name="connsiteX1" fmla="*/ 689134 w 695325"/>
              <a:gd name="connsiteY1" fmla="*/ 115729 h 114300"/>
              <a:gd name="connsiteX2" fmla="*/ 78581 w 695325"/>
              <a:gd name="connsiteY2" fmla="*/ 115729 h 114300"/>
              <a:gd name="connsiteX3" fmla="*/ 7144 w 695325"/>
              <a:gd name="connsiteY3" fmla="*/ 7144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114300">
                <a:moveTo>
                  <a:pt x="689134" y="7144"/>
                </a:moveTo>
                <a:lnTo>
                  <a:pt x="689134" y="115729"/>
                </a:lnTo>
                <a:lnTo>
                  <a:pt x="78581" y="115729"/>
                </a:lnTo>
                <a:lnTo>
                  <a:pt x="7144" y="7144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0162" y="6002372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0023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xmlns="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002372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7" r:id="rId2"/>
    <p:sldLayoutId id="2147483678" r:id="rId3"/>
    <p:sldLayoutId id="2147483679" r:id="rId4"/>
    <p:sldLayoutId id="2147483681" r:id="rId5"/>
    <p:sldLayoutId id="2147483690" r:id="rId6"/>
    <p:sldLayoutId id="2147483691" r:id="rId7"/>
    <p:sldLayoutId id="2147483684" r:id="rId8"/>
    <p:sldLayoutId id="2147483685" r:id="rId9"/>
    <p:sldLayoutId id="2147483692" r:id="rId10"/>
    <p:sldLayoutId id="2147483693" r:id="rId11"/>
    <p:sldLayoutId id="2147483694" r:id="rId12"/>
    <p:sldLayoutId id="2147483697" r:id="rId13"/>
    <p:sldLayoutId id="2147483698" r:id="rId14"/>
    <p:sldLayoutId id="2147483699" r:id="rId15"/>
    <p:sldLayoutId id="2147483701" r:id="rId16"/>
    <p:sldLayoutId id="2147483700" r:id="rId17"/>
    <p:sldLayoutId id="2147483687" r:id="rId18"/>
    <p:sldLayoutId id="2147483696" r:id="rId19"/>
    <p:sldLayoutId id="2147483688" r:id="rId2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e-url.me/abc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894.joo.ru.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873751CF-C490-45B5-B248-BF86A59ECF2E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366" y="371018"/>
            <a:ext cx="9155634" cy="6115963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6E9371-6E05-45E0-803B-4C39AC28C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021" y="781419"/>
            <a:ext cx="10510754" cy="2281355"/>
          </a:xfrm>
        </p:spPr>
        <p:txBody>
          <a:bodyPr rtlCol="0"/>
          <a:lstStyle/>
          <a:p>
            <a:r>
              <a:rPr lang="ru-RU" sz="4800" dirty="0" smtClean="0"/>
              <a:t>Финансовое мошенничество: как не стать жертвой мошенников</a:t>
            </a:r>
            <a:endParaRPr lang="ru-RU" sz="48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0A0FE25-038A-4A14-B11A-432FECB7FA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 dirty="0" smtClean="0"/>
              <a:t>«Кто информирован, тот и вооружен»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30A1A89-FE18-44C6-B3EE-49541CB850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0021" y="5084973"/>
            <a:ext cx="4367531" cy="324417"/>
          </a:xfrm>
        </p:spPr>
        <p:txBody>
          <a:bodyPr rtlCol="0"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83697A7-775B-4995-AFA7-E4B1B1C1C8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r>
              <a:rPr lang="ru-RU" dirty="0" smtClean="0"/>
              <a:t>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50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0C01CE71-FC76-4B08-B6CF-991940C3C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723" y="715108"/>
            <a:ext cx="5056083" cy="1324707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dirty="0"/>
              <a:t>Продажа смартфона</a:t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2AE43E3-E3DE-481E-9B87-7B1F8783A6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5138" y="2039814"/>
            <a:ext cx="4820750" cy="4126523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При </a:t>
            </a:r>
            <a:r>
              <a:rPr lang="ru-RU" sz="2400" dirty="0"/>
              <a:t>продаже </a:t>
            </a:r>
            <a:r>
              <a:rPr lang="ru-RU" sz="2400" dirty="0" err="1"/>
              <a:t>айфона</a:t>
            </a:r>
            <a:r>
              <a:rPr lang="ru-RU" sz="2400" dirty="0"/>
              <a:t> потенциальный покупатель может попросить проверить работу </a:t>
            </a:r>
            <a:r>
              <a:rPr lang="ru-RU" sz="2400" dirty="0" err="1"/>
              <a:t>iCloud</a:t>
            </a:r>
            <a:r>
              <a:rPr lang="ru-RU" sz="2400" dirty="0"/>
              <a:t> на этом телефоне (только тогда согласен купить). При проверке мошенник блокирует телефон, меняет пароль и вымогает деньги.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88F02AC-2ACE-4B6E-9181-99EBB08906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4269" y="2725615"/>
            <a:ext cx="4955742" cy="3496687"/>
          </a:xfrm>
        </p:spPr>
        <p:txBody>
          <a:bodyPr rtlCol="0">
            <a:noAutofit/>
          </a:bodyPr>
          <a:lstStyle/>
          <a:p>
            <a:endParaRPr lang="ru-RU" sz="2000" dirty="0" smtClean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1C20937-8D4C-4000-BCD6-AC984F093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10</a:t>
            </a:fld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9" r="12829"/>
          <a:stretch>
            <a:fillRect/>
          </a:stretch>
        </p:blipFill>
        <p:spPr>
          <a:xfrm>
            <a:off x="6563092" y="234461"/>
            <a:ext cx="6103621" cy="6858000"/>
          </a:xfrm>
        </p:spPr>
      </p:pic>
    </p:spTree>
    <p:extLst>
      <p:ext uri="{BB962C8B-B14F-4D97-AF65-F5344CB8AC3E}">
        <p14:creationId xmlns:p14="http://schemas.microsoft.com/office/powerpoint/2010/main" val="5701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3" r="19953"/>
          <a:stretch>
            <a:fillRect/>
          </a:stretch>
        </p:blipFill>
        <p:spPr>
          <a:xfrm>
            <a:off x="6187954" y="773723"/>
            <a:ext cx="4902077" cy="5507951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11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4032" y="621323"/>
            <a:ext cx="5056083" cy="119406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Чудо-интернет-кошелёк</a:t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3495470"/>
          </a:xfrm>
        </p:spPr>
        <p:txBody>
          <a:bodyPr>
            <a:normAutofit/>
          </a:bodyPr>
          <a:lstStyle/>
          <a:p>
            <a:r>
              <a:rPr lang="ru-RU" dirty="0"/>
              <a:t>Периодически в интернете появляются «волшебные» онлайн кошельки. И если на такой кошелёк положить деньги, то через некоторое время сумма на нём удвоится или даже утроится (почти как в пирамиде) из-за ошибок программистов.</a:t>
            </a:r>
          </a:p>
        </p:txBody>
      </p:sp>
    </p:spTree>
    <p:extLst>
      <p:ext uri="{BB962C8B-B14F-4D97-AF65-F5344CB8AC3E}">
        <p14:creationId xmlns:p14="http://schemas.microsoft.com/office/powerpoint/2010/main" val="143148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12</a:t>
            </a:fld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Срочная продажа с большой скидкой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410507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Контекстная реклама на сайте нередко может мелькать «очень выгодным предложением» купить что-то по большой скидке (вплоть до 90%). Пользователь переходит на сайт, регистрируется, оставляет свой номер телефона, на который достаточно быстро перезванивают и сообщают, что товар последний (из-за низкой цены всё разобрали) и будет продан тому, кто быстрее заплатит. </a:t>
            </a:r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5" r="20585"/>
          <a:stretch>
            <a:fillRect/>
          </a:stretch>
        </p:blipFill>
        <p:spPr>
          <a:xfrm>
            <a:off x="6271846" y="845065"/>
            <a:ext cx="5169877" cy="5808850"/>
          </a:xfrm>
        </p:spPr>
      </p:pic>
    </p:spTree>
    <p:extLst>
      <p:ext uri="{BB962C8B-B14F-4D97-AF65-F5344CB8AC3E}">
        <p14:creationId xmlns:p14="http://schemas.microsoft.com/office/powerpoint/2010/main" val="41420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0" r="22520"/>
          <a:stretch>
            <a:fillRect/>
          </a:stretch>
        </p:blipFill>
        <p:spPr/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13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Редкий товар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3389962"/>
          </a:xfrm>
        </p:spPr>
        <p:txBody>
          <a:bodyPr/>
          <a:lstStyle/>
          <a:p>
            <a:r>
              <a:rPr lang="ru-RU" dirty="0"/>
              <a:t>Есть в интернете сайты, на которых можно «найти» самые редкие товары, даже несуществующие. И купить можно прямо сейчас, да и с бесплатной доставкой — достаточно оплатить покупку онлайн. И деньги уплывают в небытие. </a:t>
            </a:r>
          </a:p>
        </p:txBody>
      </p:sp>
    </p:spTree>
    <p:extLst>
      <p:ext uri="{BB962C8B-B14F-4D97-AF65-F5344CB8AC3E}">
        <p14:creationId xmlns:p14="http://schemas.microsoft.com/office/powerpoint/2010/main" val="15262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D519751-E686-4F24-9C8F-C439D8581B8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10"/>
            <a:ext cx="6108872" cy="5630752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20B93806-769F-4C20-A684-CA4CB5BB8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1205" y="1441965"/>
            <a:ext cx="5310795" cy="415637"/>
          </a:xfrm>
        </p:spPr>
        <p:txBody>
          <a:bodyPr rtlCol="0">
            <a:noAutofit/>
          </a:bodyPr>
          <a:lstStyle/>
          <a:p>
            <a:r>
              <a:rPr lang="ru-RU" sz="3600" dirty="0" smtClean="0"/>
              <a:t>Интернет-попрошайничество</a:t>
            </a:r>
            <a:r>
              <a:rPr lang="ru-RU" dirty="0"/>
              <a:t/>
            </a:r>
            <a:br>
              <a:rPr lang="ru-RU" dirty="0"/>
            </a:br>
            <a:endParaRPr lang="ru-RU" sz="36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7292DFE-EBA3-4DB2-A2C7-1810115565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81206" y="1992709"/>
            <a:ext cx="4421856" cy="749047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E209D92-7413-44EE-BC90-ECE50DA315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58731" y="2233040"/>
            <a:ext cx="4955742" cy="3951894"/>
          </a:xfrm>
        </p:spPr>
        <p:txBody>
          <a:bodyPr rtlCol="0">
            <a:noAutofit/>
          </a:bodyPr>
          <a:lstStyle/>
          <a:p>
            <a:r>
              <a:rPr lang="ru-RU" sz="2000" dirty="0" smtClean="0"/>
              <a:t>В Интернете </a:t>
            </a:r>
            <a:r>
              <a:rPr lang="ru-RU" sz="2000" dirty="0" err="1" smtClean="0"/>
              <a:t>появлется</a:t>
            </a:r>
            <a:r>
              <a:rPr lang="ru-RU" sz="2000" dirty="0" smtClean="0"/>
              <a:t> сайт-дублер различных благотворительных организаций, детского дома;</a:t>
            </a:r>
          </a:p>
          <a:p>
            <a:r>
              <a:rPr lang="ru-RU" sz="2000" dirty="0" smtClean="0"/>
              <a:t>Мошенники меняют реквизиты для перечисления денег;</a:t>
            </a:r>
          </a:p>
          <a:p>
            <a:pPr marL="0" indent="0">
              <a:buNone/>
            </a:pPr>
            <a:r>
              <a:rPr lang="ru-RU" sz="2000" dirty="0" smtClean="0"/>
              <a:t>Для того, чтобы не быть обманутым, необходимо </a:t>
            </a:r>
            <a:r>
              <a:rPr lang="ru-RU" sz="2000" dirty="0"/>
              <a:t>перезвонить в указанную организацию, уточнить номер расчетного </a:t>
            </a:r>
            <a:r>
              <a:rPr lang="ru-RU" sz="2000" dirty="0" smtClean="0"/>
              <a:t>счета,  </a:t>
            </a:r>
            <a:r>
              <a:rPr lang="ru-RU" sz="2000" dirty="0"/>
              <a:t>либо посетить ее лично, убедиться в достоверности размещенной информации, выяснить все подробности дела, а затем уже решать - передавать деньги или нет</a:t>
            </a:r>
            <a:endParaRPr lang="ru-RU" sz="2000" dirty="0" smtClean="0"/>
          </a:p>
          <a:p>
            <a:endParaRPr lang="ru-RU" sz="16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38DCF8F-466A-4FC0-91DF-33EF070ED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3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6" r="22186"/>
          <a:stretch>
            <a:fillRect/>
          </a:stretch>
        </p:blipFill>
        <p:spPr/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15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4032" y="480646"/>
            <a:ext cx="5056083" cy="13347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Письма о </a:t>
            </a:r>
            <a:r>
              <a:rPr lang="ru-RU" dirty="0" err="1"/>
              <a:t>псевдодолгах</a:t>
            </a:r>
            <a:r>
              <a:rPr lang="ru-RU" dirty="0"/>
              <a:t> от мошенников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3389962"/>
          </a:xfrm>
        </p:spPr>
        <p:txBody>
          <a:bodyPr>
            <a:normAutofit/>
          </a:bodyPr>
          <a:lstStyle/>
          <a:p>
            <a:r>
              <a:rPr lang="ru-RU" sz="2400" dirty="0"/>
              <a:t>Э</a:t>
            </a:r>
            <a:r>
              <a:rPr lang="ru-RU" sz="2400" dirty="0" smtClean="0"/>
              <a:t>лектронные </a:t>
            </a:r>
            <a:r>
              <a:rPr lang="ru-RU" sz="2400" dirty="0"/>
              <a:t>письма с уведомлениями о </a:t>
            </a:r>
            <a:r>
              <a:rPr lang="ru-RU" sz="2400" dirty="0" err="1"/>
              <a:t>псевдодолгах</a:t>
            </a:r>
            <a:r>
              <a:rPr lang="ru-RU" sz="2400" dirty="0"/>
              <a:t>, в которых содержатся «ссылки на вредоносный код»</a:t>
            </a:r>
          </a:p>
        </p:txBody>
      </p:sp>
    </p:spTree>
    <p:extLst>
      <p:ext uri="{BB962C8B-B14F-4D97-AF65-F5344CB8AC3E}">
        <p14:creationId xmlns:p14="http://schemas.microsoft.com/office/powerpoint/2010/main" val="157358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Grp="1" noChangeAspect="1"/>
          </p:cNvPicPr>
          <p:nvPr>
            <p:ph type="pic" sz="quarter" idx="2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" r="5502"/>
          <a:stretch>
            <a:fillRect/>
          </a:stretch>
        </p:blipFill>
        <p:spPr/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7377099" y="1352764"/>
            <a:ext cx="4814901" cy="2213033"/>
          </a:xfrm>
        </p:spPr>
        <p:txBody>
          <a:bodyPr>
            <a:normAutofit/>
          </a:bodyPr>
          <a:lstStyle/>
          <a:p>
            <a:r>
              <a:rPr lang="ru-RU" sz="2400" dirty="0"/>
              <a:t>Мошенничества в отношении иностранных граждан (брачные аферы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24"/>
          </p:nvPr>
        </p:nvSpPr>
        <p:spPr>
          <a:xfrm>
            <a:off x="6271444" y="3565797"/>
            <a:ext cx="5920556" cy="25225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Люди ищут свои вторые половинки </a:t>
            </a:r>
            <a:r>
              <a:rPr lang="ru-RU" sz="2000" smtClean="0"/>
              <a:t>в Интернете</a:t>
            </a:r>
            <a:r>
              <a:rPr lang="ru-RU" sz="2000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Злоумышленники от лица  мужчины или женщины завязывают переписку с доверчивыми иностранцами;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Мошенники, жалуясь на серьезные финансовые проблемы, просят помощи с обеспечением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После перевода денег  «возлюбленный» перестает выходить на связь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11642725" y="6002338"/>
            <a:ext cx="549275" cy="365125"/>
          </a:xfrm>
        </p:spPr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4145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7" r="24967"/>
          <a:stretch>
            <a:fillRect/>
          </a:stretch>
        </p:blipFill>
        <p:spPr>
          <a:xfrm>
            <a:off x="5519738" y="120073"/>
            <a:ext cx="6103621" cy="6737927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17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774032" y="2910114"/>
            <a:ext cx="4421856" cy="2588637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Пользователь набирает в адресную строку один из указанных ресурсов, попадает на сервер-подмену, вводит логин и пароль;</a:t>
            </a:r>
          </a:p>
          <a:p>
            <a:r>
              <a:rPr lang="ru-RU" sz="1800" dirty="0" smtClean="0"/>
              <a:t>Потерпевший подтверждает якобы бесплатную учетную запись: отвечает на смс с короткого номера;</a:t>
            </a:r>
          </a:p>
          <a:p>
            <a:r>
              <a:rPr lang="ru-RU" sz="1800" dirty="0" smtClean="0"/>
              <a:t>Злоумышленники не только снимают деньги с вашего счета, но и имеют доступ к вашей учетной записи для дальнейших мошеннических действий;</a:t>
            </a:r>
          </a:p>
          <a:p>
            <a:r>
              <a:rPr lang="ru-RU" sz="1800" dirty="0" smtClean="0"/>
              <a:t>Пострадавшему следует изменить пароль доступа</a:t>
            </a:r>
            <a:endParaRPr lang="ru-RU" sz="18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4032" y="1189765"/>
            <a:ext cx="5056083" cy="782638"/>
          </a:xfrm>
        </p:spPr>
        <p:txBody>
          <a:bodyPr>
            <a:normAutofit fontScale="90000"/>
          </a:bodyPr>
          <a:lstStyle/>
          <a:p>
            <a:r>
              <a:rPr lang="ru-RU" dirty="0"/>
              <a:t>Осторожно!!!!! Вирус!!!!!</a:t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Сущность вируса - переадресация со страницы запрашиваемого ресурса на фиктивную, скопированную с настоящей</a:t>
            </a:r>
          </a:p>
        </p:txBody>
      </p:sp>
    </p:spTree>
    <p:extLst>
      <p:ext uri="{BB962C8B-B14F-4D97-AF65-F5344CB8AC3E}">
        <p14:creationId xmlns:p14="http://schemas.microsoft.com/office/powerpoint/2010/main" val="24056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0" b="7670"/>
          <a:stretch>
            <a:fillRect/>
          </a:stretch>
        </p:blipFill>
        <p:spPr>
          <a:xfrm>
            <a:off x="-49229" y="0"/>
            <a:ext cx="12161519" cy="685800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18</a:t>
            </a:fld>
            <a:endParaRPr lang="ru-RU" noProof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226614" y="185500"/>
            <a:ext cx="10514998" cy="782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Примерные сообщения от мошенников: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80290" y="1153638"/>
            <a:ext cx="1095652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- программка для бесплатной отправки подарков! - </a:t>
            </a:r>
            <a:r>
              <a:rPr lang="ru-RU" sz="2000" u="sng" dirty="0">
                <a:solidFill>
                  <a:schemeClr val="bg1"/>
                </a:solidFill>
                <a:latin typeface="+mj-lt"/>
                <a:hlinkClick r:id="rId3"/>
              </a:rPr>
              <a:t>http://re-url.me/abc</a:t>
            </a:r>
            <a:r>
              <a:rPr lang="ru-RU" sz="2000" dirty="0">
                <a:solidFill>
                  <a:schemeClr val="bg1"/>
                </a:solidFill>
                <a:latin typeface="+mj-lt"/>
              </a:rPr>
              <a:t>, мне не забудь отправить!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- привет. </a:t>
            </a:r>
            <a:r>
              <a:rPr lang="ru-RU" sz="2000" u="sng" dirty="0">
                <a:solidFill>
                  <a:schemeClr val="bg1"/>
                </a:solidFill>
                <a:latin typeface="+mj-lt"/>
                <a:hlinkClick r:id="rId4"/>
              </a:rPr>
              <a:t>http://www.894.joo.ru.</a:t>
            </a:r>
            <a:r>
              <a:rPr lang="ru-RU" sz="2000" dirty="0">
                <a:solidFill>
                  <a:schemeClr val="bg1"/>
                </a:solidFill>
                <a:latin typeface="+mj-lt"/>
              </a:rPr>
              <a:t> Лови программку по бесплатному повышению рейтинга, но не давай никому больше. Это не спам.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Основные темы, которые используются для «рекламы» скачивания и запуска зараженных программ: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- бесплатное повышение рейтинга «</a:t>
            </a:r>
            <a:r>
              <a:rPr lang="ru-RU" sz="2000" dirty="0" err="1">
                <a:solidFill>
                  <a:schemeClr val="bg1"/>
                </a:solidFill>
                <a:latin typeface="+mj-lt"/>
              </a:rPr>
              <a:t>ВКонтакте</a:t>
            </a:r>
            <a:r>
              <a:rPr lang="ru-RU" sz="2000" dirty="0">
                <a:solidFill>
                  <a:schemeClr val="bg1"/>
                </a:solidFill>
                <a:latin typeface="+mj-lt"/>
              </a:rPr>
              <a:t>»;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- программа перехвата SMS сообщений с телефона;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- дополнительные функции в социальных сетях, которые не существуют (подарки, VIP-доступ и т.д.)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После перехода по ссылке компьютер пользователя автоматически запускает вредоносную программу.</a:t>
            </a:r>
          </a:p>
          <a:p>
            <a:endParaRPr lang="ru-RU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58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4" r="20764"/>
          <a:stretch>
            <a:fillRect/>
          </a:stretch>
        </p:blipFill>
        <p:spPr>
          <a:xfrm>
            <a:off x="9236" y="404810"/>
            <a:ext cx="6099636" cy="6153007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19</a:t>
            </a:fld>
            <a:endParaRPr lang="ru-RU" noProof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/>
          </p:nvPr>
        </p:nvSpPr>
        <p:spPr>
          <a:xfrm>
            <a:off x="6881205" y="2241515"/>
            <a:ext cx="4421857" cy="3176154"/>
          </a:xfrm>
        </p:spPr>
        <p:txBody>
          <a:bodyPr>
            <a:noAutofit/>
          </a:bodyPr>
          <a:lstStyle/>
          <a:p>
            <a:pPr marL="342900" indent="-342900"/>
            <a:r>
              <a:rPr lang="ru-RU" sz="1600" dirty="0">
                <a:solidFill>
                  <a:schemeClr val="bg1"/>
                </a:solidFill>
              </a:rPr>
              <a:t>Преступник создает вымышленную страницу, где используются фотосессии и вымышленные данные несовершеннолетних, взятые из различных открытых источников;</a:t>
            </a:r>
          </a:p>
          <a:p>
            <a:pPr marL="342900" indent="-342900"/>
            <a:r>
              <a:rPr lang="ru-RU" sz="1600" dirty="0">
                <a:solidFill>
                  <a:schemeClr val="bg1"/>
                </a:solidFill>
              </a:rPr>
              <a:t>Мошенник побуждает подростка направить свои </a:t>
            </a:r>
            <a:r>
              <a:rPr lang="ru-RU" sz="1600" dirty="0" smtClean="0">
                <a:solidFill>
                  <a:schemeClr val="bg1"/>
                </a:solidFill>
              </a:rPr>
              <a:t>откровенные </a:t>
            </a:r>
            <a:r>
              <a:rPr lang="ru-RU" sz="1600" dirty="0">
                <a:solidFill>
                  <a:schemeClr val="bg1"/>
                </a:solidFill>
              </a:rPr>
              <a:t>фотографии;</a:t>
            </a:r>
          </a:p>
          <a:p>
            <a:pPr marL="342900" indent="-342900"/>
            <a:r>
              <a:rPr lang="ru-RU" sz="1600" dirty="0">
                <a:solidFill>
                  <a:schemeClr val="bg1"/>
                </a:solidFill>
              </a:rPr>
              <a:t>После их получения данные изображения распространяются на тематических форумах, </a:t>
            </a:r>
            <a:r>
              <a:rPr lang="ru-RU" sz="1600" dirty="0" err="1">
                <a:solidFill>
                  <a:schemeClr val="bg1"/>
                </a:solidFill>
              </a:rPr>
              <a:t>файлообменных</a:t>
            </a:r>
            <a:r>
              <a:rPr lang="ru-RU" sz="1600" dirty="0">
                <a:solidFill>
                  <a:schemeClr val="bg1"/>
                </a:solidFill>
              </a:rPr>
              <a:t> системах и фото и </a:t>
            </a:r>
            <a:r>
              <a:rPr lang="ru-RU" sz="1600" dirty="0" err="1" smtClean="0">
                <a:solidFill>
                  <a:schemeClr val="bg1"/>
                </a:solidFill>
              </a:rPr>
              <a:t>видеопорталах</a:t>
            </a:r>
            <a:r>
              <a:rPr lang="ru-RU" sz="1600" dirty="0" smtClean="0">
                <a:solidFill>
                  <a:schemeClr val="bg1"/>
                </a:solidFill>
              </a:rPr>
              <a:t>;</a:t>
            </a:r>
          </a:p>
          <a:p>
            <a:pPr marL="342900" indent="-342900"/>
            <a:r>
              <a:rPr lang="ru-RU" sz="1600" dirty="0">
                <a:solidFill>
                  <a:schemeClr val="bg1"/>
                </a:solidFill>
              </a:rPr>
              <a:t>Зачастую злоумышленнику становятся известны анкетные данные подростка, и тогда происходит так называемый «</a:t>
            </a:r>
            <a:r>
              <a:rPr lang="ru-RU" sz="1600" dirty="0" err="1">
                <a:solidFill>
                  <a:schemeClr val="bg1"/>
                </a:solidFill>
              </a:rPr>
              <a:t>тро́ллинг</a:t>
            </a:r>
            <a:r>
              <a:rPr lang="ru-RU" sz="1600" dirty="0">
                <a:solidFill>
                  <a:schemeClr val="bg1"/>
                </a:solidFill>
              </a:rPr>
              <a:t>» или травля 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81205" y="875020"/>
            <a:ext cx="5056083" cy="782638"/>
          </a:xfrm>
        </p:spPr>
        <p:txBody>
          <a:bodyPr>
            <a:noAutofit/>
          </a:bodyPr>
          <a:lstStyle/>
          <a:p>
            <a:r>
              <a:rPr lang="ru-RU" sz="2000" dirty="0"/>
              <a:t>Внимание! Социальные сети - как один из способов вовлечения несовершеннолетних в оборот нелегального порно!!!!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7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20B93806-769F-4C20-A684-CA4CB5BB8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1205" y="783358"/>
            <a:ext cx="4701195" cy="415637"/>
          </a:xfrm>
        </p:spPr>
        <p:txBody>
          <a:bodyPr rtlCol="0">
            <a:noAutofit/>
          </a:bodyPr>
          <a:lstStyle/>
          <a:p>
            <a:pPr rtl="0"/>
            <a:endParaRPr lang="ru-RU" sz="36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7292DFE-EBA3-4DB2-A2C7-1810115565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81206" y="1992709"/>
            <a:ext cx="4421856" cy="4056399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E209D92-7413-44EE-BC90-ECE50DA315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81205" y="2678561"/>
            <a:ext cx="4421857" cy="3347173"/>
          </a:xfrm>
        </p:spPr>
        <p:txBody>
          <a:bodyPr rtlCol="0">
            <a:noAutofit/>
          </a:bodyPr>
          <a:lstStyle/>
          <a:p>
            <a:endParaRPr lang="ru-RU" sz="1800" dirty="0" smtClean="0"/>
          </a:p>
          <a:p>
            <a:endParaRPr lang="ru-RU" sz="16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38DCF8F-466A-4FC0-91DF-33EF070ED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</a:t>
            </a:fld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r="6036"/>
          <a:stretch>
            <a:fillRect/>
          </a:stretch>
        </p:blipFill>
        <p:spPr/>
      </p:pic>
      <p:pic>
        <p:nvPicPr>
          <p:cNvPr id="1026" name="Picture 2" descr="C:\Users\Anastasiya\Desktop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526" y="1125414"/>
            <a:ext cx="5725332" cy="429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9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Grp="1" noChangeAspect="1"/>
          </p:cNvPicPr>
          <p:nvPr>
            <p:ph type="pic" sz="quarter" idx="2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" r="5446"/>
          <a:stretch>
            <a:fillRect/>
          </a:stretch>
        </p:blipFill>
        <p:spPr/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977463" y="908050"/>
            <a:ext cx="4183939" cy="2281355"/>
          </a:xfrm>
        </p:spPr>
        <p:txBody>
          <a:bodyPr/>
          <a:lstStyle/>
          <a:p>
            <a:r>
              <a:rPr lang="ru-RU" sz="4400" i="1" dirty="0"/>
              <a:t>Общаясь в социальных сетях, помните:</a:t>
            </a:r>
            <a:endParaRPr lang="ru-RU" sz="44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4"/>
          </p:nvPr>
        </p:nvSpPr>
        <p:spPr>
          <a:xfrm>
            <a:off x="6240846" y="3429000"/>
            <a:ext cx="5920556" cy="474519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Любой человек, с которым вы познакомились в сети и вступили в переписку, может оказаться всего лишь вымышленным </a:t>
            </a:r>
            <a:r>
              <a:rPr lang="ru-RU" sz="2000" dirty="0" smtClean="0"/>
              <a:t>персонажем;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/>
              <a:t>Информация, направляемая Вами посредством сети Интернет </a:t>
            </a:r>
            <a:r>
              <a:rPr lang="ru-RU" sz="2000" dirty="0" smtClean="0"/>
              <a:t>- </a:t>
            </a:r>
            <a:r>
              <a:rPr lang="ru-RU" sz="2000" dirty="0"/>
              <a:t>может быть использована против Вас, в том числе в корыстных и преступных целях</a:t>
            </a:r>
            <a:r>
              <a:rPr lang="ru-RU" dirty="0"/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11667545" y="6435842"/>
            <a:ext cx="549275" cy="365125"/>
          </a:xfrm>
        </p:spPr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4521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" r="8234"/>
          <a:stretch>
            <a:fillRect/>
          </a:stretch>
        </p:blipFill>
        <p:spPr>
          <a:xfrm>
            <a:off x="0" y="208307"/>
            <a:ext cx="6108872" cy="6441386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21</a:t>
            </a:fld>
            <a:endParaRPr lang="ru-RU" noProof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>
          <a:xfrm>
            <a:off x="6881205" y="2078182"/>
            <a:ext cx="4421857" cy="3601027"/>
          </a:xfrm>
        </p:spPr>
        <p:txBody>
          <a:bodyPr>
            <a:noAutofit/>
          </a:bodyPr>
          <a:lstStyle/>
          <a:p>
            <a:endParaRPr lang="ru-RU" sz="1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Новый </a:t>
            </a:r>
            <a:r>
              <a:rPr lang="ru-RU" sz="3600" dirty="0"/>
              <a:t>вид </a:t>
            </a:r>
            <a:r>
              <a:rPr lang="ru-RU" sz="3600" dirty="0" smtClean="0"/>
              <a:t>мошенничества в период пандемии </a:t>
            </a:r>
            <a:r>
              <a:rPr lang="ru-RU" sz="3600" dirty="0" err="1" smtClean="0"/>
              <a:t>норонавируса</a:t>
            </a:r>
            <a:r>
              <a:rPr lang="ru-RU" sz="3600" dirty="0" smtClean="0"/>
              <a:t>!!!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6881206" y="2241515"/>
            <a:ext cx="4421856" cy="422962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b="1" dirty="0" smtClean="0"/>
              <a:t>Предложения </a:t>
            </a:r>
            <a:r>
              <a:rPr lang="ru-RU" b="1" dirty="0"/>
              <a:t>о продаже фиктивных товаров и </a:t>
            </a:r>
            <a:r>
              <a:rPr lang="ru-RU" b="1" dirty="0" smtClean="0"/>
              <a:t>услуг</a:t>
            </a:r>
          </a:p>
          <a:p>
            <a:pPr marL="457200" indent="-457200">
              <a:buAutoNum type="arabicPeriod"/>
            </a:pPr>
            <a:r>
              <a:rPr lang="ru-RU" b="1" dirty="0"/>
              <a:t>Использование режима ограничения </a:t>
            </a:r>
            <a:r>
              <a:rPr lang="ru-RU" b="1" dirty="0" smtClean="0"/>
              <a:t>передвижения</a:t>
            </a:r>
          </a:p>
          <a:p>
            <a:pPr marL="457200" indent="-457200">
              <a:buAutoNum type="arabicPeriod"/>
            </a:pPr>
            <a:r>
              <a:rPr lang="ru-RU" b="1" dirty="0"/>
              <a:t>Новые уловки в </a:t>
            </a:r>
            <a:r>
              <a:rPr lang="ru-RU" b="1" dirty="0" smtClean="0"/>
              <a:t>интернете</a:t>
            </a:r>
          </a:p>
          <a:p>
            <a:pPr marL="457200" indent="-457200">
              <a:buAutoNum type="arabicPeriod"/>
            </a:pPr>
            <a:r>
              <a:rPr lang="ru-RU" b="1" dirty="0"/>
              <a:t>Обещания помощи с пособиями или </a:t>
            </a:r>
            <a:r>
              <a:rPr lang="ru-RU" b="1" dirty="0" smtClean="0"/>
              <a:t>долгами</a:t>
            </a:r>
          </a:p>
          <a:p>
            <a:pPr marL="457200" indent="-457200">
              <a:buAutoNum type="arabicPeriod"/>
            </a:pPr>
            <a:r>
              <a:rPr lang="ru-RU" b="1" dirty="0" err="1"/>
              <a:t>Лжеблаготворительные</a:t>
            </a:r>
            <a:r>
              <a:rPr lang="ru-RU" b="1" dirty="0"/>
              <a:t> </a:t>
            </a:r>
            <a:r>
              <a:rPr lang="ru-RU" b="1" dirty="0" smtClean="0"/>
              <a:t>акции</a:t>
            </a:r>
          </a:p>
          <a:p>
            <a:pPr marL="457200" indent="-457200">
              <a:buAutoNum type="arabicPeriod"/>
            </a:pPr>
            <a:r>
              <a:rPr lang="ru-RU" b="1" dirty="0"/>
              <a:t>Ложные предложения о работе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71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EE1712F-10B7-44A0-8ED1-5933874A30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31" y="0"/>
            <a:ext cx="10287000" cy="6858000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E4FFE8E-5987-44EA-AF65-5CFA15DD7653}"/>
              </a:ext>
            </a:extLst>
          </p:cNvPr>
          <p:cNvSpPr>
            <a:spLocks noGrp="1"/>
          </p:cNvSpPr>
          <p:nvPr>
            <p:ph type="title"/>
          </p:nvPr>
        </p:nvSpPr>
        <p:spPr bwMode="auto"/>
        <p:txBody>
          <a:bodyPr rtlCol="0">
            <a:normAutofit fontScale="90000"/>
          </a:bodyPr>
          <a:lstStyle/>
          <a:p>
            <a:pPr algn="ctr" rtl="0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Организации, куда можно обратиться 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</a:rPr>
              <a:t>за помощью: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B4E4515-E409-46A3-BF8E-A723CC4A90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774032" y="1880794"/>
            <a:ext cx="10518598" cy="4566898"/>
          </a:xfrm>
        </p:spPr>
        <p:txBody>
          <a:bodyPr rtlCol="0">
            <a:normAutofit lnSpcReduction="10000"/>
          </a:bodyPr>
          <a:lstStyle/>
          <a:p>
            <a:r>
              <a:rPr lang="ru-RU" sz="2800" b="1" dirty="0"/>
              <a:t>РОСПОТРЕБНАДЗОР</a:t>
            </a:r>
            <a:r>
              <a:rPr lang="ru-RU" sz="2800" dirty="0"/>
              <a:t> www.rospotrebnadzor.ru/freedback/new.php</a:t>
            </a:r>
          </a:p>
          <a:p>
            <a:r>
              <a:rPr lang="ru-RU" sz="2800" b="1" dirty="0" smtClean="0"/>
              <a:t>БАНК </a:t>
            </a:r>
            <a:r>
              <a:rPr lang="ru-RU" sz="2800" b="1" dirty="0"/>
              <a:t>РОССИИ</a:t>
            </a:r>
            <a:r>
              <a:rPr lang="ru-RU" sz="2800" dirty="0"/>
              <a:t> www.cbr.ru/Reception/</a:t>
            </a:r>
          </a:p>
          <a:p>
            <a:r>
              <a:rPr lang="ru-RU" sz="2800" b="1" dirty="0" smtClean="0"/>
              <a:t>АГЕНСТВО </a:t>
            </a:r>
            <a:r>
              <a:rPr lang="ru-RU" sz="2800" b="1" dirty="0"/>
              <a:t>ПО СТРАХОВАНИЮ ВКЛАДОВ </a:t>
            </a:r>
            <a:r>
              <a:rPr lang="ru-RU" sz="2800" dirty="0"/>
              <a:t>www.asv.org.ru/contacts </a:t>
            </a:r>
            <a:r>
              <a:rPr lang="ru-RU" sz="2800" b="1" dirty="0" smtClean="0"/>
              <a:t>ФЕДЕРАЛЬНАЯ </a:t>
            </a:r>
            <a:r>
              <a:rPr lang="ru-RU" sz="2800" b="1" dirty="0"/>
              <a:t>АНТИМОНОПОЛЬНАЯ СЛУЖБА</a:t>
            </a:r>
            <a:r>
              <a:rPr lang="ru-RU" sz="2800" dirty="0"/>
              <a:t> www.fas.gov.ru/contacts/contact-info</a:t>
            </a:r>
          </a:p>
          <a:p>
            <a:r>
              <a:rPr lang="ru-RU" sz="2800" b="1" dirty="0" smtClean="0"/>
              <a:t>ФИНАНСОВЫЙ </a:t>
            </a:r>
            <a:r>
              <a:rPr lang="ru-RU" sz="2800" b="1" dirty="0"/>
              <a:t>ОМБУДСМЕН</a:t>
            </a:r>
            <a:r>
              <a:rPr lang="ru-RU" sz="2800" dirty="0"/>
              <a:t> www.arb.ru/b2c/abuse</a:t>
            </a:r>
          </a:p>
          <a:p>
            <a:r>
              <a:rPr lang="ru-RU" sz="2800" b="1" dirty="0" smtClean="0"/>
              <a:t>СУД</a:t>
            </a:r>
          </a:p>
          <a:p>
            <a:r>
              <a:rPr lang="ru-RU" sz="2800" b="1" dirty="0" smtClean="0"/>
              <a:t>ПОЛИЦИЯ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BF53D04A-7D1E-45D0-9B0B-7BDFC553B4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0C01CE71-FC76-4B08-B6CF-991940C3C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50" y="820310"/>
            <a:ext cx="5056083" cy="782638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 smtClean="0"/>
              <a:t>Торговля –</a:t>
            </a:r>
            <a:r>
              <a:rPr lang="ru-RU" smtClean="0"/>
              <a:t>это </a:t>
            </a:r>
            <a:r>
              <a:rPr lang="ru-RU" smtClean="0"/>
              <a:t> </a:t>
            </a:r>
            <a:r>
              <a:rPr lang="ru-RU" dirty="0" smtClean="0"/>
              <a:t>обман?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2AE43E3-E3DE-481E-9B87-7B1F8783A6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2136931"/>
            <a:ext cx="4421856" cy="3443254"/>
          </a:xfrm>
        </p:spPr>
        <p:txBody>
          <a:bodyPr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dirty="0">
              <a:solidFill>
                <a:schemeClr val="bg1"/>
              </a:solidFill>
            </a:endParaRPr>
          </a:p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88F02AC-2ACE-4B6E-9181-99EBB08906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V="1">
            <a:off x="762309" y="6151209"/>
            <a:ext cx="4421856" cy="45719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E9B5A50-F85D-49E6-9C85-59731947057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8" y="286327"/>
            <a:ext cx="6103621" cy="6262255"/>
          </a:xfr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1C20937-8D4C-4000-BCD6-AC984F093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2050" name="Picture 2" descr="C:\Users\Anastasiya\Desktop\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70" y="2330694"/>
            <a:ext cx="5087815" cy="381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79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3" r="19953"/>
          <a:stretch>
            <a:fillRect/>
          </a:stretch>
        </p:blipFill>
        <p:spPr>
          <a:xfrm>
            <a:off x="6187954" y="773723"/>
            <a:ext cx="4902077" cy="5507951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4032" y="504093"/>
            <a:ext cx="5056083" cy="13112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Правила грамотного </a:t>
            </a:r>
            <a:br>
              <a:rPr lang="ru-RU" dirty="0" smtClean="0"/>
            </a:br>
            <a:r>
              <a:rPr lang="ru-RU" dirty="0" smtClean="0"/>
              <a:t>потребителя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1"/>
            <a:ext cx="4421856" cy="398783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 </a:t>
            </a:r>
            <a:r>
              <a:rPr lang="ru-RU" b="1" i="1" dirty="0"/>
              <a:t>Необходимо иметь полную информацию о покупаемом товаре</a:t>
            </a:r>
            <a:r>
              <a:rPr lang="ru-RU" i="1" dirty="0"/>
              <a:t>. </a:t>
            </a:r>
            <a:endParaRPr lang="ru-RU" dirty="0"/>
          </a:p>
          <a:p>
            <a:r>
              <a:rPr lang="ru-RU" b="1" i="1" dirty="0" smtClean="0"/>
              <a:t>2. Необходимо </a:t>
            </a:r>
            <a:r>
              <a:rPr lang="ru-RU" b="1" i="1" dirty="0"/>
              <a:t>знать количество и вес покупаемого товара. </a:t>
            </a:r>
            <a:endParaRPr lang="ru-RU" b="1" i="1" dirty="0" smtClean="0"/>
          </a:p>
          <a:p>
            <a:r>
              <a:rPr lang="ru-RU" b="1" i="1" dirty="0" smtClean="0"/>
              <a:t>3. </a:t>
            </a:r>
            <a:r>
              <a:rPr lang="ru-RU" b="1" i="1" dirty="0"/>
              <a:t>Н</a:t>
            </a:r>
            <a:r>
              <a:rPr lang="ru-RU" b="1" i="1" dirty="0" smtClean="0"/>
              <a:t>еобходимо </a:t>
            </a:r>
            <a:r>
              <a:rPr lang="ru-RU" b="1" i="1" dirty="0"/>
              <a:t>иметь информацию об условиях </a:t>
            </a:r>
            <a:r>
              <a:rPr lang="ru-RU" b="1" i="1" dirty="0" smtClean="0"/>
              <a:t>покупки</a:t>
            </a:r>
          </a:p>
          <a:p>
            <a:endParaRPr lang="ru-RU" b="1" i="1" dirty="0" smtClean="0"/>
          </a:p>
          <a:p>
            <a:pPr algn="ctr"/>
            <a:r>
              <a:rPr lang="ru-RU" b="1" dirty="0" smtClean="0"/>
              <a:t>Нельзя </a:t>
            </a:r>
            <a:r>
              <a:rPr lang="ru-RU" b="1" dirty="0"/>
              <a:t>обмануть того, кто не </a:t>
            </a:r>
            <a:r>
              <a:rPr lang="ru-RU" b="1" dirty="0" err="1"/>
              <a:t>самообманывается</a:t>
            </a:r>
            <a:r>
              <a:rPr lang="ru-RU" b="1" dirty="0"/>
              <a:t>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47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98E1357B-90EC-4F60-BE24-5671EC46D0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44" y="127713"/>
            <a:ext cx="9898911" cy="6602574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2A2A374-6D41-4D06-9363-3092466402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61" y="-66251"/>
            <a:ext cx="5661891" cy="2680472"/>
          </a:xfrm>
        </p:spPr>
        <p:txBody>
          <a:bodyPr rtlCol="0">
            <a:no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Финансовое мошенничество- совершение </a:t>
            </a:r>
            <a:r>
              <a:rPr lang="ru-RU" sz="2000" dirty="0"/>
              <a:t>противоправных действий в сфере денежного обращения путем обмана, злоупотребления доверием и других манипуляций с целью незаконного обогащения. 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EA534D36-FD98-42BC-977C-D6843E425B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63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0C01CE71-FC76-4B08-B6CF-991940C3C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50" y="820310"/>
            <a:ext cx="5056083" cy="782638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 smtClean="0"/>
              <a:t>Виды финансового мошенничества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2AE43E3-E3DE-481E-9B87-7B1F8783A6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4032" y="2136931"/>
            <a:ext cx="4421856" cy="3443254"/>
          </a:xfrm>
        </p:spPr>
        <p:txBody>
          <a:bodyPr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1"/>
                </a:solidFill>
              </a:rPr>
              <a:t>Мошенничество при помощи мобильной </a:t>
            </a:r>
            <a:r>
              <a:rPr lang="ru-RU" sz="3200" dirty="0">
                <a:solidFill>
                  <a:schemeClr val="bg1"/>
                </a:solidFill>
              </a:rPr>
              <a:t>связи. </a:t>
            </a:r>
            <a:endParaRPr lang="ru-RU" sz="32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1"/>
                </a:solidFill>
              </a:rPr>
              <a:t>Мошенничество </a:t>
            </a:r>
            <a:r>
              <a:rPr lang="ru-RU" sz="3200" dirty="0">
                <a:solidFill>
                  <a:schemeClr val="bg1"/>
                </a:solidFill>
              </a:rPr>
              <a:t>в сети </a:t>
            </a:r>
            <a:r>
              <a:rPr lang="ru-RU" sz="3200" dirty="0" smtClean="0">
                <a:solidFill>
                  <a:schemeClr val="bg1"/>
                </a:solidFill>
              </a:rPr>
              <a:t>Интернет.</a:t>
            </a:r>
            <a:endParaRPr lang="ru-RU" sz="3200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dirty="0">
              <a:solidFill>
                <a:schemeClr val="bg1"/>
              </a:solidFill>
            </a:endParaRPr>
          </a:p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88F02AC-2ACE-4B6E-9181-99EBB08906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V="1">
            <a:off x="762309" y="6151209"/>
            <a:ext cx="4421856" cy="45719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E9B5A50-F85D-49E6-9C85-59731947057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8" y="286327"/>
            <a:ext cx="6103621" cy="6262255"/>
          </a:xfr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1C20937-8D4C-4000-BCD6-AC984F093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1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8" r="25138"/>
          <a:stretch>
            <a:fillRect/>
          </a:stretch>
        </p:blipFill>
        <p:spPr>
          <a:xfrm>
            <a:off x="5824890" y="199292"/>
            <a:ext cx="5745787" cy="6455939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7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Мошенничество при помощи мобильной связи.</a:t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4151962"/>
          </a:xfrm>
        </p:spPr>
        <p:txBody>
          <a:bodyPr>
            <a:normAutofit/>
          </a:bodyPr>
          <a:lstStyle/>
          <a:p>
            <a:r>
              <a:rPr lang="ru-RU" dirty="0" smtClean="0"/>
              <a:t>1. </a:t>
            </a:r>
            <a:r>
              <a:rPr lang="ru-RU" b="1" dirty="0"/>
              <a:t>Близкий родственник попал в беду</a:t>
            </a:r>
            <a:endParaRPr lang="ru-RU" dirty="0"/>
          </a:p>
          <a:p>
            <a:r>
              <a:rPr lang="ru-RU" dirty="0" smtClean="0"/>
              <a:t>2. </a:t>
            </a:r>
            <a:r>
              <a:rPr lang="ru-RU" b="1" dirty="0"/>
              <a:t>Вы выиграли, но нужны деньги для оформления и получения приза</a:t>
            </a:r>
            <a:endParaRPr lang="ru-RU" dirty="0"/>
          </a:p>
          <a:p>
            <a:r>
              <a:rPr lang="ru-RU" dirty="0" smtClean="0"/>
              <a:t>3. </a:t>
            </a:r>
            <a:r>
              <a:rPr lang="ru-RU" b="1" dirty="0"/>
              <a:t>Ошибка с переводом средств на мобильный</a:t>
            </a:r>
            <a:endParaRPr lang="ru-RU" dirty="0"/>
          </a:p>
          <a:p>
            <a:r>
              <a:rPr lang="ru-RU" dirty="0" smtClean="0"/>
              <a:t>4. </a:t>
            </a:r>
            <a:r>
              <a:rPr lang="ru-RU" b="1" dirty="0"/>
              <a:t>Хищение денежных средств по телефонному </a:t>
            </a:r>
            <a:r>
              <a:rPr lang="ru-RU" b="1" dirty="0" smtClean="0"/>
              <a:t>звонку</a:t>
            </a:r>
          </a:p>
          <a:p>
            <a:r>
              <a:rPr lang="ru-RU" b="1" dirty="0" smtClean="0"/>
              <a:t>5. </a:t>
            </a:r>
            <a:r>
              <a:rPr lang="ru-RU" b="1" dirty="0"/>
              <a:t>Просьба о помощи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8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8</a:t>
            </a:fld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Мошенничество в сети Интернет</a:t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74032" y="2225392"/>
            <a:ext cx="4421856" cy="435125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Термин «</a:t>
            </a:r>
            <a:r>
              <a:rPr lang="ru-RU" b="1" dirty="0"/>
              <a:t>финансовое мошенничество в Интернете</a:t>
            </a:r>
            <a:r>
              <a:rPr lang="ru-RU" dirty="0"/>
              <a:t>» применим в целом к мошенническим махинациям любого вида, где используются один или несколько элементов Интернета – электронное мошенничество: попрошайничество; фиктивная работа на дому; фиктивные Интернет-магазины; фиктивные платежные системы; мошенничество в социальных сетях и электронной почте; спам и вирусные вымогательства (рассылки с требованием выкупа); фиктивный обмен валют и другие операции на рынке ценных бумаг; оплата информационных услуг с помощью СМС сообщений и др..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E9B5A50-F85D-49E6-9C85-59731947057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6307015" y="492370"/>
            <a:ext cx="5328067" cy="5978769"/>
          </a:xfrm>
        </p:spPr>
      </p:pic>
    </p:spTree>
    <p:extLst>
      <p:ext uri="{BB962C8B-B14F-4D97-AF65-F5344CB8AC3E}">
        <p14:creationId xmlns:p14="http://schemas.microsoft.com/office/powerpoint/2010/main" val="28884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D519751-E686-4F24-9C8F-C439D8581B8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7098"/>
            <a:ext cx="6108872" cy="5052851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20B93806-769F-4C20-A684-CA4CB5BB8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1205" y="783358"/>
            <a:ext cx="4701195" cy="415637"/>
          </a:xfrm>
        </p:spPr>
        <p:txBody>
          <a:bodyPr rtlCol="0">
            <a:noAutofit/>
          </a:bodyPr>
          <a:lstStyle/>
          <a:p>
            <a:pPr rtl="0"/>
            <a:r>
              <a:rPr lang="ru-RU" sz="3600" dirty="0" err="1" smtClean="0"/>
              <a:t>Мошенничества,связанные</a:t>
            </a:r>
            <a:r>
              <a:rPr lang="ru-RU" sz="3600" dirty="0" smtClean="0"/>
              <a:t> с интернет магазином</a:t>
            </a:r>
            <a:endParaRPr lang="ru-RU" sz="36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E7292DFE-EBA3-4DB2-A2C7-1810115565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81206" y="1992709"/>
            <a:ext cx="4421856" cy="749047"/>
          </a:xfrm>
        </p:spPr>
        <p:txBody>
          <a:bodyPr rtlCol="0"/>
          <a:lstStyle/>
          <a:p>
            <a:pPr rtl="0"/>
            <a:r>
              <a:rPr lang="ru-RU" dirty="0" smtClean="0"/>
              <a:t>Правила покупки товаров через Интернет: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E209D92-7413-44EE-BC90-ECE50DA315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81205" y="2678561"/>
            <a:ext cx="4421857" cy="3347173"/>
          </a:xfrm>
        </p:spPr>
        <p:txBody>
          <a:bodyPr rtlCol="0">
            <a:noAutofit/>
          </a:bodyPr>
          <a:lstStyle/>
          <a:p>
            <a:r>
              <a:rPr lang="ru-RU" sz="1800" dirty="0" smtClean="0"/>
              <a:t>Вас должна насторожить низкая цена, а </a:t>
            </a:r>
            <a:r>
              <a:rPr lang="ru-RU" sz="1800" dirty="0"/>
              <a:t>также отсутствие фактического адреса или телефона продавца. </a:t>
            </a:r>
          </a:p>
          <a:p>
            <a:r>
              <a:rPr lang="ru-RU" sz="1800" dirty="0" smtClean="0"/>
              <a:t>Необходимо позвонить и уточнить характеристики и особенности товара, заминки или неверная информация должны стать поводом для отказа от покупки в данном Интернет-магазине.</a:t>
            </a:r>
          </a:p>
          <a:p>
            <a:r>
              <a:rPr lang="ru-RU" sz="1800" dirty="0" smtClean="0"/>
              <a:t>Изучите отзывы и справки о продавце,</a:t>
            </a:r>
            <a:r>
              <a:rPr lang="ru-RU" sz="1800" dirty="0"/>
              <a:t> </a:t>
            </a:r>
            <a:r>
              <a:rPr lang="ru-RU" sz="1800" dirty="0" smtClean="0"/>
              <a:t>и </a:t>
            </a:r>
            <a:r>
              <a:rPr lang="ru-RU" sz="1800" dirty="0"/>
              <a:t>только после этого решайте </a:t>
            </a:r>
            <a:r>
              <a:rPr lang="ru-RU" sz="1800" dirty="0" smtClean="0"/>
              <a:t>приобретать товар, или же воздержаться от покупки</a:t>
            </a:r>
          </a:p>
          <a:p>
            <a:r>
              <a:rPr lang="ru-RU" sz="1800" dirty="0"/>
              <a:t>Пользуйтесь услугами курьерской доставки и оплачивайте стоимость товара по факту доставки.</a:t>
            </a:r>
          </a:p>
          <a:p>
            <a:endParaRPr lang="ru-RU" sz="1800" dirty="0" smtClean="0"/>
          </a:p>
          <a:p>
            <a:endParaRPr lang="ru-RU" sz="1600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38DCF8F-466A-4FC0-91DF-33EF070ED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14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25">
      <a:dk1>
        <a:sysClr val="windowText" lastClr="000000"/>
      </a:dk1>
      <a:lt1>
        <a:sysClr val="window" lastClr="FFFFFF"/>
      </a:lt1>
      <a:dk2>
        <a:srgbClr val="FFCD00"/>
      </a:dk2>
      <a:lt2>
        <a:srgbClr val="00AEDE"/>
      </a:lt2>
      <a:accent1>
        <a:srgbClr val="002E62"/>
      </a:accent1>
      <a:accent2>
        <a:srgbClr val="004CB9"/>
      </a:accent2>
      <a:accent3>
        <a:srgbClr val="FF9D00"/>
      </a:accent3>
      <a:accent4>
        <a:srgbClr val="57A773"/>
      </a:accent4>
      <a:accent5>
        <a:srgbClr val="D11149"/>
      </a:accent5>
      <a:accent6>
        <a:srgbClr val="00111F"/>
      </a:accent6>
      <a:hlink>
        <a:srgbClr val="FFFFFF"/>
      </a:hlink>
      <a:folHlink>
        <a:srgbClr val="FFFFFF"/>
      </a:folHlink>
    </a:clrScheme>
    <a:fontScheme name="Custom 22">
      <a:majorFont>
        <a:latin typeface="Verdana"/>
        <a:ea typeface=""/>
        <a:cs typeface=""/>
      </a:majorFont>
      <a:minorFont>
        <a:latin typeface="Lucida Gran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_30677662_TF45331398" id="{54C9E4F3-3A03-4402-A107-9DDD7A71BB82}" vid="{F9B8EB22-9DB8-442E-BFF0-27918EB9B00B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2807890-83DC-4772-9CAD-F7CB30099A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5154C8-4BB5-43F2-9F6C-5E79271A0D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7A0EF5-23A9-4627-BC46-745B7DD804D2}">
  <ds:schemaRefs>
    <ds:schemaRef ds:uri="http://www.w3.org/XML/1998/namespace"/>
    <ds:schemaRef ds:uri="http://purl.org/dc/elements/1.1/"/>
    <ds:schemaRef ds:uri="http://schemas.microsoft.com/office/2006/documentManagement/types"/>
    <ds:schemaRef ds:uri="fb0879af-3eba-417a-a55a-ffe6dcd6ca77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dc4bcd6-49db-4c07-9060-8acfc67cef9f"/>
    <ds:schemaRef ds:uri="http://schemas.microsoft.com/sharepoint/v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Универсальная презентация</Template>
  <TotalTime>0</TotalTime>
  <Words>1012</Words>
  <Application>Microsoft Office PowerPoint</Application>
  <PresentationFormat>Произвольный</PresentationFormat>
  <Paragraphs>119</Paragraphs>
  <Slides>22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Финансовое мошенничество: как не стать жертвой мошенников</vt:lpstr>
      <vt:lpstr>Презентация PowerPoint</vt:lpstr>
      <vt:lpstr>Торговля –это  обман?</vt:lpstr>
      <vt:lpstr>Правила грамотного  потребителя </vt:lpstr>
      <vt:lpstr>Презентация PowerPoint</vt:lpstr>
      <vt:lpstr>Виды финансового мошенничества</vt:lpstr>
      <vt:lpstr>Мошенничество при помощи мобильной связи. </vt:lpstr>
      <vt:lpstr>Мошенничество в сети Интернет </vt:lpstr>
      <vt:lpstr>Мошенничества,связанные с интернет магазином</vt:lpstr>
      <vt:lpstr>Продажа смартфона </vt:lpstr>
      <vt:lpstr>Чудо-интернет-кошелёк </vt:lpstr>
      <vt:lpstr>Срочная продажа с большой скидкой</vt:lpstr>
      <vt:lpstr>Редкий товар</vt:lpstr>
      <vt:lpstr>Интернет-попрошайничество </vt:lpstr>
      <vt:lpstr>Письма о псевдодолгах от мошенников</vt:lpstr>
      <vt:lpstr>Мошенничества в отношении иностранных граждан (брачные аферы)</vt:lpstr>
      <vt:lpstr>Осторожно!!!!! Вирус!!!!!  </vt:lpstr>
      <vt:lpstr>Примерные сообщения от мошенников:</vt:lpstr>
      <vt:lpstr>Внимание! Социальные сети - как один из способов вовлечения несовершеннолетних в оборот нелегального порно!!!!</vt:lpstr>
      <vt:lpstr>Общаясь в социальных сетях, помните:</vt:lpstr>
      <vt:lpstr>Новый вид мошенничества в период пандемии норонавируса!!!  </vt:lpstr>
      <vt:lpstr>Организации, куда можно обратиться за помощью: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2021-03-12T19:28:52Z</dcterms:created>
  <dcterms:modified xsi:type="dcterms:W3CDTF">2021-03-18T06:05:21Z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