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66" r:id="rId5"/>
    <p:sldId id="267" r:id="rId6"/>
    <p:sldId id="268" r:id="rId7"/>
    <p:sldId id="259" r:id="rId8"/>
    <p:sldId id="258" r:id="rId9"/>
    <p:sldId id="260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0000"/>
    <a:srgbClr val="DDD6EA"/>
    <a:srgbClr val="FF6600"/>
    <a:srgbClr val="FF0048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1410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95000"/>
                </a:schemeClr>
              </a:gs>
              <a:gs pos="63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bozecialo.pl/wp-content/uploads/2014/10/sky-background-download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5718" y="591573"/>
            <a:ext cx="6141493" cy="2249167"/>
          </a:xfrm>
          <a:noFill/>
        </p:spPr>
        <p:txBody>
          <a:bodyPr>
            <a:noAutofit/>
          </a:bodyPr>
          <a:lstStyle/>
          <a:p>
            <a:r>
              <a:rPr lang="en-US" sz="6000" b="1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 panose="02000000000000000000" pitchFamily="2" charset="-52"/>
              </a:rPr>
              <a:t>Understanding the information</a:t>
            </a:r>
            <a:br>
              <a:rPr lang="en-US" sz="6000" b="1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 panose="02000000000000000000" pitchFamily="2" charset="-52"/>
              </a:rPr>
            </a:br>
            <a:r>
              <a:rPr lang="en-US" sz="3200" b="1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 panose="02000000000000000000" pitchFamily="2" charset="-52"/>
              </a:rPr>
              <a:t>reading skills</a:t>
            </a:r>
            <a:endParaRPr lang="ru-RU" sz="3200" b="1" dirty="0">
              <a:ln/>
              <a:solidFill>
                <a:schemeClr val="accent5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Rupster Script Free" panose="020000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Group discussion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en-US" sz="4050" dirty="0" smtClean="0"/>
          </a:p>
          <a:p>
            <a:pPr lvl="3"/>
            <a:endParaRPr lang="en-US" sz="4050" dirty="0"/>
          </a:p>
          <a:p>
            <a:pPr lvl="3"/>
            <a:r>
              <a:rPr lang="en-US" sz="4050" dirty="0" smtClean="0"/>
              <a:t>Is </a:t>
            </a:r>
            <a:r>
              <a:rPr lang="en-US" sz="4050" dirty="0"/>
              <a:t>the information you have got at the class today </a:t>
            </a:r>
            <a:r>
              <a:rPr lang="en-US" sz="4050" dirty="0" smtClean="0"/>
              <a:t>useful? In what way?</a:t>
            </a:r>
            <a:endParaRPr lang="ru-RU" sz="4050" dirty="0"/>
          </a:p>
        </p:txBody>
      </p:sp>
    </p:spTree>
    <p:extLst>
      <p:ext uri="{BB962C8B-B14F-4D97-AF65-F5344CB8AC3E}">
        <p14:creationId xmlns:p14="http://schemas.microsoft.com/office/powerpoint/2010/main" val="39982944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49" y="365125"/>
            <a:ext cx="8119565" cy="4629956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accent5">
                    <a:lumMod val="75000"/>
                  </a:schemeClr>
                </a:solidFill>
              </a:rPr>
              <a:t>Aim</a:t>
            </a:r>
            <a:r>
              <a:rPr lang="en-US" sz="4400" dirty="0" smtClean="0"/>
              <a:t>:</a:t>
            </a:r>
            <a:r>
              <a:rPr lang="ru-RU" sz="4400" dirty="0" smtClean="0"/>
              <a:t> </a:t>
            </a:r>
            <a:r>
              <a:rPr lang="en-US" sz="4400" i="1" dirty="0">
                <a:solidFill>
                  <a:srgbClr val="00B0F0"/>
                </a:solidFill>
              </a:rPr>
              <a:t>to develop skills</a:t>
            </a:r>
            <a:r>
              <a:rPr lang="ru-RU" sz="4400" i="1" dirty="0">
                <a:solidFill>
                  <a:srgbClr val="00B0F0"/>
                </a:solidFill>
              </a:rPr>
              <a:t> </a:t>
            </a:r>
            <a:r>
              <a:rPr lang="en-US" sz="4400" i="1" dirty="0">
                <a:solidFill>
                  <a:srgbClr val="00B0F0"/>
                </a:solidFill>
              </a:rPr>
              <a:t>and strategies to become proficient and independent </a:t>
            </a:r>
            <a:r>
              <a:rPr lang="en-US" sz="4400" b="1" i="1" dirty="0">
                <a:solidFill>
                  <a:srgbClr val="00B0F0"/>
                </a:solidFill>
              </a:rPr>
              <a:t>readers</a:t>
            </a:r>
            <a:r>
              <a:rPr lang="en-US" sz="4400" i="1" dirty="0">
                <a:solidFill>
                  <a:srgbClr val="00B0F0"/>
                </a:solidFill>
              </a:rPr>
              <a:t> who </a:t>
            </a:r>
            <a:r>
              <a:rPr lang="en-US" sz="4400" b="1" i="1" dirty="0">
                <a:solidFill>
                  <a:srgbClr val="00B0F0"/>
                </a:solidFill>
              </a:rPr>
              <a:t>read</a:t>
            </a:r>
            <a:r>
              <a:rPr lang="en-US" sz="4400" i="1" dirty="0">
                <a:solidFill>
                  <a:srgbClr val="00B0F0"/>
                </a:solidFill>
              </a:rPr>
              <a:t> </a:t>
            </a:r>
            <a:r>
              <a:rPr lang="en-US" sz="4400" i="1" dirty="0" smtClean="0">
                <a:solidFill>
                  <a:srgbClr val="00B0F0"/>
                </a:solidFill>
              </a:rPr>
              <a:t>with </a:t>
            </a:r>
            <a:r>
              <a:rPr lang="en-US" sz="4400" i="1" dirty="0">
                <a:solidFill>
                  <a:srgbClr val="00B0F0"/>
                </a:solidFill>
              </a:rPr>
              <a:t>meaning.</a:t>
            </a:r>
            <a:r>
              <a:rPr lang="ru-RU" sz="4400" dirty="0" smtClean="0"/>
              <a:t> </a:t>
            </a:r>
            <a:endParaRPr lang="ru-RU" b="1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486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763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Brainstorm and answer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105469"/>
            <a:ext cx="7886700" cy="5071494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buFont typeface="Symbol"/>
              <a:buChar char=""/>
            </a:pPr>
            <a:r>
              <a:rPr lang="en-US" sz="3200" b="1" i="1" dirty="0"/>
              <a:t>Why do people read nowadays? </a:t>
            </a:r>
            <a:endParaRPr lang="ru-RU" sz="3200" b="1" i="1" dirty="0"/>
          </a:p>
          <a:p>
            <a:pPr marL="342900" lvl="0" indent="-342900">
              <a:lnSpc>
                <a:spcPct val="115000"/>
              </a:lnSpc>
              <a:buFont typeface="Symbol"/>
              <a:buChar char=""/>
            </a:pPr>
            <a:r>
              <a:rPr lang="en-US" sz="3200" b="1" i="1" dirty="0"/>
              <a:t>Where can people find information?</a:t>
            </a:r>
            <a:endParaRPr lang="ru-RU" sz="3200" b="1" i="1" dirty="0"/>
          </a:p>
          <a:p>
            <a:pPr marL="342900" lvl="0" indent="-342900">
              <a:lnSpc>
                <a:spcPct val="115000"/>
              </a:lnSpc>
              <a:buFont typeface="Symbol"/>
              <a:buChar char=""/>
            </a:pPr>
            <a:r>
              <a:rPr lang="en-US" sz="3200" b="1" i="1" dirty="0"/>
              <a:t> Which problems can people face while reading? </a:t>
            </a:r>
            <a:endParaRPr lang="ru-RU" sz="3200" b="1" i="1" dirty="0"/>
          </a:p>
          <a:p>
            <a:pPr marL="342900" lvl="0" indent="-342900">
              <a:lnSpc>
                <a:spcPct val="115000"/>
              </a:lnSpc>
              <a:buFont typeface="Symbol"/>
              <a:buChar char=""/>
            </a:pPr>
            <a:r>
              <a:rPr lang="en-US" sz="3200" b="1" i="1" dirty="0"/>
              <a:t>Which strategies can you use to understand the text correctly?</a:t>
            </a:r>
            <a:endParaRPr lang="ru-RU" sz="3200" b="1" i="1" dirty="0"/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US" sz="3200" b="1" i="1" dirty="0"/>
              <a:t>What do we need to start with when we read a text in a foreign language?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3246505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995937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>
                <a:solidFill>
                  <a:schemeClr val="accent1"/>
                </a:solidFill>
              </a:rPr>
              <a:t>Task </a:t>
            </a:r>
            <a:r>
              <a:rPr lang="en-US" b="1" dirty="0">
                <a:solidFill>
                  <a:schemeClr val="accent1"/>
                </a:solidFill>
              </a:rPr>
              <a:t>1</a:t>
            </a:r>
            <a:r>
              <a:rPr lang="en-US" dirty="0">
                <a:solidFill>
                  <a:schemeClr val="accent1"/>
                </a:solidFill>
              </a:rPr>
              <a:t>​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b="1" dirty="0">
                <a:solidFill>
                  <a:schemeClr val="accent1"/>
                </a:solidFill>
              </a:rPr>
              <a:t>Translate the following words and expressions</a:t>
            </a:r>
            <a:r>
              <a:rPr lang="en-US" dirty="0">
                <a:solidFill>
                  <a:schemeClr val="accent1"/>
                </a:solidFill>
              </a:rPr>
              <a:t>:​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dirty="0"/>
              <a:t>​</a:t>
            </a:r>
            <a:br>
              <a:rPr lang="en-US" dirty="0"/>
            </a:br>
            <a:r>
              <a:rPr lang="en-US" dirty="0"/>
              <a:t>​</a:t>
            </a:r>
            <a:br>
              <a:rPr lang="en-US" dirty="0"/>
            </a:br>
            <a:r>
              <a:rPr lang="en-US" dirty="0"/>
              <a:t>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n-US" dirty="0" smtClean="0"/>
              <a:t>​</a:t>
            </a:r>
            <a:endParaRPr lang="en-US" dirty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859657"/>
              </p:ext>
            </p:extLst>
          </p:nvPr>
        </p:nvGraphicFramePr>
        <p:xfrm>
          <a:off x="1483056" y="1623060"/>
          <a:ext cx="4904096" cy="5234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1965"/>
                <a:gridCol w="2552131"/>
              </a:tblGrid>
              <a:tr h="4947313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bully​</a:t>
                      </a:r>
                      <a:br>
                        <a:rPr lang="en-US" sz="3200" dirty="0" smtClean="0"/>
                      </a:br>
                      <a:r>
                        <a:rPr lang="en-US" sz="3200" dirty="0" smtClean="0"/>
                        <a:t>boost​</a:t>
                      </a:r>
                      <a:br>
                        <a:rPr lang="en-US" sz="3200" dirty="0" smtClean="0"/>
                      </a:br>
                      <a:r>
                        <a:rPr lang="en-US" sz="3200" dirty="0" smtClean="0"/>
                        <a:t>muscular​</a:t>
                      </a:r>
                      <a:br>
                        <a:rPr lang="en-US" sz="3200" dirty="0" smtClean="0"/>
                      </a:br>
                      <a:r>
                        <a:rPr lang="en-US" sz="3200" dirty="0" smtClean="0"/>
                        <a:t>spots​</a:t>
                      </a:r>
                      <a:br>
                        <a:rPr lang="en-US" sz="3200" dirty="0" smtClean="0"/>
                      </a:br>
                      <a:r>
                        <a:rPr lang="en-US" sz="3200" dirty="0" smtClean="0"/>
                        <a:t>frizzy​</a:t>
                      </a:r>
                      <a:br>
                        <a:rPr lang="en-US" sz="3200" dirty="0" smtClean="0"/>
                      </a:br>
                      <a:r>
                        <a:rPr lang="en-US" sz="3200" dirty="0" smtClean="0"/>
                        <a:t>convinced​</a:t>
                      </a:r>
                      <a:br>
                        <a:rPr lang="en-US" sz="3200" dirty="0" smtClean="0"/>
                      </a:br>
                      <a:r>
                        <a:rPr lang="en-US" sz="3200" dirty="0" smtClean="0"/>
                        <a:t>rejected​</a:t>
                      </a:r>
                      <a:br>
                        <a:rPr lang="en-US" sz="3200" dirty="0" smtClean="0"/>
                      </a:br>
                      <a:r>
                        <a:rPr lang="en-US" sz="3200" dirty="0" smtClean="0"/>
                        <a:t>unflattering​</a:t>
                      </a:r>
                      <a:br>
                        <a:rPr lang="en-US" sz="3200" dirty="0" smtClean="0"/>
                      </a:br>
                      <a:r>
                        <a:rPr lang="en-US" sz="3200" dirty="0" smtClean="0"/>
                        <a:t>puberty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/>
                        <a:t>adjust</a:t>
                      </a:r>
                      <a:r>
                        <a:rPr lang="ru-RU" sz="3600" dirty="0" smtClean="0"/>
                        <a:t>​</a:t>
                      </a:r>
                      <a:br>
                        <a:rPr lang="ru-RU" sz="3600" dirty="0" smtClean="0"/>
                      </a:br>
                      <a:r>
                        <a:rPr lang="en-US" sz="3600" dirty="0" smtClean="0"/>
                        <a:t>puppy fat</a:t>
                      </a:r>
                      <a:r>
                        <a:rPr lang="ru-RU" sz="3600" dirty="0" smtClean="0"/>
                        <a:t>​</a:t>
                      </a:r>
                      <a:br>
                        <a:rPr lang="ru-RU" sz="3600" dirty="0" smtClean="0"/>
                      </a:br>
                      <a:r>
                        <a:rPr lang="en-US" sz="3600" dirty="0" smtClean="0"/>
                        <a:t>acne</a:t>
                      </a:r>
                      <a:r>
                        <a:rPr lang="ru-RU" sz="3600" dirty="0" smtClean="0"/>
                        <a:t>​</a:t>
                      </a:r>
                      <a:br>
                        <a:rPr lang="ru-RU" sz="3600" dirty="0" smtClean="0"/>
                      </a:br>
                      <a:r>
                        <a:rPr lang="en-US" sz="3600" dirty="0" smtClean="0"/>
                        <a:t>flawless complexion</a:t>
                      </a:r>
                      <a:r>
                        <a:rPr lang="ru-RU" sz="3600" dirty="0" smtClean="0"/>
                        <a:t>​</a:t>
                      </a:r>
                      <a:br>
                        <a:rPr lang="ru-RU" sz="3600" dirty="0" smtClean="0"/>
                      </a:br>
                      <a:r>
                        <a:rPr lang="en-US" sz="3600" dirty="0" smtClean="0"/>
                        <a:t>enhanced</a:t>
                      </a:r>
                      <a:r>
                        <a:rPr lang="ru-RU" sz="3600" dirty="0" smtClean="0"/>
                        <a:t>​</a:t>
                      </a:r>
                      <a:br>
                        <a:rPr lang="ru-RU" sz="3600" dirty="0" smtClean="0"/>
                      </a:br>
                      <a:r>
                        <a:rPr lang="en-US" sz="3600" dirty="0" smtClean="0"/>
                        <a:t>inadequate</a:t>
                      </a:r>
                      <a:r>
                        <a:rPr lang="ru-RU" sz="3600" dirty="0" smtClean="0"/>
                        <a:t>​</a:t>
                      </a:r>
                      <a:br>
                        <a:rPr lang="ru-RU" sz="3600" dirty="0" smtClean="0"/>
                      </a:br>
                      <a:r>
                        <a:rPr lang="en-US" sz="3600" dirty="0" smtClean="0"/>
                        <a:t>tease</a:t>
                      </a:r>
                      <a:r>
                        <a:rPr lang="ru-RU" sz="3600" dirty="0" smtClean="0"/>
                        <a:t>​</a:t>
                      </a:r>
                      <a:br>
                        <a:rPr lang="ru-RU" sz="3600" dirty="0" smtClean="0"/>
                      </a:br>
                      <a:endParaRPr lang="ru-RU" sz="3600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4024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314" y="2368866"/>
            <a:ext cx="2034868" cy="176467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157" y="1662537"/>
            <a:ext cx="1549157" cy="27000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Task 2</a:t>
            </a:r>
            <a:r>
              <a:rPr lang="en-US" dirty="0">
                <a:solidFill>
                  <a:schemeClr val="accent1"/>
                </a:solidFill>
              </a:rPr>
              <a:t>​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b="1" dirty="0">
                <a:solidFill>
                  <a:schemeClr val="accent1"/>
                </a:solidFill>
              </a:rPr>
              <a:t>Use these adjectives to describe people in  each picture. Make sentences.</a:t>
            </a:r>
            <a:r>
              <a:rPr lang="en-US" dirty="0">
                <a:solidFill>
                  <a:schemeClr val="accent1"/>
                </a:solidFill>
              </a:rPr>
              <a:t>​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69" y="1657418"/>
            <a:ext cx="8611737" cy="5200582"/>
          </a:xfrm>
        </p:spPr>
        <p:txBody>
          <a:bodyPr>
            <a:noAutofit/>
          </a:bodyPr>
          <a:lstStyle/>
          <a:p>
            <a:r>
              <a:rPr lang="en-US" sz="2400" b="1" i="1" dirty="0" smtClean="0"/>
              <a:t>Skinny</a:t>
            </a:r>
            <a:endParaRPr lang="ru-RU" sz="2400" b="1" i="1" dirty="0" smtClean="0"/>
          </a:p>
          <a:p>
            <a:r>
              <a:rPr lang="en-US" sz="2400" b="1" i="1" dirty="0" smtClean="0"/>
              <a:t>Tall </a:t>
            </a:r>
            <a:endParaRPr lang="ru-RU" sz="2400" b="1" i="1" dirty="0" smtClean="0"/>
          </a:p>
          <a:p>
            <a:r>
              <a:rPr lang="en-US" sz="2400" b="1" i="1" dirty="0" smtClean="0"/>
              <a:t>Muscular </a:t>
            </a:r>
            <a:endParaRPr lang="ru-RU" sz="2400" b="1" i="1" dirty="0" smtClean="0"/>
          </a:p>
          <a:p>
            <a:r>
              <a:rPr lang="en-US" sz="2400" b="1" i="1" dirty="0" smtClean="0"/>
              <a:t>Fat  </a:t>
            </a:r>
            <a:endParaRPr lang="ru-RU" sz="2400" b="1" i="1" dirty="0" smtClean="0"/>
          </a:p>
          <a:p>
            <a:r>
              <a:rPr lang="en-US" sz="2400" b="1" i="1" dirty="0" smtClean="0"/>
              <a:t>Ugly </a:t>
            </a:r>
            <a:endParaRPr lang="ru-RU" sz="2400" b="1" i="1" dirty="0" smtClean="0"/>
          </a:p>
          <a:p>
            <a:r>
              <a:rPr lang="en-US" sz="2400" b="1" i="1" dirty="0" smtClean="0"/>
              <a:t>curly </a:t>
            </a:r>
            <a:endParaRPr lang="ru-RU" sz="2400" b="1" i="1" dirty="0" smtClean="0"/>
          </a:p>
          <a:p>
            <a:r>
              <a:rPr lang="en-US" sz="2400" b="1" i="1" dirty="0" smtClean="0"/>
              <a:t>frizzy </a:t>
            </a:r>
            <a:endParaRPr lang="ru-RU" sz="2400" b="1" i="1" dirty="0" smtClean="0"/>
          </a:p>
          <a:p>
            <a:r>
              <a:rPr lang="en-US" sz="2400" b="1" i="1" dirty="0" smtClean="0"/>
              <a:t>unattractive</a:t>
            </a:r>
            <a:endParaRPr lang="ru-RU" sz="2400" b="1" i="1" dirty="0" smtClean="0"/>
          </a:p>
          <a:p>
            <a:r>
              <a:rPr lang="en-US" sz="2400" b="1" i="1" dirty="0" smtClean="0"/>
              <a:t>flawless</a:t>
            </a:r>
            <a:r>
              <a:rPr lang="en-US" sz="2400" b="1" i="1" dirty="0"/>
              <a:t> </a:t>
            </a:r>
            <a:r>
              <a:rPr lang="en-US" sz="2400" b="1" i="1" dirty="0" smtClean="0"/>
              <a:t>complexion </a:t>
            </a:r>
            <a:endParaRPr lang="ru-RU" sz="2400" b="1" i="1" dirty="0" smtClean="0"/>
          </a:p>
          <a:p>
            <a:r>
              <a:rPr lang="en-US" sz="2400" b="1" i="1" dirty="0" smtClean="0"/>
              <a:t>beautifully </a:t>
            </a:r>
            <a:r>
              <a:rPr lang="en-US" sz="2400" b="1" i="1" dirty="0"/>
              <a:t>toned rippling </a:t>
            </a:r>
            <a:r>
              <a:rPr lang="en-US" sz="2400" b="1" i="1" dirty="0" smtClean="0"/>
              <a:t>muscles </a:t>
            </a:r>
            <a:endParaRPr lang="ru-RU" sz="2400" b="1" i="1" dirty="0" smtClean="0"/>
          </a:p>
          <a:p>
            <a:r>
              <a:rPr lang="en-US" sz="2400" b="1" i="1" dirty="0" smtClean="0"/>
              <a:t>spotty</a:t>
            </a:r>
            <a:endParaRPr lang="ru-RU" sz="2400" b="1" i="1" dirty="0" smtClean="0"/>
          </a:p>
          <a:p>
            <a:r>
              <a:rPr lang="en-US" sz="2400" b="1" i="1" dirty="0" smtClean="0"/>
              <a:t>cool​</a:t>
            </a:r>
          </a:p>
          <a:p>
            <a:pPr marL="0" indent="0">
              <a:buNone/>
            </a:pPr>
            <a:r>
              <a:rPr lang="ru-RU" sz="2400" dirty="0"/>
              <a:t>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314" y="4362592"/>
            <a:ext cx="1897040" cy="20599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823" y="616835"/>
            <a:ext cx="1752031" cy="17520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453" y="2985887"/>
            <a:ext cx="2852383" cy="16044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5182" y="2442950"/>
            <a:ext cx="1427624" cy="294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6066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9770651"/>
              </p:ext>
            </p:extLst>
          </p:nvPr>
        </p:nvGraphicFramePr>
        <p:xfrm>
          <a:off x="3671888" y="1365250"/>
          <a:ext cx="25527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Объект упаковщика для оболочки" showAsIcon="1" r:id="rId3" imgW="2553120" imgH="685800" progId="Package">
                  <p:embed/>
                </p:oleObj>
              </mc:Choice>
              <mc:Fallback>
                <p:oleObj name="Объект упаковщика для оболочки" showAsIcon="1" r:id="rId3" imgW="2553120" imgH="6858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71888" y="1365250"/>
                        <a:ext cx="2552700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0077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8160508" cy="3142350"/>
          </a:xfrm>
        </p:spPr>
        <p:txBody>
          <a:bodyPr>
            <a:noAutofit/>
          </a:bodyPr>
          <a:lstStyle/>
          <a:p>
            <a:r>
              <a:rPr lang="en-US" sz="6600" dirty="0" smtClean="0"/>
              <a:t>“You are what you think you are”</a:t>
            </a:r>
            <a:endParaRPr lang="ru-RU" sz="6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4055" y="2074459"/>
            <a:ext cx="3002508" cy="300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0341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009934"/>
            <a:ext cx="7886700" cy="3248167"/>
          </a:xfrm>
        </p:spPr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0070C0"/>
                </a:solidFill>
              </a:rPr>
              <a:t>Skimming </a:t>
            </a:r>
            <a:r>
              <a:rPr lang="en-US" sz="4000" dirty="0" smtClean="0"/>
              <a:t>is</a:t>
            </a:r>
            <a:r>
              <a:rPr lang="en-US" sz="4000" b="1" dirty="0" smtClean="0">
                <a:solidFill>
                  <a:srgbClr val="0070C0"/>
                </a:solidFill>
              </a:rPr>
              <a:t> </a:t>
            </a:r>
            <a:r>
              <a:rPr lang="en-US" sz="4000" dirty="0" smtClean="0"/>
              <a:t>reading </a:t>
            </a:r>
            <a:r>
              <a:rPr lang="en-US" sz="4000" dirty="0"/>
              <a:t>a text quickly to get a general idea of meaning.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2743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214651"/>
            <a:ext cx="7886700" cy="2593074"/>
          </a:xfrm>
        </p:spPr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0070C0"/>
                </a:solidFill>
              </a:rPr>
              <a:t>Scanning</a:t>
            </a:r>
            <a:r>
              <a:rPr lang="en-US" sz="4000" b="1" dirty="0" smtClean="0">
                <a:solidFill>
                  <a:srgbClr val="0070C0"/>
                </a:solidFill>
              </a:rPr>
              <a:t> </a:t>
            </a:r>
            <a:r>
              <a:rPr lang="en-US" sz="4000" dirty="0" smtClean="0"/>
              <a:t>is reading</a:t>
            </a:r>
            <a:r>
              <a:rPr lang="en-US" sz="4000" dirty="0"/>
              <a:t> a text quickly in order to find specific information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653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128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Объект упаковщика для оболочки</vt:lpstr>
      <vt:lpstr>Understanding the information reading skills</vt:lpstr>
      <vt:lpstr>Aim: to develop skills and strategies to become proficient and independent readers who read with meaning. </vt:lpstr>
      <vt:lpstr>Brainstorm and answer</vt:lpstr>
      <vt:lpstr>  Task 1​ Translate the following words and expressions:​ ​ ​ ​</vt:lpstr>
      <vt:lpstr>Task 2​ Use these adjectives to describe people in  each picture. Make sentences.​</vt:lpstr>
      <vt:lpstr>Презентация PowerPoint</vt:lpstr>
      <vt:lpstr>“You are what you think you are”</vt:lpstr>
      <vt:lpstr>Skimming is reading a text quickly to get a general idea of meaning.</vt:lpstr>
      <vt:lpstr>Scanning is reading a text quickly in order to find specific information</vt:lpstr>
      <vt:lpstr>Group discussion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K13</cp:lastModifiedBy>
  <cp:revision>64</cp:revision>
  <dcterms:created xsi:type="dcterms:W3CDTF">2014-11-21T11:00:06Z</dcterms:created>
  <dcterms:modified xsi:type="dcterms:W3CDTF">2025-03-25T03:48:09Z</dcterms:modified>
</cp:coreProperties>
</file>