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2"/>
  </p:notesMasterIdLst>
  <p:sldIdLst>
    <p:sldId id="256" r:id="rId2"/>
    <p:sldId id="258" r:id="rId3"/>
    <p:sldId id="358" r:id="rId4"/>
    <p:sldId id="364" r:id="rId5"/>
    <p:sldId id="360" r:id="rId6"/>
    <p:sldId id="363" r:id="rId7"/>
    <p:sldId id="361" r:id="rId8"/>
    <p:sldId id="362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259" r:id="rId44"/>
    <p:sldId id="399" r:id="rId45"/>
    <p:sldId id="400" r:id="rId46"/>
    <p:sldId id="257" r:id="rId47"/>
    <p:sldId id="260" r:id="rId48"/>
    <p:sldId id="264" r:id="rId49"/>
    <p:sldId id="271" r:id="rId50"/>
    <p:sldId id="272" r:id="rId51"/>
    <p:sldId id="273" r:id="rId52"/>
    <p:sldId id="348" r:id="rId53"/>
    <p:sldId id="275" r:id="rId54"/>
    <p:sldId id="281" r:id="rId55"/>
    <p:sldId id="282" r:id="rId56"/>
    <p:sldId id="285" r:id="rId57"/>
    <p:sldId id="286" r:id="rId58"/>
    <p:sldId id="287" r:id="rId59"/>
    <p:sldId id="288" r:id="rId60"/>
    <p:sldId id="289" r:id="rId61"/>
    <p:sldId id="290" r:id="rId62"/>
    <p:sldId id="291" r:id="rId63"/>
    <p:sldId id="292" r:id="rId64"/>
    <p:sldId id="293" r:id="rId65"/>
    <p:sldId id="294" r:id="rId66"/>
    <p:sldId id="295" r:id="rId67"/>
    <p:sldId id="296" r:id="rId68"/>
    <p:sldId id="297" r:id="rId69"/>
    <p:sldId id="298" r:id="rId70"/>
    <p:sldId id="274" r:id="rId71"/>
    <p:sldId id="276" r:id="rId72"/>
    <p:sldId id="277" r:id="rId73"/>
    <p:sldId id="278" r:id="rId74"/>
    <p:sldId id="279" r:id="rId75"/>
    <p:sldId id="280" r:id="rId76"/>
    <p:sldId id="283" r:id="rId77"/>
    <p:sldId id="284" r:id="rId78"/>
    <p:sldId id="349" r:id="rId79"/>
    <p:sldId id="304" r:id="rId80"/>
    <p:sldId id="306" r:id="rId81"/>
    <p:sldId id="307" r:id="rId82"/>
    <p:sldId id="308" r:id="rId83"/>
    <p:sldId id="324" r:id="rId84"/>
    <p:sldId id="310" r:id="rId85"/>
    <p:sldId id="322" r:id="rId86"/>
    <p:sldId id="312" r:id="rId87"/>
    <p:sldId id="313" r:id="rId88"/>
    <p:sldId id="314" r:id="rId89"/>
    <p:sldId id="325" r:id="rId90"/>
    <p:sldId id="315" r:id="rId91"/>
    <p:sldId id="326" r:id="rId92"/>
    <p:sldId id="317" r:id="rId93"/>
    <p:sldId id="318" r:id="rId94"/>
    <p:sldId id="319" r:id="rId95"/>
    <p:sldId id="320" r:id="rId96"/>
    <p:sldId id="327" r:id="rId97"/>
    <p:sldId id="311" r:id="rId98"/>
    <p:sldId id="305" r:id="rId99"/>
    <p:sldId id="329" r:id="rId100"/>
    <p:sldId id="332" r:id="rId101"/>
    <p:sldId id="328" r:id="rId102"/>
    <p:sldId id="331" r:id="rId103"/>
    <p:sldId id="344" r:id="rId104"/>
    <p:sldId id="350" r:id="rId105"/>
    <p:sldId id="299" r:id="rId106"/>
    <p:sldId id="300" r:id="rId107"/>
    <p:sldId id="345" r:id="rId108"/>
    <p:sldId id="302" r:id="rId109"/>
    <p:sldId id="346" r:id="rId110"/>
    <p:sldId id="401" r:id="rId111"/>
    <p:sldId id="402" r:id="rId112"/>
    <p:sldId id="351" r:id="rId113"/>
    <p:sldId id="334" r:id="rId114"/>
    <p:sldId id="353" r:id="rId115"/>
    <p:sldId id="404" r:id="rId116"/>
    <p:sldId id="405" r:id="rId117"/>
    <p:sldId id="406" r:id="rId118"/>
    <p:sldId id="407" r:id="rId119"/>
    <p:sldId id="403" r:id="rId120"/>
    <p:sldId id="335" r:id="rId121"/>
    <p:sldId id="336" r:id="rId122"/>
    <p:sldId id="337" r:id="rId123"/>
    <p:sldId id="338" r:id="rId124"/>
    <p:sldId id="352" r:id="rId125"/>
    <p:sldId id="340" r:id="rId126"/>
    <p:sldId id="341" r:id="rId127"/>
    <p:sldId id="342" r:id="rId128"/>
    <p:sldId id="343" r:id="rId129"/>
    <p:sldId id="347" r:id="rId130"/>
    <p:sldId id="333" r:id="rId1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50021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82659-F0C7-4452-8F14-56229719B787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4C1C8-B1D2-474D-9525-3DF24472CC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71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12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13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14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15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16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17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18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19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20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21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4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23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24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25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26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27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28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29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30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31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5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33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34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35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36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37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38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/>
              <a:t>Welcome to </a:t>
            </a:r>
            <a:r>
              <a:rPr lang="en-US" sz="1800" b="1"/>
              <a:t>Power Jeopardy</a:t>
            </a:r>
            <a:r>
              <a:rPr lang="en-US" sz="1600" b="1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/>
              <a:t> </a:t>
            </a:r>
            <a:r>
              <a:rPr lang="en-US" sz="100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39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40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41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6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42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55F37C7-723C-4421-9AF1-9F553C29BA72}" type="slidenum">
              <a:rPr lang="en-US" smtClean="0">
                <a:latin typeface="Times New Roman" pitchFamily="18" charset="0"/>
              </a:rPr>
              <a:pPr eaLnBrk="1" hangingPunct="1"/>
              <a:t>114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113669" name="Picture 4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ABEA89-97E9-4CB4-9C52-9292500C52D5}" type="slidenum">
              <a:rPr lang="en-US" smtClean="0">
                <a:latin typeface="Times New Roman" pitchFamily="18" charset="0"/>
              </a:rPr>
              <a:pPr eaLnBrk="1" hangingPunct="1"/>
              <a:t>115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114693" name="Picture 4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C418D72-7DE0-4F09-A532-22CE3648FD67}" type="slidenum">
              <a:rPr lang="en-US" smtClean="0">
                <a:latin typeface="Times New Roman" pitchFamily="18" charset="0"/>
              </a:rPr>
              <a:pPr eaLnBrk="1" hangingPunct="1"/>
              <a:t>116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115717" name="Picture 4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12847C-F741-419E-A934-40F7441AFDAC}" type="slidenum">
              <a:rPr lang="en-US" smtClean="0">
                <a:latin typeface="Times New Roman" pitchFamily="18" charset="0"/>
              </a:rPr>
              <a:pPr eaLnBrk="1" hangingPunct="1"/>
              <a:t>117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116741" name="Picture 4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E2930B-3241-4D22-93AF-34B99114108C}" type="slidenum">
              <a:rPr lang="en-US" smtClean="0">
                <a:latin typeface="Times New Roman" pitchFamily="18" charset="0"/>
              </a:rPr>
              <a:pPr eaLnBrk="1" hangingPunct="1"/>
              <a:t>118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117765" name="Picture 4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7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8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9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10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9A5CC4-B416-4B49-8036-6558B5E81A68}" type="slidenum">
              <a:rPr lang="en-US" smtClean="0">
                <a:latin typeface="Times New Roman" pitchFamily="18" charset="0"/>
              </a:rPr>
              <a:pPr eaLnBrk="1" hangingPunct="1"/>
              <a:t>11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728663" y="4379913"/>
            <a:ext cx="5453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30000"/>
              </a:spcBef>
            </a:pPr>
            <a:r>
              <a:rPr lang="en-US" sz="1800" dirty="0"/>
              <a:t>Welcome to </a:t>
            </a:r>
            <a:r>
              <a:rPr lang="en-US" sz="1800" b="1" dirty="0"/>
              <a:t>Power Jeopardy</a:t>
            </a:r>
            <a:r>
              <a:rPr lang="en-US" sz="1600" b="1" dirty="0"/>
              <a:t>       </a:t>
            </a:r>
          </a:p>
          <a:p>
            <a:pPr algn="l">
              <a:spcBef>
                <a:spcPct val="30000"/>
              </a:spcBef>
            </a:pPr>
            <a:r>
              <a:rPr lang="en-US" sz="1600" b="1" dirty="0"/>
              <a:t> </a:t>
            </a:r>
            <a:r>
              <a:rPr lang="en-US" sz="1000" dirty="0">
                <a:cs typeface="Times New Roman" pitchFamily="18" charset="0"/>
              </a:rPr>
              <a:t>© Don Link, Indian Creek School, 2004</a:t>
            </a:r>
          </a:p>
          <a:p>
            <a:pPr algn="l">
              <a:spcBef>
                <a:spcPct val="30000"/>
              </a:spcBef>
            </a:pPr>
            <a:endParaRPr lang="en-US" sz="200" dirty="0">
              <a:cs typeface="Times New Roman" pitchFamily="18" charset="0"/>
            </a:endParaRPr>
          </a:p>
          <a:p>
            <a:pPr algn="l">
              <a:spcBef>
                <a:spcPct val="30000"/>
              </a:spcBef>
            </a:pPr>
            <a:r>
              <a:rPr lang="en-US" dirty="0">
                <a:cs typeface="Times New Roman" pitchFamily="18" charset="0"/>
              </a:rPr>
              <a:t>You can easily customize this template to create your own Jeopardy game.  Simply follow the step-by-step instructions that appear on Slides 1-3.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91141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422775"/>
            <a:ext cx="665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06AD26A-4519-4289-8911-73C2688790F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F58F2ABA-70E3-47E2-BF5E-50886774CB9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7" Type="http://schemas.openxmlformats.org/officeDocument/2006/relationships/image" Target="../media/image126.jpeg"/><Relationship Id="rId2" Type="http://schemas.openxmlformats.org/officeDocument/2006/relationships/hyperlink" Target="http://images.yandex.ru/yandsearch?source=wiz&amp;img_url=http://izhlife.ru/uploads/posts/2011-01/1294824614_11.jpg&amp;uinfo=sw-1583-sh-805-fw-1358-fh-598-pd-1&amp;p=5&amp;text=%D0%BA%D0%B0%D1%80%D1%82%D0%B8%D0%BD%D0%BA%D0%B8%20%D1%88%D0%B0%D0%BF%D0%BA%D0%B8%20%D1%83%D1%88%D0%B0%D0%BD%D0%BA%D0%B8%20%D0%B8%20%D0%B2%D0%B0%D0%BB%D0%B5%D0%BD%D0%BA%D0%B8&amp;noreask=1&amp;pos=161&amp;rpt=simage&amp;lr=1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" TargetMode="External"/><Relationship Id="rId5" Type="http://schemas.openxmlformats.org/officeDocument/2006/relationships/image" Target="../media/image125.jpeg"/><Relationship Id="rId4" Type="http://schemas.openxmlformats.org/officeDocument/2006/relationships/hyperlink" Target="http://images.yandex.ru/yandsearch?source=wiz&amp;img_url=http://shapki-ushanki.ru/92_i_ico.jpg&amp;uinfo=sw-1583-sh-805-fw-0-fh-598-pd-1&amp;text=%D0%BA%D0%B0%D1%80%D1%82%D0%B8%D0%BD%D0%BA%D0%B8%20%D1%88%D0%B0%D0%BF%D0%BA%D0%B8%20%D1%83%D1%88%D0%B0%D0%BD%D0%BA%D0%B8%20%D0%B8%20%D0%B2%D0%B0%D0%BB%D0%B5%D0%BD%D0%BA%D0%B8&amp;noreask=1&amp;pos=4&amp;lr=12&amp;rpt=simage" TargetMode="Externa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7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gif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gif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7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7" Type="http://schemas.openxmlformats.org/officeDocument/2006/relationships/image" Target="../media/image5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48.jpeg"/><Relationship Id="rId7" Type="http://schemas.openxmlformats.org/officeDocument/2006/relationships/image" Target="../media/image56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61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6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://images.yandex.ru/yandsearch?source=wiz&amp;img_url=http://cs11322.userapi.com/u150960978/-14/p_079c6b10.jpg&amp;uinfo=sw-1583-sh-805-fw-0-fh-598-pd-1&amp;text=%D0%B1%D0%B0%D1%82%D0%BE%D0%BD%D1%87%D0%B8%D0%BA%20%D0%BA%D0%B8%D1%82%20%D0%BA%D0%B0%D1%82%20%D0%BA%D0%B0%D1%80%D1%82%D0%B8%D0%BD%D0%BA%D0%B0&amp;noreask=1&amp;pos=5&amp;lr=12&amp;rpt=simage" TargetMode="Externa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anekdotov.net/best/pic/picphoto604144145e.html" TargetMode="External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</a:t>
            </a:r>
            <a:r>
              <a:rPr lang="ru-RU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r>
              <a:rPr lang="ru-RU" sz="80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»</a:t>
            </a:r>
            <a:endParaRPr lang="ru-RU" sz="80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и</a:t>
            </a:r>
            <a:r>
              <a:rPr lang="ru-RU" sz="3600" b="1" dirty="0" smtClean="0">
                <a:solidFill>
                  <a:schemeClr val="bg1"/>
                </a:solidFill>
              </a:rPr>
              <a:t>нтеллектуально-творческий ринг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1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0520"/>
            <a:ext cx="271264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04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92635" y="5835354"/>
            <a:ext cx="1912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Баба Яга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122" name="Picture 2" descr="http://ollforkids.ru/uploads/posts/2013-09/1379653582_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3" y="523011"/>
            <a:ext cx="5643711" cy="496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32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iles.gnews.ua/images/0/5/5646/show_5646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536" y="1412776"/>
            <a:ext cx="3388568" cy="2865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http://stat16.privet.ru/lr/090fdc8871aa7fce5ba06ed2c0636049">
            <a:hlinkClick r:id="rId2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67240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vg-news.ru/sites/default/files/news/201212/%20%D1%81%20%D0%BC%D1%8F%D1%87%D0%BE%D0%BC_500_1.jpg">
            <a:hlinkClick r:id="rId2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33056"/>
            <a:ext cx="3168352" cy="26631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06252" y="548680"/>
            <a:ext cx="7131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Э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то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балет, хоккей с мячом и фигурное катание. </a:t>
            </a:r>
            <a:endParaRPr lang="ru-RU" sz="2400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90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delanounas.ru/i/d/3/d3d3LnJ1c3Nrb2VraW5vLnJ1L3BpYy9wYWxhY2UtMDUuanBnP19faWQ9MTg3NzQ=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25472"/>
            <a:ext cx="4032448" cy="2525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gorod-plus.tv/cache/uploads/history/%D0%BA%D0%BE%D1%80%D0%BE%D0%BD%D0%B0_%D1%81%D0%BA%D0%B8%D0%BF%D0%B5%D1%82%D1%80_thumbnail_big_.jpg.jpg">
            <a:hlinkClick r:id="rId2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672" y="1325472"/>
            <a:ext cx="3752800" cy="2652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vmireinteresnogo.com/article/amber-room/2.jpg?9857606266006073269">
            <a:hlinkClick r:id="rId2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048" y="3841649"/>
            <a:ext cx="4313262" cy="277201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19572" y="260648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  <a:latin typeface="Arial Narrow" pitchFamily="34" charset="0"/>
              </a:rPr>
              <a:t>Э</a:t>
            </a:r>
            <a:r>
              <a:rPr lang="ru-RU" sz="2400" b="1" dirty="0" smtClean="0">
                <a:solidFill>
                  <a:srgbClr val="0000FF"/>
                </a:solidFill>
                <a:latin typeface="Arial Narrow" pitchFamily="34" charset="0"/>
              </a:rPr>
              <a:t>то </a:t>
            </a:r>
            <a:r>
              <a:rPr lang="ru-RU" sz="2400" b="1" dirty="0">
                <a:solidFill>
                  <a:srgbClr val="0000FF"/>
                </a:solidFill>
                <a:latin typeface="Arial Narrow" pitchFamily="34" charset="0"/>
              </a:rPr>
              <a:t>оружейная палата, алмазный фонд и янтарная </a:t>
            </a:r>
            <a:r>
              <a:rPr lang="ru-RU" sz="2400" b="1" dirty="0" smtClean="0">
                <a:solidFill>
                  <a:srgbClr val="0000FF"/>
                </a:solidFill>
                <a:latin typeface="Arial Narrow" pitchFamily="34" charset="0"/>
              </a:rPr>
              <a:t>комната </a:t>
            </a:r>
            <a:endParaRPr lang="ru-RU" sz="2400" dirty="0">
              <a:solidFill>
                <a:srgbClr val="0000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55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2-tub-ru.yandex.net/i?id=331474279-06-72&amp;n=21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56992"/>
            <a:ext cx="3295253" cy="2580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im2-tub-ru.yandex.net/i?id=321784293-00-72&amp;n=21">
            <a:hlinkClick r:id="rId4" tgtFrame="&quot;_blank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747" y="1412776"/>
            <a:ext cx="3138661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lavka-podarkov.ru/upload/iblock/554/030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64" y="2343175"/>
            <a:ext cx="2736304" cy="35946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581779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Э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то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шапки-ушанки и валенки, косоворотки и кокошники, сарафаны и шаровары. </a:t>
            </a:r>
            <a:endParaRPr lang="ru-RU" sz="2400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61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3f01820e3233f6e141e46b96676843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6" y="0"/>
            <a:ext cx="9148906" cy="68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98865" y="2852936"/>
            <a:ext cx="3478837" cy="144655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РОССИЯ</a:t>
            </a: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76" y="3933056"/>
            <a:ext cx="8640960" cy="147002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endParaRPr lang="ru-RU" sz="96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22" y="-315416"/>
            <a:ext cx="4453627" cy="35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6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0_8a9e1_4afa774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2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60888" y="2492896"/>
            <a:ext cx="7422224" cy="3908762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rgbClr val="0000FF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 6 ТУР</a:t>
            </a:r>
          </a:p>
          <a:p>
            <a:pPr algn="ctr"/>
            <a:r>
              <a:rPr lang="ru-RU" sz="8000" dirty="0" smtClean="0">
                <a:solidFill>
                  <a:srgbClr val="0000FF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«ЗАНИМАТЕЛЬНЫЕ </a:t>
            </a:r>
          </a:p>
          <a:p>
            <a:pPr algn="ctr"/>
            <a:r>
              <a:rPr lang="ru-RU" sz="8000" dirty="0" smtClean="0">
                <a:solidFill>
                  <a:srgbClr val="0000FF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ПАЛОЧКИ»</a:t>
            </a:r>
            <a:endParaRPr lang="ru-RU" sz="8000" dirty="0">
              <a:solidFill>
                <a:srgbClr val="0000FF"/>
              </a:solidFill>
            </a:endParaRP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13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345206"/>
              </p:ext>
            </p:extLst>
          </p:nvPr>
        </p:nvGraphicFramePr>
        <p:xfrm>
          <a:off x="1524000" y="548680"/>
          <a:ext cx="6096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>
          <a:xfrm>
            <a:off x="1499320" y="548680"/>
            <a:ext cx="0" cy="360040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499320" y="548680"/>
            <a:ext cx="612068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596336" y="522402"/>
            <a:ext cx="18246" cy="367240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06940" y="4122782"/>
            <a:ext cx="6120680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561616" y="568132"/>
            <a:ext cx="0" cy="358094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580112" y="568132"/>
            <a:ext cx="0" cy="358094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463824" y="2276872"/>
            <a:ext cx="6144344" cy="311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115616" y="4365104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atin typeface="Calibri" pitchFamily="34" charset="0"/>
                <a:cs typeface="Calibri" pitchFamily="34" charset="0"/>
              </a:rPr>
              <a:t>Перед вами фигура, составленная из 18 палочек. Вы видите в ней 6 одинаковых квадратов. Задача состоит в следующем: нужно убрать 5 палочек так, чтобы осталось всего три квадрата.</a:t>
            </a:r>
          </a:p>
        </p:txBody>
      </p:sp>
    </p:spTree>
    <p:extLst>
      <p:ext uri="{BB962C8B-B14F-4D97-AF65-F5344CB8AC3E}">
        <p14:creationId xmlns:p14="http://schemas.microsoft.com/office/powerpoint/2010/main" val="307398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424997"/>
              </p:ext>
            </p:extLst>
          </p:nvPr>
        </p:nvGraphicFramePr>
        <p:xfrm>
          <a:off x="1459290" y="1628800"/>
          <a:ext cx="6096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>
            <a:off x="3561616" y="1566518"/>
            <a:ext cx="0" cy="358094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580112" y="1504236"/>
            <a:ext cx="0" cy="358094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498692" y="3356992"/>
            <a:ext cx="6144344" cy="311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3561616" y="1551720"/>
            <a:ext cx="2018496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506940" y="3301556"/>
            <a:ext cx="0" cy="184591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615386" y="3301556"/>
            <a:ext cx="0" cy="187220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1506940" y="5085184"/>
            <a:ext cx="2054676" cy="2629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580112" y="5065752"/>
            <a:ext cx="2028056" cy="1314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76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60895"/>
              </p:ext>
            </p:extLst>
          </p:nvPr>
        </p:nvGraphicFramePr>
        <p:xfrm>
          <a:off x="2843808" y="692696"/>
          <a:ext cx="352839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131"/>
                <a:gridCol w="1176131"/>
                <a:gridCol w="1176131"/>
              </a:tblGrid>
              <a:tr h="370840">
                <a:tc>
                  <a:txBody>
                    <a:bodyPr/>
                    <a:lstStyle/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2843808" y="620688"/>
            <a:ext cx="3528392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372200" y="620688"/>
            <a:ext cx="0" cy="2808312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43808" y="620688"/>
            <a:ext cx="0" cy="2808312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43808" y="3429000"/>
            <a:ext cx="3528392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995936" y="620688"/>
            <a:ext cx="0" cy="2808312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220072" y="620688"/>
            <a:ext cx="0" cy="2808312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43808" y="1628800"/>
            <a:ext cx="3528392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843808" y="2492896"/>
            <a:ext cx="3528392" cy="0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808820" y="3717032"/>
            <a:ext cx="5598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b="1" dirty="0">
                <a:latin typeface="Calibri" pitchFamily="34" charset="0"/>
                <a:cs typeface="Calibri" pitchFamily="34" charset="0"/>
              </a:rPr>
              <a:t>В решетке из палочек нужно так убрать 4 палочки, не трогая остальных, чтобы осталось 5 квадратов.</a:t>
            </a:r>
          </a:p>
        </p:txBody>
      </p:sp>
    </p:spTree>
    <p:extLst>
      <p:ext uri="{BB962C8B-B14F-4D97-AF65-F5344CB8AC3E}">
        <p14:creationId xmlns:p14="http://schemas.microsoft.com/office/powerpoint/2010/main" val="139730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904385"/>
              </p:ext>
            </p:extLst>
          </p:nvPr>
        </p:nvGraphicFramePr>
        <p:xfrm>
          <a:off x="2015714" y="836711"/>
          <a:ext cx="4824537" cy="4176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8179"/>
                <a:gridCol w="1608179"/>
                <a:gridCol w="1608179"/>
              </a:tblGrid>
              <a:tr h="1392153">
                <a:tc>
                  <a:txBody>
                    <a:bodyPr/>
                    <a:lstStyle/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</a:tr>
              <a:tr h="1392155">
                <a:tc>
                  <a:txBody>
                    <a:bodyPr/>
                    <a:lstStyle/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</a:tr>
              <a:tr h="1392155">
                <a:tc>
                  <a:txBody>
                    <a:bodyPr/>
                    <a:lstStyle/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>
          <a:xfrm>
            <a:off x="2015715" y="908719"/>
            <a:ext cx="158417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599891" y="908719"/>
            <a:ext cx="0" cy="40324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015715" y="2204863"/>
            <a:ext cx="4824536" cy="0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256075" y="908719"/>
            <a:ext cx="0" cy="40324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256075" y="908719"/>
            <a:ext cx="158417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40251" y="908719"/>
            <a:ext cx="0" cy="129614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2015715" y="3573015"/>
            <a:ext cx="4824536" cy="0"/>
          </a:xfrm>
          <a:prstGeom prst="line">
            <a:avLst/>
          </a:prstGeom>
          <a:ln w="571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015715" y="3573015"/>
            <a:ext cx="0" cy="136815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2015715" y="908719"/>
            <a:ext cx="0" cy="129614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015715" y="4941167"/>
            <a:ext cx="158417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5256075" y="4941167"/>
            <a:ext cx="165618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840251" y="3573015"/>
            <a:ext cx="0" cy="136815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82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Какую приправу сырой не едят, а вареной выбрасывают?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://www.dhresource.com/albu_779667909_00-1.0x0/rotationalapothecary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176" y="1312560"/>
            <a:ext cx="5059511" cy="505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87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1115616" y="4365104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atin typeface="Calibri" pitchFamily="34" charset="0"/>
                <a:cs typeface="Calibri" pitchFamily="34" charset="0"/>
              </a:rPr>
              <a:t>Перед вами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12-и конечная  звезда. </a:t>
            </a:r>
          </a:p>
          <a:p>
            <a:pPr lvl="0"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Переложите 4 палочки так, чтобы</a:t>
            </a:r>
          </a:p>
          <a:p>
            <a:pPr lvl="0" algn="ctr"/>
            <a:r>
              <a:rPr lang="ru-RU" sz="2400" b="1" dirty="0">
                <a:latin typeface="Calibri" pitchFamily="34" charset="0"/>
                <a:cs typeface="Calibri" pitchFamily="34" charset="0"/>
              </a:rPr>
              <a:t>п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олучился четырехконечный георгиевский крест 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608004" y="455496"/>
            <a:ext cx="0" cy="151216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608004" y="2564904"/>
            <a:ext cx="0" cy="151216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5004048" y="2276872"/>
            <a:ext cx="19358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67744" y="2276872"/>
            <a:ext cx="1903932" cy="1830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4999454" y="1482170"/>
            <a:ext cx="1800200" cy="57606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868014" y="671520"/>
            <a:ext cx="936104" cy="12961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451899" y="771796"/>
            <a:ext cx="900100" cy="123896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44251" y="1482170"/>
            <a:ext cx="1440160" cy="6480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016222" y="2567764"/>
            <a:ext cx="1575792" cy="5040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788024" y="2564904"/>
            <a:ext cx="720080" cy="13681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954453" y="2567764"/>
            <a:ext cx="434445" cy="14401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2744251" y="2522599"/>
            <a:ext cx="1465023" cy="109844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01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H="1">
            <a:off x="3677034" y="1097018"/>
            <a:ext cx="194592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888907" y="4941168"/>
            <a:ext cx="152217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669354" y="2272331"/>
            <a:ext cx="62886" cy="144301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644354" y="2034720"/>
            <a:ext cx="58233" cy="19182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4964018" y="2100112"/>
            <a:ext cx="1714883" cy="57606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932040" y="1285656"/>
            <a:ext cx="750980" cy="12961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30332" y="1124744"/>
            <a:ext cx="717150" cy="13512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20893" y="1971026"/>
            <a:ext cx="1440160" cy="6480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017357" y="3369012"/>
            <a:ext cx="1575792" cy="5040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932040" y="3429000"/>
            <a:ext cx="576064" cy="13681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774829" y="3429000"/>
            <a:ext cx="434445" cy="14401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2673471" y="3354731"/>
            <a:ext cx="1465024" cy="79434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83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76" y="3933056"/>
            <a:ext cx="8640960" cy="147002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endParaRPr lang="ru-RU" sz="96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22" y="-315416"/>
            <a:ext cx="4453627" cy="35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04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0_8a9e1_4afa774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2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30055" y="2132856"/>
            <a:ext cx="7883890" cy="4154984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7 ТУР</a:t>
            </a:r>
          </a:p>
          <a:p>
            <a:pPr algn="ctr"/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«КОМПЬЮТЕРНЫЙ </a:t>
            </a:r>
          </a:p>
          <a:p>
            <a:pPr algn="ctr"/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КЛАСС»</a:t>
            </a: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32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7043" name="Rectangle 3"/>
          <p:cNvSpPr>
            <a:spLocks noChangeAspect="1" noChangeArrowheads="1"/>
          </p:cNvSpPr>
          <p:nvPr/>
        </p:nvSpPr>
        <p:spPr bwMode="auto">
          <a:xfrm>
            <a:off x="3438324" y="5303282"/>
            <a:ext cx="1997772" cy="792089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4800" dirty="0">
                <a:solidFill>
                  <a:schemeClr val="bg1"/>
                </a:solidFill>
              </a:rPr>
              <a:t>память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814638" y="35020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44038" name="Рисунок 5" descr="реб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457200"/>
            <a:ext cx="764222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9091" name="Rectangle 3"/>
          <p:cNvSpPr>
            <a:spLocks noChangeAspect="1" noChangeArrowheads="1"/>
          </p:cNvSpPr>
          <p:nvPr/>
        </p:nvSpPr>
        <p:spPr bwMode="auto">
          <a:xfrm>
            <a:off x="3945173" y="5373216"/>
            <a:ext cx="1907704" cy="612068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4800" dirty="0">
                <a:solidFill>
                  <a:schemeClr val="bg1"/>
                </a:solidFill>
              </a:rPr>
              <a:t>модем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45062" name="Line 7"/>
          <p:cNvSpPr>
            <a:spLocks noChangeShapeType="1"/>
          </p:cNvSpPr>
          <p:nvPr/>
        </p:nvSpPr>
        <p:spPr bwMode="auto">
          <a:xfrm>
            <a:off x="4557713" y="2105025"/>
            <a:ext cx="14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pic>
        <p:nvPicPr>
          <p:cNvPr id="45063" name="Рисунок 4" descr="C:\Мои_нужные_документы\Тивякова Л.А\конкурсы_олимпиады\конкурсы\игра_станция_информационная\реб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25" y="871538"/>
            <a:ext cx="7315200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80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1139" name="Rectangle 3"/>
          <p:cNvSpPr>
            <a:spLocks noChangeAspect="1" noChangeArrowheads="1"/>
          </p:cNvSpPr>
          <p:nvPr/>
        </p:nvSpPr>
        <p:spPr bwMode="auto">
          <a:xfrm>
            <a:off x="2833589" y="4941168"/>
            <a:ext cx="3438128" cy="576064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5400" dirty="0">
                <a:solidFill>
                  <a:schemeClr val="bg1"/>
                </a:solidFill>
              </a:rPr>
              <a:t>накопитель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46086" name="Рисунок 2" descr="C:\Мои_нужные_документы\Тивякова Л.А\конкурсы_олимпиады\конкурсы\игра_станция_информационная\реб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404664"/>
            <a:ext cx="7858125" cy="402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28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spect="1" noChangeArrowheads="1"/>
          </p:cNvSpPr>
          <p:nvPr/>
        </p:nvSpPr>
        <p:spPr bwMode="auto">
          <a:xfrm>
            <a:off x="0" y="-1270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3187" name="Rectangle 3"/>
          <p:cNvSpPr>
            <a:spLocks noChangeAspect="1" noChangeArrowheads="1"/>
          </p:cNvSpPr>
          <p:nvPr/>
        </p:nvSpPr>
        <p:spPr bwMode="auto">
          <a:xfrm>
            <a:off x="2574032" y="4941168"/>
            <a:ext cx="3995936" cy="72008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5400" dirty="0">
                <a:solidFill>
                  <a:schemeClr val="bg1"/>
                </a:solidFill>
              </a:rPr>
              <a:t>программист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47110" name="Picture 8" descr="image1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17" y="914400"/>
            <a:ext cx="705643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93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ChangeAspect="1" noChangeArrowheads="1"/>
          </p:cNvSpPr>
          <p:nvPr/>
        </p:nvSpPr>
        <p:spPr bwMode="auto">
          <a:xfrm>
            <a:off x="0" y="-41275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5235" name="Rectangle 3"/>
          <p:cNvSpPr>
            <a:spLocks noChangeAspect="1" noChangeArrowheads="1"/>
          </p:cNvSpPr>
          <p:nvPr/>
        </p:nvSpPr>
        <p:spPr bwMode="auto">
          <a:xfrm>
            <a:off x="2860985" y="5157192"/>
            <a:ext cx="3491880" cy="864096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 sz="5400" dirty="0">
                <a:solidFill>
                  <a:schemeClr val="bg1"/>
                </a:solidFill>
              </a:rPr>
              <a:t>клавиатура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48134" name="Picture 8" descr="image1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45" y="904875"/>
            <a:ext cx="8353425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794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allAtOnce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Landscape_Wallpapers_640x480_800x480_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102566" y="2852936"/>
            <a:ext cx="9281708" cy="2800767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8</a:t>
            </a:r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 ТУР</a:t>
            </a:r>
          </a:p>
          <a:p>
            <a:pPr algn="ctr"/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«ОЖИВШАЯ КАРТИНА»</a:t>
            </a: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45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39376" y="5835354"/>
            <a:ext cx="3158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Лавровый лист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://images.spasibovsem.ru/catalog/260/list-lavrovyj-volshebnoe-derevo-otzyvy-13706332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031" y="561544"/>
            <a:ext cx="3817787" cy="50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94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.huyandex.com/FilesPics/huyandex/1280/001/199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6720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tat18.privet.ru/lr/0a2e9c69a2ff9479922bb9c344e944f4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97526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-fotki.yandex.ru/get/4701/irina-marianna.5/0_4596d_5cd5e585_XL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0942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4.live4fun.ru/pictures/s3img_25635779_12853_6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3996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76" y="3933056"/>
            <a:ext cx="8640960" cy="147002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endParaRPr lang="ru-RU" sz="96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22" y="-315416"/>
            <a:ext cx="4453627" cy="35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90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7" name="Picture 3" descr="C:\Users\User\Desktop\0923aa40d8046cee22ebc4c3a85d09b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62" y="-1"/>
            <a:ext cx="914869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78550" y="4437112"/>
            <a:ext cx="36631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+mj-lt"/>
              </a:rPr>
              <a:t>«ТРИ БОГАТЫРЯ»</a:t>
            </a:r>
          </a:p>
          <a:p>
            <a:pPr algn="ctr"/>
            <a:endParaRPr lang="ru-RU" sz="24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42446" y="5770129"/>
            <a:ext cx="6335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ВИКТОР МИХАЙЛОВИЧ ВАСНЕЦОВ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10251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esktop\Perov_Ohotniki_na_priv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2" y="0"/>
            <a:ext cx="9071108" cy="590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4221088"/>
            <a:ext cx="64454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+mj-lt"/>
              </a:rPr>
              <a:t>«ОХОТНИКИ 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НА ПРИВАЛЕ»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3079" y="5118308"/>
            <a:ext cx="58625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ВАСИЛИЙ ГРИГОРЬЕВИЧ ПЕРОВ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2424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a84fd94368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4" y="-1116"/>
            <a:ext cx="9160984" cy="675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85328" y="5085184"/>
            <a:ext cx="2156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+mj-lt"/>
              </a:rPr>
              <a:t>«ТРОЙКА»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32257" y="5771618"/>
            <a:ext cx="58625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ВАСИЛИЙ ГРИГОРЬЕВИЧ ПЕРОВ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8099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10021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56891" y="5241394"/>
            <a:ext cx="37337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+mj-lt"/>
              </a:rPr>
              <a:t>«ОПЯТЬ ДВОЙКА»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95480" y="5949280"/>
            <a:ext cx="6205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ФЕДОР ПАВЛОВИЧ РЕШЕТНИКОВ</a:t>
            </a:r>
            <a:endParaRPr lang="ru-RU" sz="3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0802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76" y="3933056"/>
            <a:ext cx="8640960" cy="147002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endParaRPr lang="ru-RU" sz="96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22" y="-315416"/>
            <a:ext cx="4453627" cy="35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45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По средневековой легенде – призрачный корабль, обреченный никогда не приставать к берегу?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0242" name="Picture 2" descr="http://content-14.foto.my.mail.ru/community/moretravel/_groupsphoto/h-1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578" y="1756206"/>
            <a:ext cx="624069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11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46171" y="2633146"/>
            <a:ext cx="6051657" cy="4154984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БЛАГОДАРИМ </a:t>
            </a:r>
            <a:b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</a:br>
            <a: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ЗА УЧАСТИЕ</a:t>
            </a:r>
            <a:b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</a:br>
            <a: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В РИНГЕ</a:t>
            </a: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08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03870" y="5864268"/>
            <a:ext cx="4136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Летучий Голландец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9218" name="Picture 2" descr="http://cdn.static1.rtr-vesti.ru/vh/pictures/o/737/5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199" y="632658"/>
            <a:ext cx="6813601" cy="471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1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мифологии об этой птице говорится, что она сжигала себя и возрождалась из пепла молодой и обновленной. Это символ вечного возрождения.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2290" name="Picture 2" descr="http://i.ytimg.com/vi/i1hlcNt3HYA/hq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657" y="2308324"/>
            <a:ext cx="5628536" cy="422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77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05832" y="5864268"/>
            <a:ext cx="3132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Птица Феникс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1266" name="Picture 2" descr="http://images.forwallpaper.com/files/thumbs/preview/88/883375__phoenix-on-search_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91" y="624447"/>
            <a:ext cx="7026467" cy="439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62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Закончите фразу известного философа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Абу ль </a:t>
            </a:r>
            <a:r>
              <a:rPr lang="ru-RU" sz="3600" dirty="0" err="1" smtClean="0">
                <a:solidFill>
                  <a:schemeClr val="bg1"/>
                </a:solidFill>
              </a:rPr>
              <a:t>Фараджа</a:t>
            </a:r>
            <a:r>
              <a:rPr lang="ru-RU" sz="3600" dirty="0" smtClean="0">
                <a:solidFill>
                  <a:schemeClr val="bg1"/>
                </a:solidFill>
              </a:rPr>
              <a:t>: мы браним себя только для того, чтобы...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4338" name="Picture 2" descr="http://static.doska.orbita.co.il/images/users/257/25690_img_904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1916832"/>
            <a:ext cx="4536504" cy="441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93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10305" y="5864268"/>
            <a:ext cx="372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…нас похвалили.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3314" name="Picture 2" descr="http://pipifax.ru/sites/default/files/images/hg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688" y="333119"/>
            <a:ext cx="4848473" cy="53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50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Человек, владеющий многими языками.</a:t>
            </a:r>
          </a:p>
        </p:txBody>
      </p:sp>
      <p:pic>
        <p:nvPicPr>
          <p:cNvPr id="16386" name="Picture 2" descr="http://cs624831.vk.me/v624831064/3b344/kh0Dni3LVI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230" y="1556792"/>
            <a:ext cx="6397539" cy="474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3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Creative_Wallpaper_Bright_bubbles_027999_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61716" y="2852936"/>
            <a:ext cx="5553123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1 ТУР</a:t>
            </a:r>
          </a:p>
          <a:p>
            <a:pPr algn="ctr"/>
            <a: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«РАЗМИНКА»</a:t>
            </a:r>
            <a:endParaRPr lang="ru-RU" sz="8800" dirty="0"/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137824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10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92409" y="5864268"/>
            <a:ext cx="21591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Полиглот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5362" name="Picture 2" descr="http://www.behtiev.ru/wp-content/uploads/poligl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528" y="548680"/>
            <a:ext cx="6287292" cy="471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0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Что за растение, которое даже слепые узнают.</a:t>
            </a:r>
          </a:p>
        </p:txBody>
      </p:sp>
      <p:pic>
        <p:nvPicPr>
          <p:cNvPr id="18434" name="Picture 2" descr="http://img-fotki.yandex.ru/get/6501/48129827.2e/0_a5fa5_256332cc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1844824"/>
            <a:ext cx="7620000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06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97693" y="5864268"/>
            <a:ext cx="19486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Крапива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7410" name="Picture 2" descr="http://znahardoma.ru/wp-content/uploads/2015/11/%D0%9A%D1%80%D0%B0%D0%BF%D0%B8%D0%B2%D0%B0-%D0%B6%D0%B3%D1%83%D1%87%D0%B0%D1%8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846" y="651872"/>
            <a:ext cx="6546305" cy="49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84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Сколько подвигов совершил Геракл?</a:t>
            </a:r>
          </a:p>
        </p:txBody>
      </p:sp>
      <p:pic>
        <p:nvPicPr>
          <p:cNvPr id="7" name="Picture 5" descr="Герак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393" y="1628800"/>
            <a:ext cx="4311063" cy="477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61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7690" y="5864268"/>
            <a:ext cx="2668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12 подвигов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7" name="Picture 5" descr="Герак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930" y="584993"/>
            <a:ext cx="3984625" cy="44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греческой мифологии полуптицы-полуженщины, завлекавшие моряков  своим пением и губившие их.</a:t>
            </a:r>
          </a:p>
        </p:txBody>
      </p:sp>
      <p:pic>
        <p:nvPicPr>
          <p:cNvPr id="21506" name="Picture 2" descr="https://im0-tub-ru.yandex.net/i?id=123c6df8d424235c12314911960bcfdf&amp;n=33&amp;h=215&amp;w=4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53" y="2636912"/>
            <a:ext cx="719108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26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47705" y="5864268"/>
            <a:ext cx="1848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Сирены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Picture 2" descr="http://www.onelegend.ru/images/siren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423" y="120557"/>
            <a:ext cx="3675190" cy="587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49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Человек, который из религиозных побуждений уединяется в пустынных местах.</a:t>
            </a:r>
          </a:p>
        </p:txBody>
      </p:sp>
      <p:pic>
        <p:nvPicPr>
          <p:cNvPr id="25602" name="Picture 2" descr="http://storage.surfingbird.ru/l/14/3/2/17/r2_www.go2life.net_1393691993_otstavshie-ot-gizni-15_112ee6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253" y="2308324"/>
            <a:ext cx="5401344" cy="432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75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94243" y="5864268"/>
            <a:ext cx="2555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Отшельник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4578" name="Picture 2" descr="http://www.icr.su/upload/iblock/104/2_2_006_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36096"/>
            <a:ext cx="5688632" cy="462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5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1968 году в Америке в телесериале для домохозяек появилась первая игровая реклама. Отсюда пошло «народное» название телесериалов.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Что рекламировали, и как в народе называют сериалы? </a:t>
            </a:r>
          </a:p>
        </p:txBody>
      </p:sp>
      <p:pic>
        <p:nvPicPr>
          <p:cNvPr id="27650" name="Picture 2" descr="http://cs6.pikabu.ru/images/big_size_comm/2014-09_6/14118806812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55" y="3970318"/>
            <a:ext cx="2702880" cy="270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66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Сколько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лет Илья Муромец сидел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печи </a:t>
            </a:r>
            <a:endParaRPr lang="ru-RU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прежде чем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отправился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совершать 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свои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подвиги?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21510" name="Picture 6" descr="ilia_murom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492" y="2060848"/>
            <a:ext cx="5814866" cy="425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158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-3" y="22012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40165" y="6021288"/>
            <a:ext cx="3360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Мыльная опера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6626" name="Picture 2" descr="https://day1of1.files.wordpress.com/2011/08/soap-oper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19817"/>
            <a:ext cx="3600400" cy="404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://allday1.com/imagedb/7c/9/5b0563120afddc70558d922c5b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762500" cy="345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40568" y="4581128"/>
            <a:ext cx="2948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Реклама мыла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9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Как звали древнего римского бога, имевшего два лица? </a:t>
            </a:r>
          </a:p>
        </p:txBody>
      </p:sp>
      <p:pic>
        <p:nvPicPr>
          <p:cNvPr id="29698" name="Picture 2" descr="https://www.pics-zone.ru/img.php?url=http://www.territa.ru/_ph/726/2908047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172" y="1754326"/>
            <a:ext cx="5946156" cy="491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87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07506" y="5517232"/>
            <a:ext cx="3328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Двуликий Янус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8674" name="Picture 2" descr="http://content.foto.mail.ru/mail/aleksandr_nil/_blogs/i-14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447937"/>
            <a:ext cx="5711220" cy="506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86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Изготовление какого пищевого продукта ни когда не удается с первой попытки? </a:t>
            </a:r>
          </a:p>
        </p:txBody>
      </p:sp>
      <p:pic>
        <p:nvPicPr>
          <p:cNvPr id="31746" name="Picture 2" descr="http://us.123rf.com/450wm/iostephy/iostephy1304/iostephy130400031/19249396-%D0%BD%D0%B5-%D0%B4%D0%BE%D0%BC%D0%BE%D1%85%D0%BE%D0%B7%D1%8F%D0%B9%D0%BA%D0%B0-%D0%BF%D1%80%D0%B8%D0%B3%D0%BE%D1%82%D0%BE%D0%B2%D0%BB%D0%B5%D0%BD%D0%B8%D1%8F-%D0%BC%D0%B0%D1%81%D0%BA%D0%B8-%D0%93%D1%80%D0%B0%D0%B4%D0%B8%D0%B5%D0%BD%D1%82-no-%D1%8D%D1%84%D1%84%D0%B5%D0%BA%D1%82-%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16" y="1754326"/>
            <a:ext cx="5025588" cy="493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5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30476" y="5517232"/>
            <a:ext cx="12830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Блин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0722" name="Picture 2" descr="http://www.cooksa.ru/upload/recipes/images/recipes3384-step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51" y="645486"/>
            <a:ext cx="6295355" cy="472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51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старину лицо при барском доме или дворце, развлекавший забавными выходками господ и гостей.  </a:t>
            </a:r>
          </a:p>
        </p:txBody>
      </p:sp>
      <p:pic>
        <p:nvPicPr>
          <p:cNvPr id="33794" name="Picture 2" descr="http://www.planetaskazok.ru/images/stories/perro/spyashaya_krasavitsa/img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53" y="2626608"/>
            <a:ext cx="6713422" cy="391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24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07241" y="5810269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Шут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2772" name="Picture 4" descr="http://illustrators.ru/uploads/illustration/image/42785/main_42785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35192"/>
            <a:ext cx="3541280" cy="554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9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Как называется деревянная трость с натянутым пучком конских волос, служащая для извлечения звуков на струнных музыкальных инструментах?  </a:t>
            </a:r>
          </a:p>
        </p:txBody>
      </p:sp>
      <p:pic>
        <p:nvPicPr>
          <p:cNvPr id="35846" name="Picture 6" descr="https://im1-tub-ru.yandex.net/i?id=0a4a49ac204e9bb284273087fb400e90&amp;n=33&amp;h=215&amp;w=3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12089"/>
            <a:ext cx="6048672" cy="359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42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22860" y="5517232"/>
            <a:ext cx="1898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Смычок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4818" name="Picture 2" descr="http://rio-music.ru/uploads/images/products/1458372170_222222222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577" y="799668"/>
            <a:ext cx="4578846" cy="469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48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Как называется жанр американского кино, посвященный героизации первых поселений в западных районах Америки?  </a:t>
            </a:r>
          </a:p>
        </p:txBody>
      </p:sp>
      <p:pic>
        <p:nvPicPr>
          <p:cNvPr id="37890" name="Picture 2" descr="https://im0-tub-ru.yandex.net/i?id=8ded85fe47ba6aaeca5c899f0ba4a33e&amp;n=33&amp;h=215&amp;w=3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562" y="2636912"/>
            <a:ext cx="6482865" cy="364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45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</a:t>
            </a:r>
          </a:p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33 года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21510" name="Picture 6" descr="ilia_murom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6503326" cy="476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35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14717" y="5517232"/>
            <a:ext cx="19145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Вестерн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6868" name="Picture 4" descr="https://im3-tub-ru.yandex.net/i?id=c93828d9ece9a9d9b6022c009c1de51e&amp;n=33&amp;h=215&amp;w=2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18086"/>
            <a:ext cx="6220773" cy="489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00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 каким самым первым из семи христианских таинств встречаются на жизненном пути верующие в Христа люди?  </a:t>
            </a:r>
          </a:p>
        </p:txBody>
      </p:sp>
      <p:pic>
        <p:nvPicPr>
          <p:cNvPr id="39938" name="Picture 2" descr="http://cs7007.vk.me/v7007691/32212/9Fk3wDy2el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445" y="2311028"/>
            <a:ext cx="575310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72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-21337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20081" y="5517232"/>
            <a:ext cx="2303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Крещение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8914" name="Picture 2" descr="http://churchs.kiev.ua/images/stories/Gazeta/2007/11/risyn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689" y="764704"/>
            <a:ext cx="6428472" cy="459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96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55734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90" y="0"/>
            <a:ext cx="9225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37653" y="2852936"/>
            <a:ext cx="9151864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800" dirty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2</a:t>
            </a:r>
            <a:r>
              <a:rPr lang="ru-RU" sz="88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 ТУР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«ВЕЛИКИЙ И МОГУЧИЙ»</a:t>
            </a:r>
            <a:endParaRPr lang="ru-RU" sz="8000" dirty="0"/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137824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23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768" y="5013176"/>
            <a:ext cx="2088232" cy="166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40" y="-64149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«ВЕЛИКИЙ И МОГУЧИЙ»</a:t>
            </a:r>
          </a:p>
          <a:p>
            <a:pPr algn="just"/>
            <a:r>
              <a:rPr lang="ru-RU" sz="2400" b="1" dirty="0" smtClean="0">
                <a:latin typeface="Arial Narrow" pitchFamily="34" charset="0"/>
              </a:rPr>
              <a:t>Тишина </a:t>
            </a:r>
            <a:r>
              <a:rPr lang="ru-RU" sz="2400" b="1" dirty="0">
                <a:latin typeface="Arial Narrow" pitchFamily="34" charset="0"/>
              </a:rPr>
              <a:t>в лесу </a:t>
            </a:r>
            <a:r>
              <a:rPr lang="ru-RU" sz="2400" b="1" dirty="0" err="1">
                <a:latin typeface="Arial Narrow" pitchFamily="34" charset="0"/>
              </a:rPr>
              <a:t>происхадила</a:t>
            </a:r>
            <a:r>
              <a:rPr lang="ru-RU" sz="2400" b="1" dirty="0">
                <a:latin typeface="Arial Narrow" pitchFamily="34" charset="0"/>
              </a:rPr>
              <a:t> от того что свет </a:t>
            </a:r>
            <a:r>
              <a:rPr lang="ru-RU" sz="2400" b="1" dirty="0" err="1">
                <a:latin typeface="Arial Narrow" pitchFamily="34" charset="0"/>
              </a:rPr>
              <a:t>задержаный</a:t>
            </a:r>
            <a:r>
              <a:rPr lang="ru-RU" sz="2400" b="1" dirty="0">
                <a:latin typeface="Arial Narrow" pitchFamily="34" charset="0"/>
              </a:rPr>
              <a:t> многоэтажной хвоей не шумел не звякал а </a:t>
            </a:r>
            <a:r>
              <a:rPr lang="ru-RU" sz="2400" b="1" dirty="0" err="1">
                <a:latin typeface="Arial Narrow" pitchFamily="34" charset="0"/>
              </a:rPr>
              <a:t>козалось</a:t>
            </a:r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err="1">
                <a:latin typeface="Arial Narrow" pitchFamily="34" charset="0"/>
              </a:rPr>
              <a:t>астарожно</a:t>
            </a:r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err="1">
                <a:latin typeface="Arial Narrow" pitchFamily="34" charset="0"/>
              </a:rPr>
              <a:t>акутал</a:t>
            </a:r>
            <a:r>
              <a:rPr lang="ru-RU" sz="2400" b="1" dirty="0">
                <a:latin typeface="Arial Narrow" pitchFamily="34" charset="0"/>
              </a:rPr>
              <a:t> землю.</a:t>
            </a:r>
          </a:p>
          <a:p>
            <a:pPr algn="just"/>
            <a:r>
              <a:rPr lang="ru-RU" sz="2400" b="1" dirty="0">
                <a:latin typeface="Arial Narrow" pitchFamily="34" charset="0"/>
              </a:rPr>
              <a:t>Они шли по-прежнему молча они были вместе и только от этого все </a:t>
            </a:r>
            <a:r>
              <a:rPr lang="ru-RU" sz="2400" b="1" dirty="0" err="1">
                <a:latin typeface="Arial Narrow" pitchFamily="34" charset="0"/>
              </a:rPr>
              <a:t>вакруг</a:t>
            </a:r>
            <a:r>
              <a:rPr lang="ru-RU" sz="2400" b="1" dirty="0">
                <a:latin typeface="Arial Narrow" pitchFamily="34" charset="0"/>
              </a:rPr>
              <a:t> стала </a:t>
            </a:r>
            <a:r>
              <a:rPr lang="ru-RU" sz="2400" b="1" dirty="0" err="1">
                <a:latin typeface="Arial Narrow" pitchFamily="34" charset="0"/>
              </a:rPr>
              <a:t>харошим</a:t>
            </a:r>
            <a:r>
              <a:rPr lang="ru-RU" sz="2400" b="1" dirty="0">
                <a:latin typeface="Arial Narrow" pitchFamily="34" charset="0"/>
              </a:rPr>
              <a:t> и пришла </a:t>
            </a:r>
            <a:r>
              <a:rPr lang="ru-RU" sz="2400" b="1" dirty="0" err="1">
                <a:latin typeface="Arial Narrow" pitchFamily="34" charset="0"/>
              </a:rPr>
              <a:t>вестна</a:t>
            </a:r>
            <a:r>
              <a:rPr lang="ru-RU" sz="2400" b="1" dirty="0">
                <a:latin typeface="Arial Narrow" pitchFamily="34" charset="0"/>
              </a:rPr>
              <a:t>.</a:t>
            </a:r>
          </a:p>
          <a:p>
            <a:pPr algn="just"/>
            <a:r>
              <a:rPr lang="ru-RU" sz="2400" b="1" dirty="0">
                <a:latin typeface="Arial Narrow" pitchFamily="34" charset="0"/>
              </a:rPr>
              <a:t>Не условившись они </a:t>
            </a:r>
            <a:r>
              <a:rPr lang="ru-RU" sz="2400" b="1" dirty="0" err="1">
                <a:latin typeface="Arial Narrow" pitchFamily="34" charset="0"/>
              </a:rPr>
              <a:t>астанавились</a:t>
            </a:r>
            <a:r>
              <a:rPr lang="ru-RU" sz="2400" b="1" dirty="0">
                <a:latin typeface="Arial Narrow" pitchFamily="34" charset="0"/>
              </a:rPr>
              <a:t>. Два отъевшихся снегиря сидели на еловой ветки. Красные толстые </a:t>
            </a:r>
            <a:r>
              <a:rPr lang="ru-RU" sz="2400" b="1" dirty="0" err="1">
                <a:latin typeface="Arial Narrow" pitchFamily="34" charset="0"/>
              </a:rPr>
              <a:t>снегирьи</a:t>
            </a:r>
            <a:r>
              <a:rPr lang="ru-RU" sz="2400" b="1" dirty="0">
                <a:latin typeface="Arial Narrow" pitchFamily="34" charset="0"/>
              </a:rPr>
              <a:t> грудки </a:t>
            </a:r>
            <a:r>
              <a:rPr lang="ru-RU" sz="2400" b="1" dirty="0" err="1">
                <a:latin typeface="Arial Narrow" pitchFamily="34" charset="0"/>
              </a:rPr>
              <a:t>паказались</a:t>
            </a:r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err="1">
                <a:latin typeface="Arial Narrow" pitchFamily="34" charset="0"/>
              </a:rPr>
              <a:t>диковиными</a:t>
            </a:r>
            <a:r>
              <a:rPr lang="ru-RU" sz="2400" b="1" dirty="0">
                <a:latin typeface="Arial Narrow" pitchFamily="34" charset="0"/>
              </a:rPr>
              <a:t>  цветами раскрывшимися на </a:t>
            </a:r>
            <a:r>
              <a:rPr lang="ru-RU" sz="2400" b="1" dirty="0" err="1">
                <a:latin typeface="Arial Narrow" pitchFamily="34" charset="0"/>
              </a:rPr>
              <a:t>закалдованном</a:t>
            </a:r>
            <a:r>
              <a:rPr lang="ru-RU" sz="2400" b="1" dirty="0">
                <a:latin typeface="Arial Narrow" pitchFamily="34" charset="0"/>
              </a:rPr>
              <a:t> снегу. Странной удивительной в этот </a:t>
            </a:r>
            <a:r>
              <a:rPr lang="ru-RU" sz="2400" b="1" dirty="0" err="1">
                <a:latin typeface="Arial Narrow" pitchFamily="34" charset="0"/>
              </a:rPr>
              <a:t>предначной</a:t>
            </a:r>
            <a:r>
              <a:rPr lang="ru-RU" sz="2400" b="1" dirty="0">
                <a:latin typeface="Arial Narrow" pitchFamily="34" charset="0"/>
              </a:rPr>
              <a:t> час была тишина.</a:t>
            </a:r>
          </a:p>
          <a:p>
            <a:pPr algn="just"/>
            <a:r>
              <a:rPr lang="ru-RU" sz="2400" b="1" dirty="0">
                <a:latin typeface="Arial Narrow" pitchFamily="34" charset="0"/>
              </a:rPr>
              <a:t>В ней была память о поколение </a:t>
            </a:r>
            <a:r>
              <a:rPr lang="ru-RU" sz="2400" b="1" dirty="0" err="1">
                <a:latin typeface="Arial Narrow" pitchFamily="34" charset="0"/>
              </a:rPr>
              <a:t>прошлагодней</a:t>
            </a:r>
            <a:r>
              <a:rPr lang="ru-RU" sz="2400" b="1" dirty="0">
                <a:latin typeface="Arial Narrow" pitchFamily="34" charset="0"/>
              </a:rPr>
              <a:t> листвы </a:t>
            </a:r>
            <a:r>
              <a:rPr lang="ru-RU" sz="2400" b="1" dirty="0" err="1">
                <a:latin typeface="Arial Narrow" pitchFamily="34" charset="0"/>
              </a:rPr>
              <a:t>аб</a:t>
            </a:r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err="1">
                <a:latin typeface="Arial Narrow" pitchFamily="34" charset="0"/>
              </a:rPr>
              <a:t>атшумевших</a:t>
            </a:r>
            <a:r>
              <a:rPr lang="ru-RU" sz="2400" b="1" dirty="0">
                <a:latin typeface="Arial Narrow" pitchFamily="34" charset="0"/>
              </a:rPr>
              <a:t> дождях свитых и </a:t>
            </a:r>
            <a:r>
              <a:rPr lang="ru-RU" sz="2400" b="1" dirty="0" err="1">
                <a:latin typeface="Arial Narrow" pitchFamily="34" charset="0"/>
              </a:rPr>
              <a:t>пакинутых</a:t>
            </a:r>
            <a:r>
              <a:rPr lang="ru-RU" sz="2400" b="1" dirty="0">
                <a:latin typeface="Arial Narrow" pitchFamily="34" charset="0"/>
              </a:rPr>
              <a:t> гнездах  о детстве о безрадостном </a:t>
            </a:r>
            <a:r>
              <a:rPr lang="ru-RU" sz="2400" b="1" dirty="0" err="1">
                <a:latin typeface="Arial Narrow" pitchFamily="34" charset="0"/>
              </a:rPr>
              <a:t>беспристанном</a:t>
            </a:r>
            <a:r>
              <a:rPr lang="ru-RU" sz="2400" b="1" dirty="0">
                <a:latin typeface="Arial Narrow" pitchFamily="34" charset="0"/>
              </a:rPr>
              <a:t> труде муравьев о </a:t>
            </a:r>
            <a:r>
              <a:rPr lang="ru-RU" sz="2400" b="1" dirty="0" err="1">
                <a:latin typeface="Arial Narrow" pitchFamily="34" charset="0"/>
              </a:rPr>
              <a:t>вераломстве</a:t>
            </a:r>
            <a:r>
              <a:rPr lang="ru-RU" sz="2400" b="1" dirty="0">
                <a:latin typeface="Arial Narrow" pitchFamily="34" charset="0"/>
              </a:rPr>
              <a:t> и разбое лис и коршунов о мировой войне всех против всех о злобе и добре рожденных в одном сердце и вместе с этим сердцем умерших о грозах и неистовом громе от </a:t>
            </a:r>
            <a:r>
              <a:rPr lang="ru-RU" sz="2400" b="1" dirty="0" err="1">
                <a:latin typeface="Arial Narrow" pitchFamily="34" charset="0"/>
              </a:rPr>
              <a:t>каторого</a:t>
            </a:r>
            <a:r>
              <a:rPr lang="ru-RU" sz="2400" b="1" dirty="0">
                <a:latin typeface="Arial Narrow" pitchFamily="34" charset="0"/>
              </a:rPr>
              <a:t> вздрагивали души зайцев и </a:t>
            </a:r>
            <a:r>
              <a:rPr lang="ru-RU" sz="2400" b="1" dirty="0" err="1">
                <a:latin typeface="Arial Narrow" pitchFamily="34" charset="0"/>
              </a:rPr>
              <a:t>ствалы</a:t>
            </a:r>
            <a:r>
              <a:rPr lang="ru-RU" sz="2400" b="1" dirty="0">
                <a:latin typeface="Arial Narrow" pitchFamily="34" charset="0"/>
              </a:rPr>
              <a:t> сосен.</a:t>
            </a:r>
          </a:p>
        </p:txBody>
      </p:sp>
    </p:spTree>
    <p:extLst>
      <p:ext uri="{BB962C8B-B14F-4D97-AF65-F5344CB8AC3E}">
        <p14:creationId xmlns:p14="http://schemas.microsoft.com/office/powerpoint/2010/main" val="276188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768" y="5013176"/>
            <a:ext cx="2088232" cy="166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ВЕЛИКИЙ И МОГУЧИЙ» </a:t>
            </a:r>
          </a:p>
          <a:p>
            <a:pPr algn="just"/>
            <a:r>
              <a:rPr lang="ru-RU" sz="2400" b="1" dirty="0">
                <a:latin typeface="Arial Narrow" pitchFamily="34" charset="0"/>
              </a:rPr>
              <a:t>Тишина в лесу происходила от того, что свет, задержанный многоэтажной хвоей, не шумел, не звякал, а, казалось, осторожно окутал землю.</a:t>
            </a:r>
          </a:p>
          <a:p>
            <a:pPr algn="just"/>
            <a:r>
              <a:rPr lang="ru-RU" sz="2400" b="1" dirty="0">
                <a:latin typeface="Arial Narrow" pitchFamily="34" charset="0"/>
              </a:rPr>
              <a:t>Они шли по-прежнему молча, они были вместе, и только от этого все вокруг стало хорошим, и пришла весна.</a:t>
            </a:r>
          </a:p>
          <a:p>
            <a:pPr algn="just"/>
            <a:r>
              <a:rPr lang="ru-RU" sz="2400" b="1" dirty="0">
                <a:latin typeface="Arial Narrow" pitchFamily="34" charset="0"/>
              </a:rPr>
              <a:t>Не условившись, они остановились. Два отъевшихся снегиря сидели на еловой ветке. Красные толстые </a:t>
            </a:r>
            <a:r>
              <a:rPr lang="ru-RU" sz="2400" b="1" dirty="0" err="1">
                <a:latin typeface="Arial Narrow" pitchFamily="34" charset="0"/>
              </a:rPr>
              <a:t>снегирьи</a:t>
            </a:r>
            <a:r>
              <a:rPr lang="ru-RU" sz="2400" b="1" dirty="0">
                <a:latin typeface="Arial Narrow" pitchFamily="34" charset="0"/>
              </a:rPr>
              <a:t> грудки показались диковинными  цветами, раскрывшимися на заколдованном снегу. Странной, удивительной в этот </a:t>
            </a:r>
            <a:r>
              <a:rPr lang="ru-RU" sz="2400" b="1" dirty="0" err="1">
                <a:latin typeface="Arial Narrow" pitchFamily="34" charset="0"/>
              </a:rPr>
              <a:t>предночной</a:t>
            </a:r>
            <a:r>
              <a:rPr lang="ru-RU" sz="2400" b="1" dirty="0">
                <a:latin typeface="Arial Narrow" pitchFamily="34" charset="0"/>
              </a:rPr>
              <a:t> час была тишина.</a:t>
            </a:r>
          </a:p>
          <a:p>
            <a:pPr algn="just"/>
            <a:r>
              <a:rPr lang="ru-RU" sz="2400" b="1" dirty="0">
                <a:latin typeface="Arial Narrow" pitchFamily="34" charset="0"/>
              </a:rPr>
              <a:t>В ней была память о поколении прошлогодней листвы, об отшумевших дождях, свитых и покинутых гнездах, о детстве, о безрадостном, беспрестанном труде муравьев, о вероломстве и разбое лис и коршунов, о мировой войне всех против всех, о злобе и добре, рожденных в одном сердце и вместе с этим сердцем умерших, о грозах и неистовом громе, от которого вздрагивали души зайцев и стволы сосен.</a:t>
            </a:r>
          </a:p>
        </p:txBody>
      </p:sp>
    </p:spTree>
    <p:extLst>
      <p:ext uri="{BB962C8B-B14F-4D97-AF65-F5344CB8AC3E}">
        <p14:creationId xmlns:p14="http://schemas.microsoft.com/office/powerpoint/2010/main" val="18735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76" y="3933056"/>
            <a:ext cx="8640960" cy="147002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endParaRPr lang="ru-RU" sz="96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22" y="-315416"/>
            <a:ext cx="4453627" cy="35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54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0_c066a_e22b24ed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35370" y="2492896"/>
            <a:ext cx="7205819" cy="3908762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rgbClr val="C00000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3 ТУР</a:t>
            </a:r>
          </a:p>
          <a:p>
            <a:pPr algn="ctr"/>
            <a:r>
              <a:rPr lang="ru-RU" sz="8000" dirty="0" smtClean="0">
                <a:solidFill>
                  <a:srgbClr val="C00000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«ИМЕНА.СОБЫТИЯ.</a:t>
            </a:r>
          </a:p>
          <a:p>
            <a:pPr algn="ctr"/>
            <a:r>
              <a:rPr lang="ru-RU" sz="8000" dirty="0" smtClean="0">
                <a:solidFill>
                  <a:srgbClr val="C00000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ФАКТЫ»</a:t>
            </a:r>
            <a:endParaRPr lang="ru-RU" sz="8000" dirty="0">
              <a:solidFill>
                <a:srgbClr val="C00000"/>
              </a:solidFill>
            </a:endParaRP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137824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79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User\Desktop\0_c066a_e22b24ed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466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File:GodfreyKneller-IsaacNewton-168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3312368" cy="36108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img3.rol.ro/images/2012/11/02_362px-napoleon-his-study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4928"/>
            <a:ext cx="4032448" cy="314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://s44.radikal.ru/i106/1101/31/73012fe813d2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645" y="3017510"/>
            <a:ext cx="3286379" cy="3693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://ic.pics.livejournal.com/belan_olga/24104446/175180/175180_original.jpg">
            <a:hlinkClick r:id="rId3"/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7"/>
          <a:stretch/>
        </p:blipFill>
        <p:spPr bwMode="auto">
          <a:xfrm>
            <a:off x="4932040" y="3036942"/>
            <a:ext cx="3024336" cy="36939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3632" y="2504846"/>
            <a:ext cx="2348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ИСААК НЬЮТОН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7600" y="2274013"/>
            <a:ext cx="3373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НАПОЛЕОН</a:t>
            </a:r>
            <a:r>
              <a:rPr lang="en-US" sz="2400" b="1" dirty="0" smtClean="0">
                <a:solidFill>
                  <a:schemeClr val="bg1"/>
                </a:solidFill>
              </a:rPr>
              <a:t> I </a:t>
            </a:r>
            <a:r>
              <a:rPr lang="ru-RU" sz="2400" b="1" dirty="0" smtClean="0">
                <a:solidFill>
                  <a:schemeClr val="bg1"/>
                </a:solidFill>
              </a:rPr>
              <a:t>БОНАПАРТ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82121" y="5554284"/>
            <a:ext cx="2725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МАЙЯ ПЛИСЕЦКАЯ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2882" y="5994624"/>
            <a:ext cx="22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СЕРГЕЙ ЕСЕНИЕ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97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5122" name="Picture 2" descr="C:\Users\User\Desktop\0_c066a_e22b24ed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File:Christopher Columbus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3100976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File:Joseph Kreutzinger - Portrait of Count Alexander Suvorov - WGA1228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736"/>
            <a:ext cx="3384376" cy="3399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img1.liveinternet.ru/images/attach/c/5/87/991/87991909_large_chyornoe_plate12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35" y="3208337"/>
            <a:ext cx="2162810" cy="3467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www.swadba.by/forum/download/file.php?id=28115&amp;t=1&amp;sid=8cb285f0a8fd1fe86b226879d9fe57c3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0" r="16559"/>
          <a:stretch/>
        </p:blipFill>
        <p:spPr bwMode="auto">
          <a:xfrm>
            <a:off x="755576" y="4046413"/>
            <a:ext cx="1512168" cy="19028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://www.nvsaratov.ru/upload/iblock/156/156c6059fe394708e55a91143b2c581e.jpg">
            <a:hlinkClick r:id="rId2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43" y="3212976"/>
            <a:ext cx="3258618" cy="3467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20551" y="2549009"/>
            <a:ext cx="3068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ХРИСТОФОР КОЛУМБ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15976" y="2427853"/>
            <a:ext cx="37045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АЛЕКСАНДР ВАСИЛЬЕВИЧ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СУВОРОВ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4400" y="6367492"/>
            <a:ext cx="216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КОКО ШАНЕЛЬ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6755" y="6367491"/>
            <a:ext cx="477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ЛЕВ НИКОЛАЕВИЧ ТОЛСТОЙ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8405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</a:t>
            </a:r>
          </a:p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Что означает эмблема мерседеса?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1026" name="Picture 2" descr="https://im2-tub-ru.yandex.net/i?id=b2fdbb482464bb7291cfd6b074ed78ef&amp;n=33&amp;h=215&amp;w=2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517" y="1484784"/>
            <a:ext cx="593881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11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5122" name="Picture 2" descr="C:\Users\User\Desktop\0_c066a_e22b24ed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rusportrait.ru/gal2/s10-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3888432" cy="3645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www.jnsm.com.ua/ures/img/j_ceaser_big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0"/>
            <a:ext cx="3312368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http://totul.md/upfiles/news/foto/355693001327997066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01616"/>
            <a:ext cx="442798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File:Mikhail lermontov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54122"/>
            <a:ext cx="3335992" cy="3456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95536" y="2463279"/>
            <a:ext cx="3509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МИХАЙЛО ЛОМОНОСОВ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28844" y="2348880"/>
            <a:ext cx="2703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ГАЙ ЮЛИЙ ЦЕЗАРЬ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9674" y="6146824"/>
            <a:ext cx="1029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ВАНГА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4813" y="5731325"/>
            <a:ext cx="28552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МИХАИЛ ЮРЬЕВИЧ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ЛЕРМОНТОВ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46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5122" name="Picture 2" descr="C:\Users\User\Desktop\0_c066a_e22b24ed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://www.myenergy.ru/uploads/pics/110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"/>
            <a:ext cx="3659019" cy="3220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ile:Peter der-Grosse 183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3384376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://s0.tchkcdn.com/g2-27ihfQMkZH3srQNE1-0kkA/lady/640x0/w/0/1-2-8-1-24281/d00d1dbde16a98f898f1c6b9c3534527_2012.07.31_monro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3140968"/>
            <a:ext cx="3870175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Николай Васильевич Гоголь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20630"/>
            <a:ext cx="3528391" cy="36373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94944" y="2564904"/>
            <a:ext cx="2772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АЛЬБЕРТ ЭНШТЕЙН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6498" y="2768014"/>
            <a:ext cx="235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ПЕТР </a:t>
            </a:r>
            <a:r>
              <a:rPr lang="en-US" sz="2400" b="1" dirty="0" smtClean="0">
                <a:solidFill>
                  <a:schemeClr val="bg1"/>
                </a:solidFill>
              </a:rPr>
              <a:t>I</a:t>
            </a:r>
            <a:r>
              <a:rPr lang="ru-RU" sz="2400" b="1" dirty="0" smtClean="0">
                <a:solidFill>
                  <a:schemeClr val="bg1"/>
                </a:solidFill>
              </a:rPr>
              <a:t> ВЕЛИКИЙ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4262" y="6309320"/>
            <a:ext cx="2683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МЭРИЛИН МОНРО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106" y="5720049"/>
            <a:ext cx="3367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НИКОЛАЙ ВАСИЛЬЕВИЧ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ГОГОЛЬ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606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76" y="3933056"/>
            <a:ext cx="8640960" cy="147002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endParaRPr lang="ru-RU" sz="96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22" y="-315416"/>
            <a:ext cx="4453627" cy="35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17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iCAJHU3H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24"/>
            <a:ext cx="9182348" cy="686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3398" y="2852936"/>
            <a:ext cx="8029763" cy="2677656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>
                <a:solidFill>
                  <a:srgbClr val="FFFF00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4</a:t>
            </a:r>
            <a:r>
              <a:rPr lang="ru-RU" sz="8800" dirty="0" smtClean="0">
                <a:solidFill>
                  <a:srgbClr val="FFFF00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 ТУР</a:t>
            </a:r>
          </a:p>
          <a:p>
            <a:pPr algn="ctr"/>
            <a:r>
              <a:rPr lang="ru-RU" sz="8000" dirty="0" smtClean="0">
                <a:solidFill>
                  <a:srgbClr val="FFFF00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«ЧТО? ГДЕ? КОГДА?»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94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59374" y="1224657"/>
            <a:ext cx="1406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ИНДЕЕЦ</a:t>
            </a:r>
            <a:endParaRPr lang="ru-RU" sz="3200" b="1" dirty="0">
              <a:solidFill>
                <a:srgbClr val="A50021"/>
              </a:solidFill>
            </a:endParaRPr>
          </a:p>
        </p:txBody>
      </p:sp>
      <p:pic>
        <p:nvPicPr>
          <p:cNvPr id="5" name="Рисунок 4" descr="Индеец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2664296" cy="245400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563888" y="2551837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Индеец, который первый раз в жизни приехал в город, увидел белого человека, идущего по улице. Когда тот проехал мимо, индеец сказал: "Белый человек ленив, он даже ходит сидя". </a:t>
            </a:r>
          </a:p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На чем ехал белый человек?</a:t>
            </a:r>
          </a:p>
        </p:txBody>
      </p:sp>
    </p:spTree>
    <p:extLst>
      <p:ext uri="{BB962C8B-B14F-4D97-AF65-F5344CB8AC3E}">
        <p14:creationId xmlns:p14="http://schemas.microsoft.com/office/powerpoint/2010/main" val="49615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50768" y="2708920"/>
            <a:ext cx="39453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НА ВЕЛОСИПЕДЕ</a:t>
            </a:r>
            <a:endParaRPr lang="ru-RU" sz="4800" b="1" dirty="0">
              <a:solidFill>
                <a:srgbClr val="A50021"/>
              </a:solidFill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482" name="Picture 2" descr="C:\Users\User\Desktop\12fd16d4d77e4884af63dcc6f58746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65770"/>
            <a:ext cx="3251228" cy="323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49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84834" y="1224657"/>
            <a:ext cx="15552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ИГРУШКА</a:t>
            </a:r>
            <a:endParaRPr lang="ru-RU" sz="3200" b="1" dirty="0">
              <a:solidFill>
                <a:srgbClr val="A5002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2551837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Свойства этой игрушки изучали Софья Ковалевская, князь Голицын, отец русского воздухоплавания Жуковский, а великий математик Леонард Эйлер даже относился к ней с великим почтением. </a:t>
            </a:r>
          </a:p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Что за игрушка?</a:t>
            </a:r>
          </a:p>
        </p:txBody>
      </p:sp>
      <p:pic>
        <p:nvPicPr>
          <p:cNvPr id="7" name="Рисунок 6" descr="Игруш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2448272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034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8140" y="2708920"/>
            <a:ext cx="20505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ВОЛЧОК</a:t>
            </a:r>
            <a:endParaRPr lang="ru-RU" sz="4800" b="1" dirty="0">
              <a:solidFill>
                <a:srgbClr val="A50021"/>
              </a:solidFill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1" name="Picture 3" descr="C:\Users\User\Desktop\sm_img-386483_980x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37877"/>
            <a:ext cx="3620120" cy="397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5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98358" y="548680"/>
            <a:ext cx="29738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БЛЮДО ДЛЯ </a:t>
            </a:r>
          </a:p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А. МАКЕДОНСКОГО</a:t>
            </a:r>
            <a:endParaRPr lang="ru-RU" sz="3200" b="1" dirty="0">
              <a:solidFill>
                <a:srgbClr val="A5002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0927" y="1772816"/>
            <a:ext cx="67687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Когда войска Александра Македонского добрались до Индии, походным поварам пришлось менять рацион солдат. Здесь нельзя было найти привычным грекам хлеба, маслин и сыра. Готовя для полководца мясо с рисом, повара просчитались и положили слишком много туда перца и пряностей. Чтобы смягчить вкус, повара спешно добавили туда попавшие под руку фрукты. Название нового блюда без изменений дошло до наших дней. </a:t>
            </a:r>
          </a:p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Что это было за блюдо?</a:t>
            </a:r>
          </a:p>
        </p:txBody>
      </p:sp>
      <p:pic>
        <p:nvPicPr>
          <p:cNvPr id="6" name="Рисунок 5" descr="Блюдо для А. Македонског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420888"/>
            <a:ext cx="1805391" cy="2176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187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2672" y="2708920"/>
            <a:ext cx="14814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ПЛОВ</a:t>
            </a:r>
            <a:endParaRPr lang="ru-RU" sz="4800" b="1" dirty="0">
              <a:solidFill>
                <a:srgbClr val="A50021"/>
              </a:solidFill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3078" name="Picture 6" descr="C:\Users\User\Desktop\7a8f9947b3d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38" y="1916832"/>
            <a:ext cx="3646130" cy="273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29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</a:t>
            </a:r>
          </a:p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Три стихии: Земля, Вода, Воздух?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pic>
        <p:nvPicPr>
          <p:cNvPr id="1026" name="Picture 2" descr="https://im2-tub-ru.yandex.net/i?id=b2fdbb482464bb7291cfd6b074ed78ef&amp;n=33&amp;h=215&amp;w=2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517" y="1484784"/>
            <a:ext cx="593881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16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01086" y="548680"/>
            <a:ext cx="1768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СГУЩЕНКА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99302" y="27089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Однажды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в магазине, взяв </a:t>
            </a:r>
            <a:r>
              <a:rPr lang="ru-RU" sz="2400" b="1" dirty="0">
                <a:latin typeface="Calibri" pitchFamily="34" charset="0"/>
                <a:cs typeface="Calibri" pitchFamily="34" charset="0"/>
              </a:rPr>
              <a:t>в руку консервную банку сгущенного молока, я увидел название сказки.</a:t>
            </a:r>
          </a:p>
          <a:p>
            <a:pPr algn="just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Что это за сказка?</a:t>
            </a:r>
          </a:p>
          <a:p>
            <a:pPr algn="just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Кто </a:t>
            </a:r>
            <a:r>
              <a:rPr lang="ru-RU" sz="2400" b="1" dirty="0">
                <a:latin typeface="Calibri" pitchFamily="34" charset="0"/>
                <a:cs typeface="Calibri" pitchFamily="34" charset="0"/>
              </a:rPr>
              <a:t>автор этой сказки?</a:t>
            </a:r>
          </a:p>
        </p:txBody>
      </p:sp>
      <p:pic>
        <p:nvPicPr>
          <p:cNvPr id="7" name="Рисунок 6" descr="Сгущен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1800200" cy="2058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667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8064" y="2564904"/>
            <a:ext cx="35092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«12 МЕСЯЦЕВ»</a:t>
            </a:r>
          </a:p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С. МАРШАК</a:t>
            </a:r>
            <a:endParaRPr lang="ru-RU" sz="4800" b="1" dirty="0">
              <a:solidFill>
                <a:srgbClr val="A50021"/>
              </a:solidFill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4098" name="Picture 2" descr="C:\Users\User\Desktop\1269961015_gustiar_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20"/>
          <a:stretch/>
        </p:blipFill>
        <p:spPr bwMode="auto">
          <a:xfrm>
            <a:off x="295672" y="1097340"/>
            <a:ext cx="474501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06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35123" y="548680"/>
            <a:ext cx="1300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ЛЕТЧИК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1988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Во время Первой мировой войны один из лётчиков был подбит вражескими самолётами и был вынужден сесть в поле гречихи. Там он не подвергался обстреливанию, но получил около 100 повреждений. </a:t>
            </a:r>
          </a:p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Какие повреждения получил летчик?</a:t>
            </a:r>
          </a:p>
        </p:txBody>
      </p:sp>
      <p:pic>
        <p:nvPicPr>
          <p:cNvPr id="6" name="Рисунок 5" descr="Летчик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2448272" cy="1944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476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2564903"/>
            <a:ext cx="35686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ЕГО ПОКУСАЛИ</a:t>
            </a:r>
            <a:b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</a:br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ПЧЕЛЫ</a:t>
            </a: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User\Desktop\movies_1129-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93" y="1858801"/>
            <a:ext cx="3977807" cy="298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61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08111" y="548680"/>
            <a:ext cx="1954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ЛЕДОХОД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99302" y="213285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МЧС перед ледоходом проводит взрывы льда, чтобы обезопасить мосты и дамбы. Интересно, что по негласной инструкции взрывники перед главным взрывом проводят один немощный, недалеко от главного места закладки. </a:t>
            </a:r>
          </a:p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А для кого предназначается этот взрыв?</a:t>
            </a:r>
          </a:p>
        </p:txBody>
      </p:sp>
      <p:pic>
        <p:nvPicPr>
          <p:cNvPr id="7" name="Рисунок 6" descr="Ледоход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2448272" cy="21442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418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530" y="2564903"/>
            <a:ext cx="513954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ДЛЯ РЫБ,</a:t>
            </a:r>
          </a:p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ЧТОБЫ ОНИ УПЛЫЛИ </a:t>
            </a:r>
          </a:p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ОТ МЕСТА ВЗРЫВА</a:t>
            </a:r>
          </a:p>
          <a:p>
            <a:pPr algn="ctr"/>
            <a:endParaRPr lang="ru-RU" sz="4800" b="1" dirty="0" smtClean="0">
              <a:solidFill>
                <a:srgbClr val="A5002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6" name="Picture 2" descr="C:\Users\User\Desktop\0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65" y="692696"/>
            <a:ext cx="3392122" cy="254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0050" y="1133455"/>
            <a:ext cx="3680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КИТАЙСКАЯ МУДРОСТЬ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227687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Высокие башни измеряются длиною отбрасываемой ими тени, а чем же определяется величие человека?</a:t>
            </a:r>
          </a:p>
        </p:txBody>
      </p:sp>
      <p:pic>
        <p:nvPicPr>
          <p:cNvPr id="6" name="Рисунок 5" descr="Китайская мудрость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2736304" cy="22322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3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0507" y="2564903"/>
            <a:ext cx="345158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КОЛИЧЕСТВОМ</a:t>
            </a:r>
            <a:b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</a:br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ЗАВИСТНИКОВ</a:t>
            </a:r>
          </a:p>
          <a:p>
            <a:pPr algn="ctr"/>
            <a:endParaRPr lang="ru-RU" sz="4800" b="1" dirty="0" smtClean="0">
              <a:solidFill>
                <a:srgbClr val="A5002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C:\Users\User\Desktop\iCAQ6Q07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02" y="1916831"/>
            <a:ext cx="3291453" cy="295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01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19131" y="1133455"/>
            <a:ext cx="3382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ЗАКОНЧИТЕ СТИШОК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220486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Calibri" pitchFamily="34" charset="0"/>
                <a:cs typeface="Calibri" pitchFamily="34" charset="0"/>
              </a:rPr>
              <a:t>Завершите стишок тремя словами: </a:t>
            </a:r>
          </a:p>
          <a:p>
            <a:r>
              <a:rPr lang="ru-RU" sz="2400" b="1" dirty="0">
                <a:latin typeface="Calibri" pitchFamily="34" charset="0"/>
                <a:cs typeface="Calibri" pitchFamily="34" charset="0"/>
              </a:rPr>
              <a:t>Культура так с него и прет, </a:t>
            </a:r>
            <a:br>
              <a:rPr lang="ru-RU" sz="2400" b="1" dirty="0"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latin typeface="Calibri" pitchFamily="34" charset="0"/>
                <a:cs typeface="Calibri" pitchFamily="34" charset="0"/>
              </a:rPr>
              <a:t>Роптали мужики в курилке. </a:t>
            </a:r>
            <a:br>
              <a:rPr lang="ru-RU" sz="2400" b="1" dirty="0"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latin typeface="Calibri" pitchFamily="34" charset="0"/>
                <a:cs typeface="Calibri" pitchFamily="34" charset="0"/>
              </a:rPr>
              <a:t>Он даже семечки грызет </a:t>
            </a:r>
            <a:br>
              <a:rPr lang="ru-RU" sz="2400" b="1" dirty="0">
                <a:latin typeface="Calibri" pitchFamily="34" charset="0"/>
                <a:cs typeface="Calibri" pitchFamily="34" charset="0"/>
              </a:rPr>
            </a:br>
            <a:r>
              <a:rPr lang="ru-RU" sz="2400" b="1" dirty="0">
                <a:latin typeface="Calibri" pitchFamily="34" charset="0"/>
                <a:cs typeface="Calibri" pitchFamily="34" charset="0"/>
              </a:rPr>
              <a:t>При помощи ...</a:t>
            </a:r>
          </a:p>
        </p:txBody>
      </p:sp>
      <p:pic>
        <p:nvPicPr>
          <p:cNvPr id="3074" name="Picture 2" descr="C:\Users\User\Desktop\iCAOPY3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53751"/>
            <a:ext cx="2664296" cy="353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98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28717" y="2564903"/>
            <a:ext cx="36551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НОЖА И ВИЛКИ</a:t>
            </a:r>
          </a:p>
          <a:p>
            <a:pPr algn="ctr"/>
            <a:endParaRPr lang="ru-RU" sz="4800" b="1" dirty="0" smtClean="0">
              <a:solidFill>
                <a:srgbClr val="A5002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Закончите стишок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2808312" cy="230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9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Профессия, которой занимались в начале века преимущественно девушки.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их обязанности входило запоминать около 500 имен и фамилий.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052" name="Picture 4" descr="http://apple-iphone.net.ru/_nw/24/s790884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21"/>
          <a:stretch/>
        </p:blipFill>
        <p:spPr bwMode="auto">
          <a:xfrm>
            <a:off x="2123728" y="2410128"/>
            <a:ext cx="5145687" cy="397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90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Японский талисман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24657"/>
            <a:ext cx="2636490" cy="25364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03848" y="2492896"/>
            <a:ext cx="52200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Calibri" pitchFamily="34" charset="0"/>
                <a:cs typeface="Calibri" pitchFamily="34" charset="0"/>
              </a:rPr>
              <a:t>"Непременно победить" по-японски будет </a:t>
            </a:r>
            <a:r>
              <a:rPr lang="ru-RU" sz="2800" b="1" dirty="0" err="1">
                <a:latin typeface="Calibri" pitchFamily="34" charset="0"/>
                <a:cs typeface="Calibri" pitchFamily="34" charset="0"/>
              </a:rPr>
              <a:t>確かに勝つ</a:t>
            </a:r>
            <a:r>
              <a:rPr lang="ru-RU" sz="2800" b="1" dirty="0">
                <a:latin typeface="Calibri" pitchFamily="34" charset="0"/>
                <a:cs typeface="Calibri" pitchFamily="34" charset="0"/>
              </a:rPr>
              <a:t> (</a:t>
            </a:r>
            <a:r>
              <a:rPr lang="ru-RU" sz="2800" b="1" dirty="0" err="1">
                <a:latin typeface="Calibri" pitchFamily="34" charset="0"/>
                <a:cs typeface="Calibri" pitchFamily="34" charset="0"/>
              </a:rPr>
              <a:t>китцу</a:t>
            </a:r>
            <a:r>
              <a:rPr lang="ru-RU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  <a:cs typeface="Calibri" pitchFamily="34" charset="0"/>
              </a:rPr>
              <a:t>катцу</a:t>
            </a:r>
            <a:r>
              <a:rPr lang="ru-RU" sz="2800" b="1" dirty="0">
                <a:latin typeface="Calibri" pitchFamily="34" charset="0"/>
                <a:cs typeface="Calibri" pitchFamily="34" charset="0"/>
              </a:rPr>
              <a:t>). </a:t>
            </a:r>
          </a:p>
          <a:p>
            <a:pPr algn="just"/>
            <a:r>
              <a:rPr lang="ru-RU" sz="2800" b="1" dirty="0">
                <a:latin typeface="Calibri" pitchFamily="34" charset="0"/>
                <a:cs typeface="Calibri" pitchFamily="34" charset="0"/>
              </a:rPr>
              <a:t>Что японские школьники и студенты берут с собой на экзамен в качестве талисмана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?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2616" y="1224657"/>
            <a:ext cx="3499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ЯПОНСКИЙ ТАЛИСМАН</a:t>
            </a:r>
            <a:endParaRPr lang="ru-RU" sz="3200" b="1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25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97096" y="2852936"/>
            <a:ext cx="21307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KITKAT</a:t>
            </a:r>
            <a:endParaRPr lang="ru-RU" sz="7200" b="1" dirty="0">
              <a:solidFill>
                <a:srgbClr val="A50021"/>
              </a:solidFill>
            </a:endParaRPr>
          </a:p>
        </p:txBody>
      </p:sp>
      <p:pic>
        <p:nvPicPr>
          <p:cNvPr id="10242" name="Picture 2" descr="http://im5-tub-ru.yandex.net/i?id=119368765-0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91246"/>
            <a:ext cx="3153590" cy="222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16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68190" y="1224657"/>
            <a:ext cx="1388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О ЦВЕТЕ</a:t>
            </a:r>
            <a:endParaRPr lang="ru-RU" sz="3200" b="1" dirty="0">
              <a:solidFill>
                <a:srgbClr val="A50021"/>
              </a:solidFill>
            </a:endParaRPr>
          </a:p>
        </p:txBody>
      </p:sp>
      <p:pic>
        <p:nvPicPr>
          <p:cNvPr id="5" name="Рисунок 4" descr="О цвет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1944216" cy="24482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987824" y="254080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latin typeface="Calibri" pitchFamily="34" charset="0"/>
                <a:cs typeface="Calibri" pitchFamily="34" charset="0"/>
              </a:rPr>
              <a:t>Сначала оно было красным, но с приходом к власти Петра 1 цвет изменился на белый. Таков он и по сей день.</a:t>
            </a:r>
          </a:p>
          <a:p>
            <a:pPr algn="just"/>
            <a:r>
              <a:rPr lang="ru-RU" sz="2800" b="1" dirty="0">
                <a:latin typeface="Calibri" pitchFamily="34" charset="0"/>
                <a:cs typeface="Calibri" pitchFamily="34" charset="0"/>
              </a:rPr>
              <a:t>О чем идет речь?</a:t>
            </a:r>
          </a:p>
        </p:txBody>
      </p:sp>
    </p:spTree>
    <p:extLst>
      <p:ext uri="{BB962C8B-B14F-4D97-AF65-F5344CB8AC3E}">
        <p14:creationId xmlns:p14="http://schemas.microsoft.com/office/powerpoint/2010/main" val="32545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64" y="2852936"/>
            <a:ext cx="35525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СВАДЕБНОЕ ПЛАТЬЕ</a:t>
            </a:r>
            <a:endParaRPr lang="ru-RU" sz="3600" b="1" dirty="0">
              <a:solidFill>
                <a:srgbClr val="A50021"/>
              </a:solidFill>
            </a:endParaRPr>
          </a:p>
        </p:txBody>
      </p:sp>
      <p:pic>
        <p:nvPicPr>
          <p:cNvPr id="8193" name="Picture 1" descr="C:\Users\User\Desktop\455555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65417"/>
            <a:ext cx="2886572" cy="43449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97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34256" y="1224657"/>
            <a:ext cx="3456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ДВА РАЗА БЕСПЛАТНО</a:t>
            </a:r>
            <a:endParaRPr lang="ru-RU" sz="3200" b="1" dirty="0">
              <a:solidFill>
                <a:srgbClr val="A50021"/>
              </a:solidFill>
            </a:endParaRPr>
          </a:p>
        </p:txBody>
      </p:sp>
      <p:pic>
        <p:nvPicPr>
          <p:cNvPr id="7" name="Рисунок 6" descr="Два раза бесплатн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2232248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76453" y="2420888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latin typeface="Calibri" pitchFamily="34" charset="0"/>
                <a:cs typeface="Calibri" pitchFamily="34" charset="0"/>
              </a:rPr>
              <a:t>Каждому человеку два раза в жизни ЭТО дается бесплатно. Но чтобы получить ЭТО в третий раз, человеку приходится платить огромные деньги.</a:t>
            </a:r>
          </a:p>
          <a:p>
            <a:pPr algn="just"/>
            <a:r>
              <a:rPr lang="ru-RU" sz="2800" b="1" dirty="0">
                <a:latin typeface="Calibri" pitchFamily="34" charset="0"/>
                <a:cs typeface="Calibri" pitchFamily="34" charset="0"/>
              </a:rPr>
              <a:t>Что это?</a:t>
            </a:r>
          </a:p>
        </p:txBody>
      </p:sp>
    </p:spTree>
    <p:extLst>
      <p:ext uri="{BB962C8B-B14F-4D97-AF65-F5344CB8AC3E}">
        <p14:creationId xmlns:p14="http://schemas.microsoft.com/office/powerpoint/2010/main" val="199824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62451" y="2708920"/>
            <a:ext cx="172194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ЗУБЫ</a:t>
            </a:r>
            <a:endParaRPr lang="ru-RU" sz="6000" b="1" dirty="0">
              <a:solidFill>
                <a:srgbClr val="A50021"/>
              </a:solidFill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5" name="Picture 3" descr="C:\Users\User\Desktop\den_stomatologa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3"/>
            <a:ext cx="3740304" cy="237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12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17696" y="1224657"/>
            <a:ext cx="1489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ГИГИЕНА</a:t>
            </a:r>
            <a:endParaRPr lang="ru-RU" sz="3200" b="1" dirty="0">
              <a:solidFill>
                <a:srgbClr val="A50021"/>
              </a:solidFill>
            </a:endParaRPr>
          </a:p>
        </p:txBody>
      </p:sp>
      <p:pic>
        <p:nvPicPr>
          <p:cNvPr id="6" name="Рисунок 5" descr="Гигиен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35843"/>
            <a:ext cx="2376264" cy="16858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491880" y="256298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Calibri" pitchFamily="34" charset="0"/>
                <a:cs typeface="Calibri" pitchFamily="34" charset="0"/>
              </a:rPr>
              <a:t>Из-за плохого состояния гигиены в 1942 году в некоторых московских школах около 70% учеников не выдерживали ЕЕ в прямом смысле слова. </a:t>
            </a:r>
          </a:p>
          <a:p>
            <a:pPr algn="just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Назовите </a:t>
            </a:r>
            <a:r>
              <a:rPr lang="ru-RU" sz="2400" b="1" dirty="0">
                <a:latin typeface="Calibri" pitchFamily="34" charset="0"/>
                <a:cs typeface="Calibri" pitchFamily="34" charset="0"/>
              </a:rPr>
              <a:t>ЕЕ.</a:t>
            </a:r>
          </a:p>
        </p:txBody>
      </p:sp>
    </p:spTree>
    <p:extLst>
      <p:ext uri="{BB962C8B-B14F-4D97-AF65-F5344CB8AC3E}">
        <p14:creationId xmlns:p14="http://schemas.microsoft.com/office/powerpoint/2010/main" val="12382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20823" y="2708920"/>
            <a:ext cx="260520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ПРОВЕРКА</a:t>
            </a:r>
            <a:b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</a:br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НА</a:t>
            </a:r>
            <a:b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</a:br>
            <a:r>
              <a:rPr lang="ru-RU" sz="4800" b="1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ВШИВОСТЬ</a:t>
            </a:r>
            <a:endParaRPr lang="ru-RU" sz="4800" b="1" dirty="0">
              <a:solidFill>
                <a:srgbClr val="A50021"/>
              </a:solidFill>
            </a:endParaRPr>
          </a:p>
        </p:txBody>
      </p:sp>
      <p:sp>
        <p:nvSpPr>
          <p:cNvPr id="2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 descr="http://anekdotov.net/pic/photo8/07124197g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3744416" cy="249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89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fonstola_ru-56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376" y="3933056"/>
            <a:ext cx="8640960" cy="147002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МАГИЯ ИНТЕЛЛЕКТА</a:t>
            </a:r>
            <a:endParaRPr lang="ru-RU" sz="9600" dirty="0">
              <a:solidFill>
                <a:schemeClr val="bg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>
            <a:hlinkClick r:id="rId3"/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22" y="-315416"/>
            <a:ext cx="4453627" cy="354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3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3f01820e3233f6e141e46b96676843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6" y="0"/>
            <a:ext cx="9148906" cy="68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32307" y="2492896"/>
            <a:ext cx="5479385" cy="3908762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5</a:t>
            </a:r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 ТУР</a:t>
            </a:r>
          </a:p>
          <a:p>
            <a:pPr algn="ctr"/>
            <a:r>
              <a:rPr lang="ru-RU" sz="80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«СТРАНЫ И </a:t>
            </a:r>
          </a:p>
          <a:p>
            <a:pPr algn="ctr"/>
            <a:r>
              <a:rPr lang="ru-RU" sz="80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КОНТИНЕНТЫ»</a:t>
            </a:r>
            <a:endParaRPr lang="ru-RU" sz="8000" dirty="0">
              <a:solidFill>
                <a:srgbClr val="A50021"/>
              </a:solidFill>
            </a:endParaRP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10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98779" y="6157740"/>
            <a:ext cx="2998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Телефонистки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098" name="Picture 2" descr="http://cs402819.vk.me/v402819677/f7e/ppi6x5EHdJ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6410875" cy="532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96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Картинка 3 из 83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7150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 Narrow" pitchFamily="34" charset="0"/>
              </a:rPr>
              <a:t>Это шестая в мире страна по размеру </a:t>
            </a:r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территории</a:t>
            </a:r>
            <a:r>
              <a:rPr lang="ru-RU" sz="2800" dirty="0" smtClean="0">
                <a:latin typeface="Arial Narrow" pitchFamily="34" charset="0"/>
              </a:rPr>
              <a:t> </a:t>
            </a:r>
            <a:endParaRPr lang="ru-RU" sz="28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59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496300" cy="1871662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rgbClr val="000066"/>
                </a:solidFill>
                <a:latin typeface="Arial Narrow" pitchFamily="34" charset="0"/>
              </a:rPr>
              <a:t>Одними из самых известных актёров этой страны являются Николь </a:t>
            </a:r>
            <a:r>
              <a:rPr lang="ru-RU" b="1" dirty="0" err="1">
                <a:solidFill>
                  <a:srgbClr val="000066"/>
                </a:solidFill>
                <a:latin typeface="Arial Narrow" pitchFamily="34" charset="0"/>
              </a:rPr>
              <a:t>Кидман</a:t>
            </a:r>
            <a:r>
              <a:rPr lang="ru-RU" b="1" dirty="0">
                <a:solidFill>
                  <a:srgbClr val="000066"/>
                </a:solidFill>
                <a:latin typeface="Arial Narrow" pitchFamily="34" charset="0"/>
              </a:rPr>
              <a:t>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rgbClr val="000066"/>
                </a:solidFill>
                <a:latin typeface="Arial Narrow" pitchFamily="34" charset="0"/>
              </a:rPr>
              <a:t>Мел </a:t>
            </a:r>
            <a:r>
              <a:rPr lang="ru-RU" b="1" dirty="0" err="1">
                <a:solidFill>
                  <a:srgbClr val="000066"/>
                </a:solidFill>
                <a:latin typeface="Arial Narrow" pitchFamily="34" charset="0"/>
              </a:rPr>
              <a:t>Гибсон</a:t>
            </a:r>
            <a:r>
              <a:rPr lang="ru-RU" b="1" dirty="0">
                <a:solidFill>
                  <a:srgbClr val="000066"/>
                </a:solidFill>
                <a:latin typeface="Arial Narrow" pitchFamily="34" charset="0"/>
              </a:rPr>
              <a:t>, Рассел Кроу</a:t>
            </a:r>
          </a:p>
        </p:txBody>
      </p:sp>
      <p:pic>
        <p:nvPicPr>
          <p:cNvPr id="30725" name="Picture 5" descr="Картинка 10 из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2" y="1757250"/>
            <a:ext cx="2589212" cy="273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 descr="Картинка 46 из 179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7250"/>
            <a:ext cx="4140200" cy="310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9" name="Picture 9" descr="Картинка 4 из 154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05" y="3789040"/>
            <a:ext cx="374332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71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696"/>
            <a:ext cx="3708400" cy="277202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chemeClr val="accent2"/>
                </a:solidFill>
                <a:latin typeface="Arial Narrow" pitchFamily="34" charset="0"/>
              </a:rPr>
              <a:t>   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Здесь </a:t>
            </a: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обитают 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утконос, ехидна, кенгуру. </a:t>
            </a: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Б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ольшое </a:t>
            </a: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количество птиц: страусы эму, казуары, попугаи какаду</a:t>
            </a:r>
            <a:endParaRPr lang="ru-RU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22532" name="Picture 4" descr="co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15888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utk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492375"/>
            <a:ext cx="2879725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Картинка 18 из 639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724400"/>
            <a:ext cx="3028950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Картинка 2 из 263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844675"/>
            <a:ext cx="2236788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Картинка 102 из 321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34158"/>
            <a:ext cx="2801613" cy="210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76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3150" y="9128"/>
            <a:ext cx="6781800" cy="89959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Герб страны</a:t>
            </a:r>
          </a:p>
        </p:txBody>
      </p:sp>
      <p:pic>
        <p:nvPicPr>
          <p:cNvPr id="21511" name="Picture 7" descr="Файл:Australian Coat of Ar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7" y="908720"/>
            <a:ext cx="74009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132138" y="5445125"/>
            <a:ext cx="26638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62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Картинка 1 из 64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157788"/>
            <a:ext cx="8229600" cy="1700212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b="1" dirty="0">
                <a:latin typeface="Arial Narrow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 Narrow" pitchFamily="34" charset="0"/>
              </a:rPr>
              <a:t>Страна - единственное государство, занимающее целый материк </a:t>
            </a:r>
          </a:p>
        </p:txBody>
      </p:sp>
    </p:spTree>
    <p:extLst>
      <p:ext uri="{BB962C8B-B14F-4D97-AF65-F5344CB8AC3E}">
        <p14:creationId xmlns:p14="http://schemas.microsoft.com/office/powerpoint/2010/main" val="153910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3f01820e3233f6e141e46b96676843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6" y="0"/>
            <a:ext cx="9148906" cy="68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29612" y="2852936"/>
            <a:ext cx="4817345" cy="144655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АВСТРАЛИЯ</a:t>
            </a: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46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76672"/>
            <a:ext cx="8209607" cy="12966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Arial Narrow" pitchFamily="34" charset="0"/>
              </a:rPr>
              <a:t>Страна  </a:t>
            </a:r>
            <a:r>
              <a:rPr lang="ru-RU" sz="2700" b="1" dirty="0">
                <a:solidFill>
                  <a:schemeClr val="tx1"/>
                </a:solidFill>
                <a:latin typeface="Arial Narrow" pitchFamily="34" charset="0"/>
              </a:rPr>
              <a:t>является четвертым в мире и вторым в Европе </a:t>
            </a:r>
            <a:r>
              <a:rPr lang="ru-RU" sz="2700" b="1" dirty="0" smtClean="0">
                <a:solidFill>
                  <a:schemeClr val="tx1"/>
                </a:solidFill>
                <a:latin typeface="Arial Narrow" pitchFamily="34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Arial Narrow" pitchFamily="34" charset="0"/>
              </a:rPr>
              <a:t>(</a:t>
            </a:r>
            <a:r>
              <a:rPr lang="ru-RU" sz="2700" b="1" dirty="0">
                <a:solidFill>
                  <a:schemeClr val="tx1"/>
                </a:solidFill>
                <a:latin typeface="Arial Narrow" pitchFamily="34" charset="0"/>
              </a:rPr>
              <a:t>после Германии) производителем автомобилей</a:t>
            </a:r>
          </a:p>
        </p:txBody>
      </p:sp>
      <p:pic>
        <p:nvPicPr>
          <p:cNvPr id="25604" name="Picture 4" descr="citroen_C5_03_1024x7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420938"/>
            <a:ext cx="4176713" cy="300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213100"/>
            <a:ext cx="4608512" cy="307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85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45_moda_pokaz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7475"/>
            <a:ext cx="3059113" cy="30591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4" name="Rectangle 8"/>
          <p:cNvSpPr>
            <a:spLocks noGrp="1" noChangeArrowheads="1"/>
          </p:cNvSpPr>
          <p:nvPr>
            <p:ph type="title"/>
          </p:nvPr>
        </p:nvSpPr>
        <p:spPr>
          <a:xfrm>
            <a:off x="4510601" y="5589240"/>
            <a:ext cx="3254935" cy="377825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Arial Narrow" pitchFamily="34" charset="0"/>
              </a:rPr>
              <a:t>Страна Высокой моды</a:t>
            </a:r>
          </a:p>
        </p:txBody>
      </p:sp>
      <p:pic>
        <p:nvPicPr>
          <p:cNvPr id="24586" name="Picture 10" descr="ax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620713"/>
            <a:ext cx="6011862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fashion69L_P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357563"/>
            <a:ext cx="1403350" cy="273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46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9" name="Picture 7" descr="1eef9fcc314edf5c6dce6515a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5338" cy="726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4746104" cy="58519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Arial Narrow" pitchFamily="34" charset="0"/>
              </a:rPr>
              <a:t>Лувр – знаменитый музей мира</a:t>
            </a:r>
          </a:p>
        </p:txBody>
      </p:sp>
    </p:spTree>
    <p:extLst>
      <p:ext uri="{BB962C8B-B14F-4D97-AF65-F5344CB8AC3E}">
        <p14:creationId xmlns:p14="http://schemas.microsoft.com/office/powerpoint/2010/main" val="310122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Файл:Bastille-tod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87824" y="6165304"/>
            <a:ext cx="5770984" cy="50351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rgbClr val="FFFF00"/>
                </a:solidFill>
                <a:latin typeface="Arial Narrow" pitchFamily="34" charset="0"/>
              </a:rPr>
              <a:t>В этой стране есть тюрьма Бастилия</a:t>
            </a:r>
          </a:p>
        </p:txBody>
      </p:sp>
    </p:spTree>
    <p:extLst>
      <p:ext uri="{BB962C8B-B14F-4D97-AF65-F5344CB8AC3E}">
        <p14:creationId xmlns:p14="http://schemas.microsoft.com/office/powerpoint/2010/main" val="338697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spect="1" noChangeArrowheads="1"/>
          </p:cNvSpPr>
          <p:nvPr/>
        </p:nvSpPr>
        <p:spPr bwMode="auto">
          <a:xfrm>
            <a:off x="0" y="0"/>
            <a:ext cx="9144000" cy="6870700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000066"/>
              </a:gs>
              <a:gs pos="100000">
                <a:srgbClr val="3366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916238" y="2790825"/>
            <a:ext cx="33813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3200" dirty="0">
              <a:solidFill>
                <a:srgbClr val="FFCC00"/>
              </a:solidFill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7904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8569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В российском фольклоре ее считали начальницей над ведьмами и помощницей сатаны.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://www.topoboi.com/mini/201401/381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966" y="2060848"/>
            <a:ext cx="645191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23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Картинка 1 из 36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9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165304"/>
            <a:ext cx="8229600" cy="575716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Эта страна воевала </a:t>
            </a: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с Россией в 1812 году</a:t>
            </a:r>
          </a:p>
        </p:txBody>
      </p:sp>
    </p:spTree>
    <p:extLst>
      <p:ext uri="{BB962C8B-B14F-4D97-AF65-F5344CB8AC3E}">
        <p14:creationId xmlns:p14="http://schemas.microsoft.com/office/powerpoint/2010/main" val="189640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3f01820e3233f6e141e46b96676843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6" y="0"/>
            <a:ext cx="9148906" cy="68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411740" y="2852936"/>
            <a:ext cx="4253088" cy="144655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dirty="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ФРАНЦИЯ</a:t>
            </a: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06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DSCF19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0" y="-114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805264"/>
            <a:ext cx="8229600" cy="5760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В этой стране насчитывается 15 государственных праздников</a:t>
            </a:r>
            <a:r>
              <a:rPr lang="ru-RU" sz="2400" b="1" dirty="0">
                <a:latin typeface="Arial Narrow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760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5" name="Picture 7" descr="Картинка 96 из 5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915816" y="5805264"/>
            <a:ext cx="3466728" cy="55320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Arial Narrow" pitchFamily="34" charset="0"/>
              </a:rPr>
              <a:t>Страна долгожителей</a:t>
            </a:r>
          </a:p>
        </p:txBody>
      </p:sp>
    </p:spTree>
    <p:extLst>
      <p:ext uri="{BB962C8B-B14F-4D97-AF65-F5344CB8AC3E}">
        <p14:creationId xmlns:p14="http://schemas.microsoft.com/office/powerpoint/2010/main" val="90705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1" name="Picture 7" descr="Картинка 9 из 25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94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517232"/>
            <a:ext cx="8229600" cy="1224136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dirty="0"/>
              <a:t> </a:t>
            </a:r>
            <a:r>
              <a:rPr lang="ru-RU" b="1" dirty="0">
                <a:solidFill>
                  <a:srgbClr val="FFFF00"/>
                </a:solidFill>
                <a:latin typeface="Arial Narrow" pitchFamily="34" charset="0"/>
              </a:rPr>
              <a:t>Она остается единственной страной в мире, против которой было применено ядерное оружие</a:t>
            </a:r>
          </a:p>
        </p:txBody>
      </p:sp>
    </p:spTree>
    <p:extLst>
      <p:ext uri="{BB962C8B-B14F-4D97-AF65-F5344CB8AC3E}">
        <p14:creationId xmlns:p14="http://schemas.microsoft.com/office/powerpoint/2010/main" val="208150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1100152_sak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10333038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563888" y="5805264"/>
            <a:ext cx="4032820" cy="66632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Arial Narrow" pitchFamily="34" charset="0"/>
              </a:rPr>
              <a:t>Там празднуют день Сакуры</a:t>
            </a:r>
          </a:p>
        </p:txBody>
      </p:sp>
    </p:spTree>
    <p:extLst>
      <p:ext uri="{BB962C8B-B14F-4D97-AF65-F5344CB8AC3E}">
        <p14:creationId xmlns:p14="http://schemas.microsoft.com/office/powerpoint/2010/main" val="421239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 descr="Картинка 52 из 173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0" y="14888"/>
            <a:ext cx="9159472" cy="68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53519" y="836712"/>
            <a:ext cx="3081536" cy="450304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Это – страна самураев</a:t>
            </a:r>
          </a:p>
        </p:txBody>
      </p:sp>
    </p:spTree>
    <p:extLst>
      <p:ext uri="{BB962C8B-B14F-4D97-AF65-F5344CB8AC3E}">
        <p14:creationId xmlns:p14="http://schemas.microsoft.com/office/powerpoint/2010/main" val="242504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3f01820e3233f6e141e46b96676843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6" y="0"/>
            <a:ext cx="9148906" cy="68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11501" y="2852936"/>
            <a:ext cx="3653565" cy="144655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ru-RU" sz="8800" smtClean="0">
                <a:solidFill>
                  <a:srgbClr val="A50021"/>
                </a:solidFill>
                <a:latin typeface="Mistral" pitchFamily="66" charset="0"/>
                <a:ea typeface="Microsoft Himalaya" pitchFamily="2" charset="0"/>
                <a:cs typeface="Microsoft Himalaya" pitchFamily="2" charset="0"/>
              </a:rPr>
              <a:t>ЯПОНИЯ</a:t>
            </a:r>
            <a:endParaRPr lang="ru-RU" sz="8800" dirty="0" smtClean="0">
              <a:solidFill>
                <a:srgbClr val="A50021"/>
              </a:solidFill>
              <a:latin typeface="Mistral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pic>
        <p:nvPicPr>
          <p:cNvPr id="6" name="Picture 3" descr="C:\Users\User\Desktop\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" b="100000" l="0" r="99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8" y="-137825"/>
            <a:ext cx="3689855" cy="29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14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uzbass.me/images/com_adsmanager/ads/80a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27584" y="-26308"/>
            <a:ext cx="75608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Arial Narrow" pitchFamily="34" charset="0"/>
              </a:rPr>
              <a:t>Э</a:t>
            </a:r>
            <a:r>
              <a:rPr lang="ru-RU" sz="2400" b="1" dirty="0" smtClean="0">
                <a:solidFill>
                  <a:srgbClr val="FFFF00"/>
                </a:solidFill>
                <a:latin typeface="Arial Narrow" pitchFamily="34" charset="0"/>
              </a:rPr>
              <a:t>то </a:t>
            </a:r>
            <a:r>
              <a:rPr lang="ru-RU" sz="2400" b="1" dirty="0">
                <a:solidFill>
                  <a:srgbClr val="FFFF00"/>
                </a:solidFill>
                <a:latin typeface="Arial Narrow" pitchFamily="34" charset="0"/>
              </a:rPr>
              <a:t>первая страна в мире, где компьютерные игры официально были признаны видом </a:t>
            </a:r>
            <a:r>
              <a:rPr lang="ru-RU" sz="2400" b="1">
                <a:solidFill>
                  <a:srgbClr val="FFFF00"/>
                </a:solidFill>
                <a:latin typeface="Arial Narrow" pitchFamily="34" charset="0"/>
              </a:rPr>
              <a:t>спорта</a:t>
            </a:r>
            <a:r>
              <a:rPr lang="ru-RU" sz="2400" b="1" smtClean="0">
                <a:solidFill>
                  <a:srgbClr val="FFFF00"/>
                </a:solidFill>
                <a:latin typeface="Arial Narrow" pitchFamily="34" charset="0"/>
              </a:rPr>
              <a:t>.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5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pblife.info/_img/news/16344/original/1310803428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11" y="965488"/>
            <a:ext cx="7843162" cy="554461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61285" y="404664"/>
            <a:ext cx="74888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Arial Narrow" pitchFamily="34" charset="0"/>
              </a:rPr>
              <a:t>В этой стране был изобретен вертолет</a:t>
            </a:r>
            <a:endParaRPr lang="ru-RU" sz="24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6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1992</TotalTime>
  <Words>3254</Words>
  <Application>Microsoft Office PowerPoint</Application>
  <PresentationFormat>Экран (4:3)</PresentationFormat>
  <Paragraphs>500</Paragraphs>
  <Slides>130</Slides>
  <Notes>45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130</vt:i4>
      </vt:variant>
    </vt:vector>
  </HeadingPairs>
  <TitlesOfParts>
    <vt:vector size="131" baseType="lpstr">
      <vt:lpstr>NewsPrint</vt:lpstr>
      <vt:lpstr>«МАГИЯ ИНТЕЛЛЕКТА»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МАГИЯ ИНТЕЛЛЕКТА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МАГИЯ ИНТЕЛЛЕКТА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МАГИЯ ИНТЕЛЛЕКТА</vt:lpstr>
      <vt:lpstr>Презентация PowerPoint</vt:lpstr>
      <vt:lpstr>Это шестая в мире страна по размеру                      территории </vt:lpstr>
      <vt:lpstr>Презентация PowerPoint</vt:lpstr>
      <vt:lpstr>Презентация PowerPoint</vt:lpstr>
      <vt:lpstr>Герб страны</vt:lpstr>
      <vt:lpstr>Презентация PowerPoint</vt:lpstr>
      <vt:lpstr>Презентация PowerPoint</vt:lpstr>
      <vt:lpstr>          Страна  является четвертым в мире и вторым в Европе  (после Германии) производителем автомобилей</vt:lpstr>
      <vt:lpstr>Страна Высокой моды</vt:lpstr>
      <vt:lpstr>Лувр – знаменитый музей мира</vt:lpstr>
      <vt:lpstr>Презентация PowerPoint</vt:lpstr>
      <vt:lpstr>Презентация PowerPoint</vt:lpstr>
      <vt:lpstr>Презентация PowerPoint</vt:lpstr>
      <vt:lpstr>В этой стране насчитывается 15 государственных праздников </vt:lpstr>
      <vt:lpstr>Страна долгожителей</vt:lpstr>
      <vt:lpstr>Презентация PowerPoint</vt:lpstr>
      <vt:lpstr>Там празднуют день Сакуры</vt:lpstr>
      <vt:lpstr>Это – страна самураев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МАГИЯ ИНТЕЛЛЕКТА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МАГИЯ ИНТЕЛЛЕКТА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МАГИЯ ИНТЕЛЛЕКТА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МАГИЯ ИНТЕЛЛЕКТА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«БИТВА ИНТЕЛЛЕКТУАЛОВ»</dc:title>
  <dc:creator>User</dc:creator>
  <cp:lastModifiedBy>Ирина Сергеевна</cp:lastModifiedBy>
  <cp:revision>93</cp:revision>
  <dcterms:created xsi:type="dcterms:W3CDTF">2013-10-17T06:23:51Z</dcterms:created>
  <dcterms:modified xsi:type="dcterms:W3CDTF">2017-11-24T06:41:23Z</dcterms:modified>
</cp:coreProperties>
</file>