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7" r:id="rId3"/>
    <p:sldId id="266" r:id="rId4"/>
    <p:sldId id="263" r:id="rId5"/>
    <p:sldId id="264" r:id="rId6"/>
    <p:sldId id="265" r:id="rId7"/>
    <p:sldId id="262" r:id="rId8"/>
    <p:sldId id="259" r:id="rId9"/>
    <p:sldId id="261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78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A478-045B-44E7-928C-8F77AB3A42BF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5656-F261-469A-A78B-F7D79BD325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454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A478-045B-44E7-928C-8F77AB3A42BF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5656-F261-469A-A78B-F7D79BD325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197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A478-045B-44E7-928C-8F77AB3A42BF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5656-F261-469A-A78B-F7D79BD3255A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26183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A478-045B-44E7-928C-8F77AB3A42BF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5656-F261-469A-A78B-F7D79BD325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76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A478-045B-44E7-928C-8F77AB3A42BF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5656-F261-469A-A78B-F7D79BD3255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48975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A478-045B-44E7-928C-8F77AB3A42BF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5656-F261-469A-A78B-F7D79BD325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0243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A478-045B-44E7-928C-8F77AB3A42BF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5656-F261-469A-A78B-F7D79BD325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5952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A478-045B-44E7-928C-8F77AB3A42BF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5656-F261-469A-A78B-F7D79BD325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500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A478-045B-44E7-928C-8F77AB3A42BF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5656-F261-469A-A78B-F7D79BD325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35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A478-045B-44E7-928C-8F77AB3A42BF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5656-F261-469A-A78B-F7D79BD325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470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A478-045B-44E7-928C-8F77AB3A42BF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5656-F261-469A-A78B-F7D79BD325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555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A478-045B-44E7-928C-8F77AB3A42BF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5656-F261-469A-A78B-F7D79BD325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755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A478-045B-44E7-928C-8F77AB3A42BF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5656-F261-469A-A78B-F7D79BD325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512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A478-045B-44E7-928C-8F77AB3A42BF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5656-F261-469A-A78B-F7D79BD325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373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A478-045B-44E7-928C-8F77AB3A42BF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5656-F261-469A-A78B-F7D79BD325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138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AA478-045B-44E7-928C-8F77AB3A42BF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5656-F261-469A-A78B-F7D79BD325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87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AA478-045B-44E7-928C-8F77AB3A42BF}" type="datetimeFigureOut">
              <a:rPr lang="ru-RU" smtClean="0"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E1A5656-F261-469A-A78B-F7D79BD325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103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97781" y="2937164"/>
            <a:ext cx="4322618" cy="3934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00144" y="262890"/>
            <a:ext cx="11164146" cy="629792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sz="7200" b="1" dirty="0" smtClean="0"/>
              <a:t>Тема</a:t>
            </a:r>
            <a:r>
              <a:rPr lang="ru-RU" sz="7200" b="1" dirty="0"/>
              <a:t>:</a:t>
            </a:r>
            <a:r>
              <a:rPr lang="ru-RU" sz="7200" dirty="0"/>
              <a:t> Части речи. Морфологические признаки частей речи</a:t>
            </a:r>
            <a:r>
              <a:rPr lang="ru-RU" sz="7200" b="1" i="1" dirty="0"/>
              <a:t>.</a:t>
            </a:r>
            <a:endParaRPr lang="ru-RU" sz="7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573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139930" y="251114"/>
            <a:ext cx="11914910" cy="6026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ru-RU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В..</a:t>
            </a:r>
            <a:r>
              <a:rPr lang="ru-RU" sz="7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кзал</a:t>
            </a:r>
            <a:r>
              <a:rPr lang="ru-RU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б..</a:t>
            </a:r>
            <a:r>
              <a:rPr lang="ru-RU" sz="7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гаж</a:t>
            </a:r>
            <a:r>
              <a:rPr lang="ru-RU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7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г..р..зонт</a:t>
            </a:r>
            <a:r>
              <a:rPr lang="ru-RU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п..</a:t>
            </a:r>
            <a:r>
              <a:rPr lang="ru-RU" sz="7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</a:t>
            </a:r>
            <a:r>
              <a:rPr lang="ru-RU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7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жирский</a:t>
            </a:r>
            <a:r>
              <a:rPr lang="ru-RU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ж..</a:t>
            </a:r>
            <a:r>
              <a:rPr lang="ru-RU" sz="7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лтый</a:t>
            </a:r>
            <a:r>
              <a:rPr lang="ru-RU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7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ж..лез</a:t>
            </a:r>
            <a:r>
              <a:rPr lang="ru-RU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.., к..</a:t>
            </a:r>
            <a:r>
              <a:rPr lang="ru-RU" sz="7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стюм</a:t>
            </a:r>
            <a:r>
              <a:rPr lang="ru-RU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7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пр..красный</a:t>
            </a:r>
            <a:r>
              <a:rPr lang="ru-RU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..</a:t>
            </a:r>
            <a:r>
              <a:rPr lang="ru-RU" sz="7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бедал</a:t>
            </a:r>
            <a:r>
              <a:rPr lang="ru-RU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к..</a:t>
            </a:r>
            <a:r>
              <a:rPr lang="ru-RU" sz="7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рабль</a:t>
            </a:r>
            <a:r>
              <a:rPr lang="ru-RU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7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завтр</a:t>
            </a:r>
            <a:r>
              <a:rPr lang="ru-RU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7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кать</a:t>
            </a:r>
            <a:r>
              <a:rPr lang="ru-RU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..</a:t>
            </a:r>
            <a:r>
              <a:rPr lang="ru-RU" sz="7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щё</a:t>
            </a:r>
            <a:r>
              <a:rPr lang="ru-RU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б..</a:t>
            </a:r>
            <a:r>
              <a:rPr lang="ru-RU" sz="7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</a:t>
            </a:r>
            <a:r>
              <a:rPr lang="ru-RU" sz="7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..отека.</a:t>
            </a:r>
            <a:endParaRPr lang="ru-RU" sz="7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203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96684" y="856343"/>
            <a:ext cx="4833257" cy="20320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Глагол</a:t>
            </a:r>
            <a:r>
              <a:rPr lang="ru-RU" sz="8000" b="1" dirty="0" smtClean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8000" b="1" dirty="0">
              <a:ln/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6685" y="3810000"/>
            <a:ext cx="4833257" cy="2032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/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Корень</a:t>
            </a:r>
            <a:r>
              <a:rPr lang="ru-RU" sz="8800" b="1" dirty="0" smtClean="0">
                <a:ln/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n/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28229" y="3810000"/>
            <a:ext cx="4833257" cy="2032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/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Имя прилагательное</a:t>
            </a:r>
            <a:endParaRPr lang="ru-RU" sz="4800" b="1" dirty="0">
              <a:ln/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28229" y="856343"/>
            <a:ext cx="4833257" cy="2032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600" b="1" dirty="0" smtClean="0">
                <a:ln/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Имя существительное</a:t>
            </a:r>
            <a:endParaRPr lang="ru-RU" sz="4600" b="1" dirty="0">
              <a:ln/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27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8788" y="567316"/>
            <a:ext cx="4296448" cy="433719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Школа, дом, трава, земля.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Любой предмет обозначаю я.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То? Учитель, врач, сосед.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Что? Диван, велосипед.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Бываю разного я рода: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Тротуар, окно, природа.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Изменяюсь по числам, по падежам.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Спешу я в гости к ученикам. 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какая я часть речи удивительная,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Называюсь я …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52356" y="5319083"/>
            <a:ext cx="6594762" cy="70247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400" b="1" dirty="0" smtClean="0">
                <a:ln/>
                <a:solidFill>
                  <a:schemeClr val="accent4"/>
                </a:solidFill>
              </a:rPr>
              <a:t>Имя существительное </a:t>
            </a:r>
            <a:endParaRPr lang="ru-RU" sz="44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23846" b="12662"/>
          <a:stretch/>
        </p:blipFill>
        <p:spPr>
          <a:xfrm>
            <a:off x="8091715" y="413626"/>
            <a:ext cx="3657600" cy="23222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3083" y="209520"/>
            <a:ext cx="2613215" cy="23098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4641" y="3109685"/>
            <a:ext cx="2604509" cy="19703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7777" y="3109686"/>
            <a:ext cx="3528109" cy="3131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60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0714" y="82608"/>
            <a:ext cx="2163535" cy="21635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0435" y="2246143"/>
            <a:ext cx="2368592" cy="22633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3805" y="1679151"/>
            <a:ext cx="2109752" cy="28303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9027" y="215021"/>
            <a:ext cx="2656115" cy="18987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0319" y="5360350"/>
            <a:ext cx="1093930" cy="10939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33050" y="4509464"/>
            <a:ext cx="1940507" cy="2328609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537029" y="522514"/>
            <a:ext cx="4418259" cy="471714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100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существительным дружу</a:t>
            </a:r>
          </a:p>
          <a:p>
            <a:pPr>
              <a:spcBef>
                <a:spcPts val="100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нисколько не тужу.</a:t>
            </a:r>
          </a:p>
          <a:p>
            <a:pPr>
              <a:spcBef>
                <a:spcPts val="100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Моя основная примета:</a:t>
            </a:r>
          </a:p>
          <a:p>
            <a:pPr>
              <a:spcBef>
                <a:spcPts val="100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Обозначаю признак предмета.</a:t>
            </a:r>
          </a:p>
          <a:p>
            <a:pPr>
              <a:spcBef>
                <a:spcPts val="100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Лед какой? Холодный, гладкий.</a:t>
            </a:r>
          </a:p>
          <a:p>
            <a:pPr>
              <a:spcBef>
                <a:spcPts val="100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Чай какой? Горячий, сладкий.</a:t>
            </a:r>
          </a:p>
          <a:p>
            <a:pPr>
              <a:spcBef>
                <a:spcPts val="100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Изменяюсь по родам, </a:t>
            </a:r>
          </a:p>
          <a:p>
            <a:pPr>
              <a:spcBef>
                <a:spcPts val="100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Числам и падежам.</a:t>
            </a:r>
          </a:p>
          <a:p>
            <a:pPr>
              <a:spcBef>
                <a:spcPts val="100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Люблю детей внимательных</a:t>
            </a:r>
          </a:p>
          <a:p>
            <a:pPr>
              <a:spcBef>
                <a:spcPts val="100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я? …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97963" y="5277843"/>
            <a:ext cx="6057733" cy="70247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400" b="1" dirty="0" smtClean="0">
                <a:ln/>
                <a:solidFill>
                  <a:schemeClr val="accent4"/>
                </a:solidFill>
              </a:rPr>
              <a:t>Имя прилагательное </a:t>
            </a:r>
            <a:endParaRPr lang="ru-RU" sz="4400" b="1" dirty="0">
              <a:ln/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34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3143" y="649238"/>
            <a:ext cx="4049486" cy="3944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предметы оживляет,</a:t>
            </a:r>
          </a:p>
          <a:p>
            <a:pPr>
              <a:spcBef>
                <a:spcPts val="1000"/>
              </a:spcBef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в дела их привлекает.</a:t>
            </a:r>
          </a:p>
          <a:p>
            <a:pPr>
              <a:spcBef>
                <a:spcPts val="1000"/>
              </a:spcBef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им делать – говорит.</a:t>
            </a:r>
          </a:p>
          <a:p>
            <a:pPr>
              <a:spcBef>
                <a:spcPts val="1000"/>
              </a:spcBef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Строго сам за всем следит.</a:t>
            </a:r>
          </a:p>
          <a:p>
            <a:pPr>
              <a:spcBef>
                <a:spcPts val="1000"/>
              </a:spcBef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три времени имеет,</a:t>
            </a:r>
          </a:p>
          <a:p>
            <a:pPr>
              <a:spcBef>
                <a:spcPts val="1000"/>
              </a:spcBef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спрягаться сам умеет.</a:t>
            </a:r>
          </a:p>
          <a:p>
            <a:pPr>
              <a:spcBef>
                <a:spcPts val="1000"/>
              </a:spcBef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Дети долго ходят в школы,</a:t>
            </a:r>
          </a:p>
          <a:p>
            <a:pPr>
              <a:spcBef>
                <a:spcPts val="1000"/>
              </a:spcBef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выучить …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4903" y="391886"/>
            <a:ext cx="3122563" cy="31225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2914" y="3514449"/>
            <a:ext cx="3274335" cy="33684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4449" y="196929"/>
            <a:ext cx="3239347" cy="407999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967345" y="4638702"/>
            <a:ext cx="4188351" cy="70247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400" b="1" dirty="0" smtClean="0">
                <a:ln/>
                <a:solidFill>
                  <a:schemeClr val="accent4"/>
                </a:solidFill>
              </a:rPr>
              <a:t>Глаголы</a:t>
            </a:r>
            <a:endParaRPr lang="ru-RU" sz="4400" b="1" dirty="0">
              <a:ln/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2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23438"/>
          <a:stretch/>
        </p:blipFill>
        <p:spPr>
          <a:xfrm>
            <a:off x="785137" y="471541"/>
            <a:ext cx="10325840" cy="5929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72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9685866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</a:t>
            </a:r>
            <a:r>
              <a:rPr lang="ru-RU" sz="13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надц</a:t>
            </a:r>
            <a:r>
              <a:rPr lang="ru-RU" sz="13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ть</a:t>
            </a:r>
            <a:endParaRPr lang="ru-RU"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26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1193" y="131618"/>
            <a:ext cx="8596668" cy="63730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Признаки самостоятельных частей речи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" y="1437408"/>
            <a:ext cx="10972800" cy="40178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normAutofit fontScale="77500" lnSpcReduction="20000"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Имя сущ.               Имя прил.            Имя числит.               Глагол           Мест.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364" y="2618509"/>
            <a:ext cx="2157657" cy="230505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ru-RU" dirty="0" smtClean="0"/>
              <a:t>1.  </a:t>
            </a:r>
            <a:r>
              <a:rPr lang="ru-RU" dirty="0" err="1" smtClean="0"/>
              <a:t>одуш</a:t>
            </a:r>
            <a:r>
              <a:rPr lang="ru-RU" dirty="0" smtClean="0"/>
              <a:t>.-неодуш.</a:t>
            </a:r>
          </a:p>
          <a:p>
            <a:r>
              <a:rPr lang="ru-RU" dirty="0" smtClean="0"/>
              <a:t>2.  собств.-нариц.</a:t>
            </a:r>
          </a:p>
          <a:p>
            <a:r>
              <a:rPr lang="ru-RU" dirty="0" smtClean="0"/>
              <a:t>3. род</a:t>
            </a:r>
          </a:p>
          <a:p>
            <a:r>
              <a:rPr lang="ru-RU" dirty="0" smtClean="0"/>
              <a:t>4. число</a:t>
            </a:r>
          </a:p>
          <a:p>
            <a:r>
              <a:rPr lang="ru-RU" dirty="0" smtClean="0"/>
              <a:t>5. падеж</a:t>
            </a:r>
          </a:p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789865" y="2618509"/>
            <a:ext cx="1326184" cy="235527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342900" indent="-342900">
              <a:buAutoNum type="arabicPeriod"/>
            </a:pPr>
            <a:r>
              <a:rPr lang="ru-RU" dirty="0"/>
              <a:t>р</a:t>
            </a:r>
            <a:r>
              <a:rPr lang="ru-RU" dirty="0" smtClean="0"/>
              <a:t>од</a:t>
            </a:r>
          </a:p>
          <a:p>
            <a:r>
              <a:rPr lang="ru-RU" dirty="0" smtClean="0"/>
              <a:t>2. число</a:t>
            </a:r>
          </a:p>
          <a:p>
            <a:r>
              <a:rPr lang="ru-RU" dirty="0" smtClean="0"/>
              <a:t>3.  падеж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552573" y="2637128"/>
            <a:ext cx="1576144" cy="235527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ru-RU" dirty="0" smtClean="0"/>
              <a:t>1.число</a:t>
            </a:r>
          </a:p>
          <a:p>
            <a:r>
              <a:rPr lang="ru-RU" dirty="0" smtClean="0"/>
              <a:t>2.лицо</a:t>
            </a:r>
          </a:p>
          <a:p>
            <a:r>
              <a:rPr lang="ru-RU" dirty="0" smtClean="0"/>
              <a:t>3.падеж</a:t>
            </a:r>
          </a:p>
          <a:p>
            <a:r>
              <a:rPr lang="ru-RU" dirty="0" smtClean="0"/>
              <a:t>4. </a:t>
            </a:r>
            <a:r>
              <a:rPr lang="ru-RU" dirty="0">
                <a:solidFill>
                  <a:schemeClr val="tx1"/>
                </a:solidFill>
              </a:rPr>
              <a:t>род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 </a:t>
            </a:r>
            <a:r>
              <a:rPr lang="ru-RU" dirty="0">
                <a:solidFill>
                  <a:schemeClr val="tx1"/>
                </a:solidFill>
              </a:rPr>
              <a:t>3 </a:t>
            </a:r>
            <a:r>
              <a:rPr lang="ru-RU" dirty="0" smtClean="0">
                <a:solidFill>
                  <a:schemeClr val="tx1"/>
                </a:solidFill>
              </a:rPr>
              <a:t>лице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65125" y="2445763"/>
            <a:ext cx="1397772" cy="1676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b="1" dirty="0" smtClean="0"/>
              <a:t>Наст, буд.</a:t>
            </a:r>
          </a:p>
          <a:p>
            <a:r>
              <a:rPr lang="ru-RU" dirty="0"/>
              <a:t>в</a:t>
            </a:r>
            <a:r>
              <a:rPr lang="ru-RU" dirty="0" smtClean="0"/>
              <a:t>ремя</a:t>
            </a:r>
          </a:p>
          <a:p>
            <a:pPr marL="342900" indent="-342900">
              <a:buAutoNum type="arabicPeriod"/>
            </a:pPr>
            <a:r>
              <a:rPr lang="ru-RU" dirty="0"/>
              <a:t>ч</a:t>
            </a:r>
            <a:r>
              <a:rPr lang="ru-RU" dirty="0" smtClean="0"/>
              <a:t>исло</a:t>
            </a:r>
          </a:p>
          <a:p>
            <a:pPr marL="342900" indent="-342900">
              <a:buAutoNum type="arabicPeriod"/>
            </a:pPr>
            <a:r>
              <a:rPr lang="ru-RU" dirty="0"/>
              <a:t> </a:t>
            </a:r>
            <a:r>
              <a:rPr lang="ru-RU" dirty="0" smtClean="0"/>
              <a:t>лицо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679700" y="2644055"/>
            <a:ext cx="1755696" cy="127981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dirty="0" smtClean="0"/>
              <a:t>Прош. время</a:t>
            </a:r>
          </a:p>
          <a:p>
            <a:r>
              <a:rPr lang="ru-RU" dirty="0"/>
              <a:t>1. ч</a:t>
            </a:r>
            <a:r>
              <a:rPr lang="ru-RU" dirty="0" smtClean="0"/>
              <a:t>исло</a:t>
            </a:r>
          </a:p>
          <a:p>
            <a:r>
              <a:rPr lang="ru-RU" dirty="0"/>
              <a:t>2. </a:t>
            </a:r>
            <a:r>
              <a:rPr lang="ru-RU" dirty="0" smtClean="0"/>
              <a:t>род </a:t>
            </a:r>
            <a:r>
              <a:rPr lang="ru-RU" dirty="0"/>
              <a:t>в </a:t>
            </a:r>
            <a:r>
              <a:rPr lang="ru-RU" dirty="0" err="1"/>
              <a:t>ед.ч</a:t>
            </a:r>
            <a:r>
              <a:rPr lang="ru-RU" dirty="0"/>
              <a:t>.</a:t>
            </a:r>
            <a:endParaRPr lang="ru-RU" dirty="0" smtClean="0"/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5099630" y="879763"/>
            <a:ext cx="0" cy="613064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2633522" y="813955"/>
            <a:ext cx="2466108" cy="661553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5099630" y="813955"/>
            <a:ext cx="0" cy="678872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099630" y="813955"/>
            <a:ext cx="2202873" cy="630380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5099630" y="813955"/>
            <a:ext cx="4229634" cy="623453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endCxn id="9" idx="0"/>
          </p:cNvCxnSpPr>
          <p:nvPr/>
        </p:nvCxnSpPr>
        <p:spPr>
          <a:xfrm flipH="1">
            <a:off x="6764011" y="1915393"/>
            <a:ext cx="1343400" cy="530370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endCxn id="10" idx="0"/>
          </p:cNvCxnSpPr>
          <p:nvPr/>
        </p:nvCxnSpPr>
        <p:spPr>
          <a:xfrm>
            <a:off x="8107411" y="1915393"/>
            <a:ext cx="450137" cy="728662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3340103" y="1839190"/>
            <a:ext cx="0" cy="678872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1026394" y="1839190"/>
            <a:ext cx="0" cy="678872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5362867" y="1890278"/>
            <a:ext cx="0" cy="678872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/>
        </p:nvSpPr>
        <p:spPr>
          <a:xfrm>
            <a:off x="4255950" y="2618510"/>
            <a:ext cx="1687359" cy="245225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ru-RU" dirty="0" smtClean="0"/>
              <a:t>1.падеж</a:t>
            </a:r>
          </a:p>
          <a:p>
            <a:r>
              <a:rPr lang="ru-RU" dirty="0" smtClean="0"/>
              <a:t>2.число </a:t>
            </a:r>
            <a:endParaRPr lang="ru-RU" sz="1600" dirty="0" smtClean="0"/>
          </a:p>
          <a:p>
            <a:r>
              <a:rPr lang="ru-RU" dirty="0" smtClean="0"/>
              <a:t>3. род </a:t>
            </a:r>
          </a:p>
        </p:txBody>
      </p:sp>
      <p:cxnSp>
        <p:nvCxnSpPr>
          <p:cNvPr id="53" name="Прямая со стрелкой 52"/>
          <p:cNvCxnSpPr/>
          <p:nvPr/>
        </p:nvCxnSpPr>
        <p:spPr>
          <a:xfrm>
            <a:off x="10035696" y="1915393"/>
            <a:ext cx="0" cy="678872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841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49" grpId="0" animBg="1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357</TotalTime>
  <Words>307</Words>
  <Application>Microsoft Office PowerPoint</Application>
  <PresentationFormat>Произвольный</PresentationFormat>
  <Paragraphs>66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Признаки самостоятельных частей речи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Наталья</cp:lastModifiedBy>
  <cp:revision>25</cp:revision>
  <dcterms:created xsi:type="dcterms:W3CDTF">2020-10-10T15:59:22Z</dcterms:created>
  <dcterms:modified xsi:type="dcterms:W3CDTF">2021-11-07T15:22:31Z</dcterms:modified>
</cp:coreProperties>
</file>