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62" r:id="rId2"/>
    <p:sldId id="256" r:id="rId3"/>
    <p:sldId id="261" r:id="rId4"/>
    <p:sldId id="264" r:id="rId5"/>
    <p:sldId id="266" r:id="rId6"/>
    <p:sldId id="265" r:id="rId7"/>
    <p:sldId id="267" r:id="rId8"/>
    <p:sldId id="268" r:id="rId9"/>
  </p:sldIdLst>
  <p:sldSz cx="9144000" cy="5149850"/>
  <p:notesSz cx="9144000" cy="51498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664" autoAdjust="0"/>
  </p:normalViewPr>
  <p:slideViewPr>
    <p:cSldViewPr>
      <p:cViewPr>
        <p:scale>
          <a:sx n="151" d="100"/>
          <a:sy n="151" d="100"/>
        </p:scale>
        <p:origin x="-72" y="101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852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2DB0C2-1976-4156-8D73-C67DC909A26E}" type="datetimeFigureOut">
              <a:rPr lang="ru-RU" smtClean="0"/>
              <a:t>23.10.2023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385763"/>
            <a:ext cx="3429000" cy="1931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2446338"/>
            <a:ext cx="7315200" cy="23177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4891088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4891088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244A0D-9B41-457D-8F0A-8D9B59048F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6821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Добрый день, уважаемые коллеги! Ежегодно проводя мониторинг физического развития детей старшего дошкольного возраста, отмечаем</a:t>
            </a:r>
            <a:r>
              <a:rPr lang="ru-RU" baseline="0" dirty="0" smtClean="0"/>
              <a:t> </a:t>
            </a:r>
            <a:r>
              <a:rPr lang="ru-RU" dirty="0" smtClean="0"/>
              <a:t>недостаточный уровень </a:t>
            </a:r>
            <a:r>
              <a:rPr lang="ru-RU" dirty="0" err="1" smtClean="0"/>
              <a:t>сформированности</a:t>
            </a:r>
            <a:r>
              <a:rPr lang="ru-RU" dirty="0" smtClean="0"/>
              <a:t> таких качеств, как: </a:t>
            </a:r>
            <a:r>
              <a:rPr lang="ru-RU" dirty="0" err="1" smtClean="0"/>
              <a:t>бысторота</a:t>
            </a:r>
            <a:r>
              <a:rPr lang="ru-RU" dirty="0" smtClean="0"/>
              <a:t>, выносливость, равновесие,</a:t>
            </a:r>
            <a:r>
              <a:rPr lang="ru-RU" baseline="0" dirty="0" smtClean="0"/>
              <a:t> координация движений.</a:t>
            </a:r>
            <a:r>
              <a:rPr lang="ru-RU" dirty="0" smtClean="0"/>
              <a:t>  Познакомившись</a:t>
            </a:r>
            <a:r>
              <a:rPr lang="ru-RU" baseline="0" dirty="0" smtClean="0"/>
              <a:t> с трудами авторов: Владимира </a:t>
            </a:r>
            <a:r>
              <a:rPr lang="ru-RU" baseline="0" dirty="0" err="1" smtClean="0"/>
              <a:t>Товиевича</a:t>
            </a:r>
            <a:r>
              <a:rPr lang="ru-RU" baseline="0" dirty="0" smtClean="0"/>
              <a:t> Кудрявцева программа «Развивающая педагогика оздоровления», </a:t>
            </a:r>
            <a:r>
              <a:rPr lang="ru-RU" baseline="0" dirty="0" err="1" smtClean="0"/>
              <a:t>Баатра</a:t>
            </a:r>
            <a:r>
              <a:rPr lang="ru-RU" baseline="0" dirty="0" smtClean="0"/>
              <a:t> Борисовича Егорова программа «Здоровый дошкольник» и Жанны Евгеньевны </a:t>
            </a:r>
            <a:r>
              <a:rPr lang="ru-RU" baseline="0" dirty="0" err="1" smtClean="0"/>
              <a:t>Фирилевой</a:t>
            </a:r>
            <a:r>
              <a:rPr lang="ru-RU" baseline="0" dirty="0" smtClean="0"/>
              <a:t> программа «</a:t>
            </a:r>
            <a:r>
              <a:rPr lang="ru-RU" baseline="0" dirty="0" err="1" smtClean="0"/>
              <a:t>Са</a:t>
            </a:r>
            <a:r>
              <a:rPr lang="ru-RU" baseline="0" dirty="0" smtClean="0"/>
              <a:t>-фи-</a:t>
            </a:r>
            <a:r>
              <a:rPr lang="ru-RU" baseline="0" dirty="0" err="1" smtClean="0"/>
              <a:t>дансе</a:t>
            </a:r>
            <a:r>
              <a:rPr lang="ru-RU" baseline="0" dirty="0" smtClean="0"/>
              <a:t>», </a:t>
            </a:r>
            <a:r>
              <a:rPr lang="ru-RU" baseline="0" dirty="0" smtClean="0"/>
              <a:t>пришли </a:t>
            </a:r>
            <a:r>
              <a:rPr lang="ru-RU" baseline="0" dirty="0" smtClean="0"/>
              <a:t>к выводу,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что необходима «комплексность» физкультурно-оздоровительной работы, которая направлена на формирование двигательной сферы и создание психолого-педагогических условий развития здоровья на основе творческой активности детей, а так же в осуществление индивидуально-дифференцированного подхода, так как он является ключевым, системообразующим средством физкультурно-оздоровительной работы в ДОУ.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44A0D-9B41-457D-8F0A-8D9B59048F6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09671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dirty="0" smtClean="0"/>
              <a:t>Так появился проект «РОСТИ – гимнастика» развивающая,</a:t>
            </a:r>
            <a:r>
              <a:rPr lang="en-US" baseline="0" dirty="0" smtClean="0"/>
              <a:t> </a:t>
            </a:r>
            <a:r>
              <a:rPr lang="ru-RU" baseline="0" dirty="0" smtClean="0"/>
              <a:t>образовательная, сюжетная, танцевальная, игровая гимнастика.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44A0D-9B41-457D-8F0A-8D9B59048F6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46259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solidFill>
                  <a:srgbClr val="FF0000"/>
                </a:solidFill>
              </a:rPr>
              <a:t>Что же такое </a:t>
            </a:r>
            <a:r>
              <a:rPr lang="ru-RU" b="1" dirty="0" err="1" smtClean="0">
                <a:solidFill>
                  <a:srgbClr val="FF0000"/>
                </a:solidFill>
              </a:rPr>
              <a:t>рости</a:t>
            </a:r>
            <a:r>
              <a:rPr lang="ru-RU" b="1" dirty="0" smtClean="0">
                <a:solidFill>
                  <a:srgbClr val="FF0000"/>
                </a:solidFill>
              </a:rPr>
              <a:t> гимнастика? Это вариативная форма организации</a:t>
            </a:r>
            <a:r>
              <a:rPr lang="ru-RU" b="1" baseline="0" dirty="0" smtClean="0">
                <a:solidFill>
                  <a:srgbClr val="FF0000"/>
                </a:solidFill>
              </a:rPr>
              <a:t> физкультурного занятия, праздника или досуга. Программа воспитания, которая теперь входит в Федеральную образовательную программу  основана на приобщении детей к ценностям современного общества, поэтому </a:t>
            </a:r>
            <a:r>
              <a:rPr lang="en-US" b="1" dirty="0" smtClean="0">
                <a:solidFill>
                  <a:srgbClr val="FF0000"/>
                </a:solidFill>
              </a:rPr>
              <a:t>c</a:t>
            </a:r>
            <a:r>
              <a:rPr lang="ru-RU" b="1" dirty="0" err="1" smtClean="0">
                <a:solidFill>
                  <a:srgbClr val="FF0000"/>
                </a:solidFill>
              </a:rPr>
              <a:t>южет</a:t>
            </a:r>
            <a:r>
              <a:rPr lang="ru-RU" dirty="0" smtClean="0"/>
              <a:t> наших </a:t>
            </a:r>
            <a:r>
              <a:rPr lang="ru-RU" dirty="0" smtClean="0"/>
              <a:t>занятий </a:t>
            </a:r>
            <a:r>
              <a:rPr lang="ru-RU" dirty="0" smtClean="0"/>
              <a:t>направлен на формирование</a:t>
            </a:r>
            <a:r>
              <a:rPr lang="ru-RU" baseline="0" dirty="0" smtClean="0"/>
              <a:t> у детей понимания таких ценностей, как</a:t>
            </a:r>
            <a:r>
              <a:rPr lang="ru-RU" dirty="0" smtClean="0"/>
              <a:t> «Жизнь»  и «Здоровье» из  области «Физическое развитие». Ведь важно не просто</a:t>
            </a:r>
            <a:r>
              <a:rPr lang="ru-RU" baseline="0" dirty="0" smtClean="0"/>
              <a:t> обогатить двигательный опыт детей, а сформировать предпосылки навыков функциональной грамотности, когда ребенок сможет этот двигательный багаж применять в своей дальнейшей жизни.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44A0D-9B41-457D-8F0A-8D9B59048F65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9054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Определив проблему, были сформулированы цель и задачи проекта, они представлены на слайде.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44A0D-9B41-457D-8F0A-8D9B59048F6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7536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Изначально РОСТИ</a:t>
            </a:r>
            <a:r>
              <a:rPr lang="ru-RU" baseline="0" dirty="0" smtClean="0"/>
              <a:t> гимнастика проводилась в утреннее время, как режимный момент, но со временем исходя из просьб детей смогли адаптировать и включить элементы РОСТИ гимнастики во все части физкультурного занятия. Дети и родители не остаются в стороне, и становятся активными участниками в процессе планирования данного проекта. Предлагают свои варианты сюжета, а так же создают атрибуты для наших занятий - путешествий.</a:t>
            </a:r>
          </a:p>
          <a:p>
            <a:r>
              <a:rPr lang="ru-RU" dirty="0" smtClean="0"/>
              <a:t>Все формы физкультурных занятий способствуют комплексному решению задач физического воспитания и используются нами в работе, так как этого требует методика физического воспитания. Но, именно сюжетно  игровые занятия с использованием элементов РОСТИ гимнастики— одна из организационных форм проведения занятий по физкультуре, способствующая воспитанию у детей дошкольного возраста интереса к процессу выполнения физических упражнений и основных видов движений.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44A0D-9B41-457D-8F0A-8D9B59048F6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8353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Можно выделить два основных вида сюжетных физкультурных занятий:</a:t>
            </a:r>
          </a:p>
          <a:p>
            <a:r>
              <a:rPr lang="ru-RU" dirty="0" smtClean="0"/>
              <a:t>Сюжетно-образные физкультурные занятия: через знакомый подражательный образ помогают привлечь детей к выполнению разнообразных движений, приобретение разнообразных двигательных навыков. (На протяжении всего занятия разные движения имеют разные образы или один образ воплощается в разных движениях).</a:t>
            </a:r>
          </a:p>
          <a:p>
            <a:r>
              <a:rPr lang="ru-RU" dirty="0" smtClean="0"/>
              <a:t>Сюжетно-тематические физкультурные занятия: учат преодолевать двигательные  трудности, ориентироваться в проблемных ситуациях, развивать у детей творчество, фантазию и воображение.</a:t>
            </a:r>
          </a:p>
          <a:p>
            <a:r>
              <a:rPr lang="ru-RU" dirty="0" smtClean="0"/>
              <a:t>Формируемая социальная ситуация развития на сюжетно-игровых физкультурных занятиях выступает как источник социализации и развития личности ребёнка, определяет уклад жизнедеятельности дошкольника. Не остаются  в стороне и ребята</a:t>
            </a:r>
            <a:r>
              <a:rPr lang="ru-RU" baseline="0" dirty="0" smtClean="0"/>
              <a:t> с особыми образовательными потребностями, ведь часто дети просто боятся выполнить что то неверно, а такая форма занятия помогает им просто погрузиться в игру и быть наравне с </a:t>
            </a:r>
            <a:r>
              <a:rPr lang="ru-RU" baseline="0" dirty="0" err="1" smtClean="0"/>
              <a:t>нормотипичными</a:t>
            </a:r>
            <a:r>
              <a:rPr lang="ru-RU" baseline="0" dirty="0" smtClean="0"/>
              <a:t> сверстниками.</a:t>
            </a:r>
            <a:endParaRPr lang="ru-RU" dirty="0" smtClean="0"/>
          </a:p>
          <a:p>
            <a:r>
              <a:rPr lang="ru-RU" dirty="0" smtClean="0"/>
              <a:t>Эффективность сюжетно-игровых физкультурных занятий оценивается не только по успешному решению образовательных задач и влиянию на развитие личности, но и по оздоровительному воздействию на организм.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44A0D-9B41-457D-8F0A-8D9B59048F6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1760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Сравнительный анализ полученных результатов дал нам возможность получить объективную информацию о положительной динамике показателей, которую можно проследить на слайде. </a:t>
            </a:r>
          </a:p>
          <a:p>
            <a:r>
              <a:rPr lang="ru-RU" dirty="0" smtClean="0"/>
              <a:t>Итак, высокий уровень физического развития  показали 52% дошкольников, что на 19% выше, чем в первичном диагностировании. Средний уровень отмечен у 44% детей, что на 13% выше, чем в первичном диагностировании. Низкий уровень показали 4% детей, что на 32% меньше, чем в первичном диагностировании.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44A0D-9B41-457D-8F0A-8D9B59048F65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32628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Таким образом, сюжетно-игровая форма проведения физкультурных занятий с включением элементов РОСТИ</a:t>
            </a:r>
            <a:r>
              <a:rPr lang="ru-RU" baseline="0" dirty="0" smtClean="0"/>
              <a:t> - гимнастики</a:t>
            </a:r>
            <a:r>
              <a:rPr lang="ru-RU" dirty="0" smtClean="0"/>
              <a:t> помогает развивать у детей инициативу и самостоятельность, создаёт условия для неоднократного выполнения и повышения интереса к движению. Движения, связанные с каким-либо образом или сюжетом, увлекают детей, образ подталкивает к исполнению подражательных движений, которые очень любят дошкольники. Движения, даже самые простые, дают пищу детской фантазии, развивают творчество, которое является высшим компонентом в структуре личности, представляет собой одну из наиболее содержательных форм психической активности ребёнка. Ребята учатся думать и действовать одновременно. </a:t>
            </a:r>
          </a:p>
          <a:p>
            <a:endParaRPr lang="ru-RU" dirty="0" smtClean="0"/>
          </a:p>
          <a:p>
            <a:r>
              <a:rPr lang="ru-RU" dirty="0" smtClean="0"/>
              <a:t>Проблема здоровья детей сегодня как никогда актуальна. В настоящее время можно с уверенностью утверждать, что именно педагог в состоянии сделать для здоровья современного ребенка больше, чем врач. Это не значит , что педагог должен выполнять обязанности медицинского работника. Просто он должен работать так, чтобы обучение детей  не наносило ущерба их здоровью. </a:t>
            </a:r>
          </a:p>
          <a:p>
            <a:r>
              <a:rPr lang="ru-RU" dirty="0" smtClean="0"/>
              <a:t>На экране мне бы хотелось поделиться чек-листом по разработке занятия</a:t>
            </a:r>
            <a:r>
              <a:rPr lang="ru-RU" baseline="0" dirty="0" smtClean="0"/>
              <a:t> с элементами РОСТИ – гимнастики. Спасибо за внимание!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44A0D-9B41-457D-8F0A-8D9B59048F65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184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6453"/>
            <a:ext cx="7772400" cy="10814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3916"/>
            <a:ext cx="6400800" cy="12874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000" b="0" i="0">
                <a:solidFill>
                  <a:srgbClr val="9C2216"/>
                </a:solidFill>
                <a:latin typeface="Segoe UI Black"/>
                <a:cs typeface="Segoe UI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636363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000" b="0" i="0">
                <a:solidFill>
                  <a:srgbClr val="9C2216"/>
                </a:solidFill>
                <a:latin typeface="Segoe UI Black"/>
                <a:cs typeface="Segoe UI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4465"/>
            <a:ext cx="3977640" cy="339890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4465"/>
            <a:ext cx="3977640" cy="339890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10/23/2023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000" b="0" i="0">
                <a:solidFill>
                  <a:srgbClr val="9C2216"/>
                </a:solidFill>
                <a:latin typeface="Segoe UI Black"/>
                <a:cs typeface="Segoe UI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10/23/2023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10/23/2023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26109" y="1012012"/>
            <a:ext cx="2685415" cy="9404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000" b="0" i="0">
                <a:solidFill>
                  <a:srgbClr val="9C2216"/>
                </a:solidFill>
                <a:latin typeface="Segoe UI Black"/>
                <a:cs typeface="Segoe UI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24687" y="1809369"/>
            <a:ext cx="5638165" cy="32105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636363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9360"/>
            <a:ext cx="2926080" cy="2574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9360"/>
            <a:ext cx="2103120" cy="2574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9360"/>
            <a:ext cx="2103120" cy="2574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5827" y="898525"/>
            <a:ext cx="4609498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203325"/>
            <a:ext cx="205740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8668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661160" cy="173990"/>
          </a:xfrm>
          <a:custGeom>
            <a:avLst/>
            <a:gdLst/>
            <a:ahLst/>
            <a:cxnLst/>
            <a:rect l="l" t="t" r="r" b="b"/>
            <a:pathLst>
              <a:path w="1661160" h="173990">
                <a:moveTo>
                  <a:pt x="1661160" y="0"/>
                </a:moveTo>
                <a:lnTo>
                  <a:pt x="0" y="0"/>
                </a:lnTo>
                <a:lnTo>
                  <a:pt x="0" y="173736"/>
                </a:lnTo>
                <a:lnTo>
                  <a:pt x="1661160" y="173736"/>
                </a:lnTo>
                <a:lnTo>
                  <a:pt x="1661160" y="0"/>
                </a:lnTo>
                <a:close/>
              </a:path>
            </a:pathLst>
          </a:custGeom>
          <a:solidFill>
            <a:srgbClr val="EF534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00970" y="3489325"/>
            <a:ext cx="4687824" cy="795088"/>
          </a:xfrm>
          <a:prstGeom prst="rect">
            <a:avLst/>
          </a:prstGeom>
          <a:solidFill>
            <a:srgbClr val="F9FBF6"/>
          </a:solidFill>
        </p:spPr>
        <p:txBody>
          <a:bodyPr vert="horz" wrap="square" lIns="0" tIns="55879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439"/>
              </a:spcBef>
            </a:pPr>
            <a:r>
              <a:rPr lang="ru-RU" sz="1600" spc="-5" dirty="0" err="1" smtClean="0">
                <a:latin typeface="Segoe UI Semibold"/>
                <a:cs typeface="Segoe UI Semibold"/>
              </a:rPr>
              <a:t>Папулова</a:t>
            </a:r>
            <a:r>
              <a:rPr lang="ru-RU" sz="1600" spc="-5" dirty="0" smtClean="0">
                <a:latin typeface="Segoe UI Semibold"/>
                <a:cs typeface="Segoe UI Semibold"/>
              </a:rPr>
              <a:t> Алена Юрьевна,</a:t>
            </a:r>
            <a:endParaRPr sz="1600" dirty="0">
              <a:latin typeface="Segoe UI Semibold"/>
              <a:cs typeface="Segoe UI Semibold"/>
            </a:endParaRPr>
          </a:p>
          <a:p>
            <a:pPr marL="91440" marR="144780">
              <a:lnSpc>
                <a:spcPct val="100000"/>
              </a:lnSpc>
            </a:pPr>
            <a:r>
              <a:rPr sz="1600" spc="-5" dirty="0">
                <a:latin typeface="Segoe UI"/>
                <a:cs typeface="Segoe UI"/>
              </a:rPr>
              <a:t>инструктор</a:t>
            </a:r>
            <a:r>
              <a:rPr sz="1600" spc="-15" dirty="0">
                <a:latin typeface="Segoe UI"/>
                <a:cs typeface="Segoe UI"/>
              </a:rPr>
              <a:t> </a:t>
            </a:r>
            <a:r>
              <a:rPr sz="1600" spc="5" dirty="0">
                <a:latin typeface="Segoe UI"/>
                <a:cs typeface="Segoe UI"/>
              </a:rPr>
              <a:t>по</a:t>
            </a:r>
            <a:r>
              <a:rPr sz="1600" spc="-30" dirty="0">
                <a:latin typeface="Segoe UI"/>
                <a:cs typeface="Segoe UI"/>
              </a:rPr>
              <a:t> </a:t>
            </a:r>
            <a:r>
              <a:rPr sz="1600" dirty="0">
                <a:latin typeface="Segoe UI"/>
                <a:cs typeface="Segoe UI"/>
              </a:rPr>
              <a:t>физической</a:t>
            </a:r>
            <a:r>
              <a:rPr sz="1600" spc="-70" dirty="0">
                <a:latin typeface="Segoe UI"/>
                <a:cs typeface="Segoe UI"/>
              </a:rPr>
              <a:t> </a:t>
            </a:r>
            <a:r>
              <a:rPr sz="1600" spc="-5" dirty="0" err="1">
                <a:latin typeface="Segoe UI"/>
                <a:cs typeface="Segoe UI"/>
              </a:rPr>
              <a:t>культуре</a:t>
            </a:r>
            <a:r>
              <a:rPr sz="1600" spc="-5" dirty="0">
                <a:latin typeface="Segoe UI"/>
                <a:cs typeface="Segoe UI"/>
              </a:rPr>
              <a:t> </a:t>
            </a:r>
            <a:r>
              <a:rPr sz="1600" spc="-425" dirty="0">
                <a:latin typeface="Segoe UI"/>
                <a:cs typeface="Segoe UI"/>
              </a:rPr>
              <a:t> </a:t>
            </a:r>
            <a:r>
              <a:rPr lang="ru-RU" sz="1600" dirty="0" smtClean="0">
                <a:latin typeface="Segoe UI"/>
                <a:cs typeface="Segoe UI"/>
              </a:rPr>
              <a:t>МАДОУ ЦРР – детский сад № 50 города Тюмени</a:t>
            </a:r>
            <a:endParaRPr sz="1600" dirty="0">
              <a:latin typeface="Segoe UI"/>
              <a:cs typeface="Segoe U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430837" y="4968239"/>
            <a:ext cx="1734820" cy="177165"/>
          </a:xfrm>
          <a:custGeom>
            <a:avLst/>
            <a:gdLst/>
            <a:ahLst/>
            <a:cxnLst/>
            <a:rect l="l" t="t" r="r" b="b"/>
            <a:pathLst>
              <a:path w="1734820" h="177164">
                <a:moveTo>
                  <a:pt x="1734311" y="0"/>
                </a:moveTo>
                <a:lnTo>
                  <a:pt x="0" y="0"/>
                </a:lnTo>
                <a:lnTo>
                  <a:pt x="0" y="176783"/>
                </a:lnTo>
                <a:lnTo>
                  <a:pt x="1734311" y="176783"/>
                </a:lnTo>
                <a:lnTo>
                  <a:pt x="1734311" y="0"/>
                </a:lnTo>
                <a:close/>
              </a:path>
            </a:pathLst>
          </a:custGeom>
          <a:solidFill>
            <a:srgbClr val="EF534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761999" y="832485"/>
            <a:ext cx="2084727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10" dirty="0" smtClean="0">
                <a:solidFill>
                  <a:srgbClr val="34B551"/>
                </a:solidFill>
                <a:latin typeface="Segoe UI Semibold"/>
                <a:cs typeface="Segoe UI Semibold"/>
              </a:rPr>
              <a:t>развивающая</a:t>
            </a:r>
            <a:endParaRPr sz="2400" dirty="0">
              <a:latin typeface="Segoe UI Semibold"/>
              <a:cs typeface="Segoe UI Semibold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828800" y="1223645"/>
            <a:ext cx="2913358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0" dirty="0" err="1" smtClean="0">
                <a:solidFill>
                  <a:srgbClr val="001F5F"/>
                </a:solidFill>
                <a:latin typeface="Segoe UI Semibold"/>
                <a:cs typeface="Segoe UI Semibold"/>
              </a:rPr>
              <a:t>образовательная</a:t>
            </a:r>
            <a:endParaRPr sz="2400" dirty="0">
              <a:latin typeface="Segoe UI Semibold"/>
              <a:cs typeface="Segoe UI Semibold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14400" y="1736725"/>
            <a:ext cx="193232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10" dirty="0" smtClean="0">
                <a:solidFill>
                  <a:srgbClr val="006FC0"/>
                </a:solidFill>
                <a:latin typeface="Segoe UI Semibold"/>
                <a:cs typeface="Segoe UI Semibold"/>
              </a:rPr>
              <a:t>сюжетная</a:t>
            </a:r>
            <a:endParaRPr sz="2400" dirty="0">
              <a:latin typeface="Segoe UI Semibold"/>
              <a:cs typeface="Segoe UI Semibold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295401" y="2193925"/>
            <a:ext cx="3526336" cy="103361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10" dirty="0">
                <a:solidFill>
                  <a:srgbClr val="7030A0"/>
                </a:solidFill>
                <a:latin typeface="Segoe UI Semibold"/>
                <a:cs typeface="Segoe UI Semibold"/>
              </a:rPr>
              <a:t>т</a:t>
            </a:r>
            <a:r>
              <a:rPr lang="ru-RU" sz="2400" spc="-10" dirty="0" smtClean="0">
                <a:solidFill>
                  <a:srgbClr val="7030A0"/>
                </a:solidFill>
                <a:latin typeface="Segoe UI Semibold"/>
                <a:cs typeface="Segoe UI Semibold"/>
              </a:rPr>
              <a:t>анцевальная игровая</a:t>
            </a:r>
            <a:endParaRPr sz="2400" dirty="0" smtClean="0">
              <a:solidFill>
                <a:srgbClr val="7030A0"/>
              </a:solidFill>
              <a:latin typeface="Segoe UI Semibold"/>
              <a:cs typeface="Segoe UI Semibold"/>
            </a:endParaRPr>
          </a:p>
          <a:p>
            <a:pPr marL="815340">
              <a:lnSpc>
                <a:spcPct val="100000"/>
              </a:lnSpc>
              <a:spcBef>
                <a:spcPts val="2190"/>
              </a:spcBef>
            </a:pPr>
            <a:r>
              <a:rPr lang="ru-RU" sz="2400" dirty="0" smtClean="0">
                <a:latin typeface="Segoe UI Semibold"/>
                <a:cs typeface="Segoe UI Semibold"/>
              </a:rPr>
              <a:t>гимнастика </a:t>
            </a:r>
            <a:endParaRPr sz="2400" dirty="0">
              <a:latin typeface="Segoe UI Semibold"/>
              <a:cs typeface="Segoe UI Semibold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207811"/>
            <a:ext cx="3636962" cy="2481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636" y="898525"/>
            <a:ext cx="4256087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bject 15"/>
          <p:cNvSpPr txBox="1">
            <a:spLocks noGrp="1"/>
          </p:cNvSpPr>
          <p:nvPr>
            <p:ph type="title"/>
          </p:nvPr>
        </p:nvSpPr>
        <p:spPr>
          <a:xfrm>
            <a:off x="148197" y="1627871"/>
            <a:ext cx="4282439" cy="947054"/>
          </a:xfrm>
          <a:prstGeom prst="rect">
            <a:avLst/>
          </a:prstGeom>
          <a:solidFill>
            <a:srgbClr val="F9FBF6"/>
          </a:solidFill>
        </p:spPr>
        <p:txBody>
          <a:bodyPr vert="horz" wrap="square" lIns="0" tIns="84455" rIns="0" bIns="0" rtlCol="0">
            <a:spAutoFit/>
          </a:bodyPr>
          <a:lstStyle/>
          <a:p>
            <a:pPr marL="463550">
              <a:lnSpc>
                <a:spcPct val="100000"/>
              </a:lnSpc>
              <a:spcBef>
                <a:spcPts val="665"/>
              </a:spcBef>
              <a:tabLst>
                <a:tab pos="2434590" algn="l"/>
              </a:tabLst>
            </a:pPr>
            <a:r>
              <a:rPr sz="2800" spc="5" dirty="0">
                <a:solidFill>
                  <a:srgbClr val="C00000"/>
                </a:solidFill>
              </a:rPr>
              <a:t>Что</a:t>
            </a:r>
            <a:r>
              <a:rPr sz="2800" spc="-20" dirty="0">
                <a:solidFill>
                  <a:srgbClr val="C00000"/>
                </a:solidFill>
              </a:rPr>
              <a:t> </a:t>
            </a:r>
            <a:r>
              <a:rPr sz="2800" dirty="0">
                <a:solidFill>
                  <a:srgbClr val="C00000"/>
                </a:solidFill>
              </a:rPr>
              <a:t>такое	</a:t>
            </a:r>
            <a:r>
              <a:rPr lang="ru-RU" sz="2800" spc="5" dirty="0" smtClean="0">
                <a:solidFill>
                  <a:srgbClr val="C00000"/>
                </a:solidFill>
              </a:rPr>
              <a:t>РОСТИ-гимнастика</a:t>
            </a:r>
            <a:r>
              <a:rPr sz="2800" spc="5" dirty="0" smtClean="0">
                <a:solidFill>
                  <a:srgbClr val="C00000"/>
                </a:solidFill>
              </a:rPr>
              <a:t>?</a:t>
            </a:r>
            <a:endParaRPr sz="2800" dirty="0"/>
          </a:p>
        </p:txBody>
      </p:sp>
    </p:spTree>
    <p:extLst>
      <p:ext uri="{BB962C8B-B14F-4D97-AF65-F5344CB8AC3E}">
        <p14:creationId xmlns:p14="http://schemas.microsoft.com/office/powerpoint/2010/main" val="1815309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04800" y="822325"/>
            <a:ext cx="8534400" cy="381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04800" y="822325"/>
            <a:ext cx="83820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Цель: </a:t>
            </a:r>
            <a:r>
              <a:rPr lang="ru-RU" dirty="0" smtClean="0"/>
              <a:t>на основе комплексного использования факторов физического воспитания, заложить фундамент гармоничного физического развития и всестороннего совершенствования физических способностей ребенка; содействовать адаптации дошкольников к детскому саду, посредством информационно-коммуникационных технологий.</a:t>
            </a:r>
          </a:p>
          <a:p>
            <a:r>
              <a:rPr lang="ru-RU" b="1" dirty="0" smtClean="0"/>
              <a:t>Задачи:</a:t>
            </a:r>
          </a:p>
          <a:p>
            <a:r>
              <a:rPr lang="ru-RU" dirty="0" smtClean="0"/>
              <a:t>•Развитие творческого воображения и фантазии.</a:t>
            </a:r>
          </a:p>
          <a:p>
            <a:r>
              <a:rPr lang="ru-RU" dirty="0" smtClean="0"/>
              <a:t>•Развитие эмоциональной сферы и умения выражать эмоции.</a:t>
            </a:r>
          </a:p>
          <a:p>
            <a:r>
              <a:rPr lang="ru-RU" dirty="0" smtClean="0"/>
              <a:t>•Развитие физических качеств (быстроты, силы, гибкости, ловкости, выносливости)</a:t>
            </a:r>
          </a:p>
          <a:p>
            <a:r>
              <a:rPr lang="ru-RU" dirty="0" smtClean="0"/>
              <a:t>•Развитие координации, умения ориентироваться в пространстве.</a:t>
            </a:r>
          </a:p>
          <a:p>
            <a:r>
              <a:rPr lang="ru-RU" dirty="0" smtClean="0"/>
              <a:t>•Развитие двигательных умений и навыков, возможности полноценно переживать и выражать своё эмоциональное состояние при использовании информационно-коммуникационных технологий.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9486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772817"/>
            <a:ext cx="2895600" cy="222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669925"/>
            <a:ext cx="2895600" cy="2168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518210"/>
            <a:ext cx="3124200" cy="25952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4819" y="766490"/>
            <a:ext cx="741635" cy="741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4135381"/>
            <a:ext cx="722258" cy="722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2909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98292"/>
            <a:ext cx="2590800" cy="20736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498292"/>
            <a:ext cx="3108895" cy="21441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793719"/>
            <a:ext cx="2667769" cy="20204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890" y="2766490"/>
            <a:ext cx="2698073" cy="20749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94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552330"/>
            <a:ext cx="5054600" cy="321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147892"/>
            <a:ext cx="1235075" cy="123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7509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965325"/>
            <a:ext cx="1752600" cy="1752600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050925"/>
            <a:ext cx="3913188" cy="2933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699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1425</TotalTime>
  <Words>909</Words>
  <Application>Microsoft Office PowerPoint</Application>
  <PresentationFormat>Произвольный</PresentationFormat>
  <Paragraphs>40</Paragraphs>
  <Slides>8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Office Theme</vt:lpstr>
      <vt:lpstr>Презентация PowerPoint</vt:lpstr>
      <vt:lpstr>Презентация PowerPoint</vt:lpstr>
      <vt:lpstr>Что такое РОСТИ-гимнастика?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user</cp:lastModifiedBy>
  <cp:revision>23</cp:revision>
  <dcterms:created xsi:type="dcterms:W3CDTF">2023-10-22T15:21:14Z</dcterms:created>
  <dcterms:modified xsi:type="dcterms:W3CDTF">2023-10-23T15:51:51Z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2023-10-04T00:00:00Z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2023-10-22T00:00:00Z</vt:filetime>
  </property>
</Properties>
</file>