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71" r:id="rId2"/>
    <p:sldId id="260" r:id="rId3"/>
    <p:sldId id="272" r:id="rId4"/>
    <p:sldId id="262" r:id="rId5"/>
    <p:sldId id="261" r:id="rId6"/>
    <p:sldId id="265" r:id="rId7"/>
    <p:sldId id="277" r:id="rId8"/>
    <p:sldId id="273" r:id="rId9"/>
    <p:sldId id="278" r:id="rId10"/>
    <p:sldId id="274" r:id="rId11"/>
    <p:sldId id="279" r:id="rId12"/>
    <p:sldId id="266" r:id="rId13"/>
    <p:sldId id="280" r:id="rId14"/>
    <p:sldId id="275" r:id="rId15"/>
    <p:sldId id="281" r:id="rId16"/>
    <p:sldId id="276" r:id="rId17"/>
    <p:sldId id="282" r:id="rId18"/>
    <p:sldId id="283" r:id="rId19"/>
    <p:sldId id="26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cer\Desktop\&#1083;&#1080;&#1090;%20&#1095;&#1090;%202%20&#1082;&#1083;\3%20&#1095;&#1077;&#1090;&#1074;&#1077;&#1088;&#1090;&#1100;\&#1044;&#1074;&#1072;%20&#1084;&#1086;&#1088;&#1086;&#1079;&#1072;%20%20&#1041;&#1080;&#1085;&#1077;&#1074;&#1089;&#1082;&#1072;&#1103;&#1058;%20&#1053;%20%2026%2007%202011.mp4" TargetMode="Externa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О чём-то скрипит половица,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И спице опять не спится,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Присев на кровати, подушки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Уже навострили ушки.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И сразу меняются лица, 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Меняются звуки и краски.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Тихонько скрипит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половица,</a:t>
            </a: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По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комнате ходит сказка…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4625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/>
          </a:bodyPr>
          <a:lstStyle/>
          <a:p>
            <a:pPr marL="514350" lvl="0" indent="-514350">
              <a:buClr>
                <a:srgbClr val="0BD0D9"/>
              </a:buClr>
              <a:buNone/>
            </a:pPr>
            <a:r>
              <a:rPr lang="ru-RU" sz="4800" b="1" dirty="0">
                <a:solidFill>
                  <a:srgbClr val="002060"/>
                </a:solidFill>
              </a:rPr>
              <a:t>3.За кем побежал младший брат Мороз –Красный нос?</a:t>
            </a:r>
          </a:p>
          <a:p>
            <a:pPr marL="514350" lvl="0" indent="-514350">
              <a:buClr>
                <a:srgbClr val="0BD0D9"/>
              </a:buClr>
              <a:buNone/>
            </a:pPr>
            <a:r>
              <a:rPr lang="ru-RU" sz="4800" b="1" dirty="0">
                <a:solidFill>
                  <a:srgbClr val="0F6FC6"/>
                </a:solidFill>
              </a:rPr>
              <a:t>    </a:t>
            </a:r>
            <a:r>
              <a:rPr lang="ru-RU" sz="4800" b="1" dirty="0">
                <a:solidFill>
                  <a:schemeClr val="accent1"/>
                </a:solidFill>
              </a:rPr>
              <a:t>1)за рыбаком; </a:t>
            </a:r>
          </a:p>
          <a:p>
            <a:pPr marL="514350" lvl="0" indent="-514350">
              <a:buClr>
                <a:srgbClr val="0BD0D9"/>
              </a:buClr>
              <a:buNone/>
            </a:pPr>
            <a:r>
              <a:rPr lang="ru-RU" sz="4800" b="1" dirty="0">
                <a:solidFill>
                  <a:schemeClr val="accent1"/>
                </a:solidFill>
              </a:rPr>
              <a:t>    2)за охотником;</a:t>
            </a:r>
          </a:p>
          <a:p>
            <a:pPr marL="514350" lvl="0" indent="-514350">
              <a:buClr>
                <a:srgbClr val="0BD0D9"/>
              </a:buClr>
              <a:buNone/>
            </a:pPr>
            <a:r>
              <a:rPr lang="ru-RU" sz="4800" b="1" dirty="0">
                <a:solidFill>
                  <a:schemeClr val="accent1"/>
                </a:solidFill>
              </a:rPr>
              <a:t>    3)за дровосеком;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470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b="1" dirty="0" smtClean="0">
                <a:solidFill>
                  <a:srgbClr val="0F6FC6"/>
                </a:solidFill>
              </a:rPr>
              <a:t>3)за </a:t>
            </a:r>
            <a:r>
              <a:rPr lang="ru-RU" sz="8000" b="1" dirty="0">
                <a:solidFill>
                  <a:srgbClr val="0F6FC6"/>
                </a:solidFill>
              </a:rPr>
              <a:t>дровосеком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92576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4.Какая у купца была шуба?</a:t>
            </a:r>
          </a:p>
          <a:p>
            <a:pPr marL="514350" indent="-514350">
              <a:buNone/>
            </a:pPr>
            <a:r>
              <a:rPr lang="ru-RU" sz="4800" b="1" dirty="0" smtClean="0">
                <a:solidFill>
                  <a:schemeClr val="accent1"/>
                </a:solidFill>
              </a:rPr>
              <a:t>    1)медвежья; </a:t>
            </a:r>
          </a:p>
          <a:p>
            <a:pPr marL="514350" indent="-514350">
              <a:buNone/>
            </a:pPr>
            <a:r>
              <a:rPr lang="ru-RU" sz="4800" b="1" dirty="0" smtClean="0">
                <a:solidFill>
                  <a:schemeClr val="accent1"/>
                </a:solidFill>
              </a:rPr>
              <a:t>    2)волчья;</a:t>
            </a:r>
          </a:p>
          <a:p>
            <a:pPr marL="514350" indent="-514350">
              <a:buNone/>
            </a:pPr>
            <a:r>
              <a:rPr lang="ru-RU" sz="4800" b="1" dirty="0" smtClean="0">
                <a:solidFill>
                  <a:schemeClr val="accent1"/>
                </a:solidFill>
              </a:rPr>
              <a:t>    3)лисья;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b="1" dirty="0">
                <a:solidFill>
                  <a:srgbClr val="0F6FC6"/>
                </a:solidFill>
              </a:rPr>
              <a:t>1)медвежья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713971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/>
          </a:bodyPr>
          <a:lstStyle/>
          <a:p>
            <a:pPr marL="514350" lvl="0" indent="-514350">
              <a:buClr>
                <a:srgbClr val="0BD0D9"/>
              </a:buClr>
              <a:buNone/>
            </a:pPr>
            <a:r>
              <a:rPr lang="ru-RU" sz="4800" b="1" dirty="0">
                <a:solidFill>
                  <a:srgbClr val="002060"/>
                </a:solidFill>
              </a:rPr>
              <a:t>5.Чем дровосек стал выколачивать мороз из полушубка?</a:t>
            </a:r>
          </a:p>
          <a:p>
            <a:pPr marL="514350" lvl="0" indent="-514350">
              <a:buClr>
                <a:srgbClr val="0BD0D9"/>
              </a:buClr>
              <a:buNone/>
            </a:pPr>
            <a:r>
              <a:rPr lang="ru-RU" sz="4800" b="1" dirty="0">
                <a:solidFill>
                  <a:srgbClr val="0F6FC6"/>
                </a:solidFill>
              </a:rPr>
              <a:t>    </a:t>
            </a:r>
            <a:r>
              <a:rPr lang="ru-RU" sz="4800" b="1" dirty="0">
                <a:solidFill>
                  <a:schemeClr val="accent1"/>
                </a:solidFill>
              </a:rPr>
              <a:t>1)кнутом; </a:t>
            </a:r>
          </a:p>
          <a:p>
            <a:pPr marL="514350" lvl="0" indent="-514350">
              <a:buClr>
                <a:srgbClr val="0BD0D9"/>
              </a:buClr>
              <a:buNone/>
            </a:pPr>
            <a:r>
              <a:rPr lang="ru-RU" sz="4800" b="1" dirty="0">
                <a:solidFill>
                  <a:schemeClr val="accent1"/>
                </a:solidFill>
              </a:rPr>
              <a:t>    2)поленом;</a:t>
            </a:r>
          </a:p>
          <a:p>
            <a:pPr marL="514350" lvl="0" indent="-514350">
              <a:buClr>
                <a:srgbClr val="0BD0D9"/>
              </a:buClr>
              <a:buNone/>
            </a:pPr>
            <a:r>
              <a:rPr lang="ru-RU" sz="4800" b="1" dirty="0">
                <a:solidFill>
                  <a:schemeClr val="accent1"/>
                </a:solidFill>
              </a:rPr>
              <a:t>    3)палкой;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9447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b="1" dirty="0">
                <a:solidFill>
                  <a:srgbClr val="0F6FC6"/>
                </a:solidFill>
              </a:rPr>
              <a:t>2)поленом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065874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rmAutofit lnSpcReduction="10000"/>
          </a:bodyPr>
          <a:lstStyle/>
          <a:p>
            <a:pPr marL="514350" lvl="0" indent="-514350">
              <a:buClr>
                <a:srgbClr val="0BD0D9"/>
              </a:buClr>
              <a:buNone/>
            </a:pPr>
            <a:r>
              <a:rPr lang="ru-RU" sz="4800" b="1" dirty="0">
                <a:solidFill>
                  <a:srgbClr val="002060"/>
                </a:solidFill>
              </a:rPr>
              <a:t>6.Что, по мнению старшего брата, Мороза – Синего носа лучше шубы греет?</a:t>
            </a:r>
          </a:p>
          <a:p>
            <a:pPr marL="514350" lvl="0" indent="-514350">
              <a:buClr>
                <a:srgbClr val="0BD0D9"/>
              </a:buClr>
              <a:buNone/>
            </a:pPr>
            <a:r>
              <a:rPr lang="ru-RU" sz="4800" b="1" dirty="0">
                <a:solidFill>
                  <a:srgbClr val="0F6FC6"/>
                </a:solidFill>
              </a:rPr>
              <a:t>    </a:t>
            </a:r>
            <a:r>
              <a:rPr lang="ru-RU" sz="4800" b="1" dirty="0">
                <a:solidFill>
                  <a:schemeClr val="accent1"/>
                </a:solidFill>
              </a:rPr>
              <a:t>1)печка; </a:t>
            </a:r>
          </a:p>
          <a:p>
            <a:pPr marL="514350" lvl="0" indent="-514350">
              <a:buClr>
                <a:srgbClr val="0BD0D9"/>
              </a:buClr>
              <a:buNone/>
            </a:pPr>
            <a:r>
              <a:rPr lang="ru-RU" sz="4800" b="1" dirty="0">
                <a:solidFill>
                  <a:schemeClr val="accent1"/>
                </a:solidFill>
              </a:rPr>
              <a:t>    2)костёр;</a:t>
            </a:r>
          </a:p>
          <a:p>
            <a:pPr marL="514350" lvl="0" indent="-514350">
              <a:buClr>
                <a:srgbClr val="0BD0D9"/>
              </a:buClr>
              <a:buNone/>
            </a:pPr>
            <a:r>
              <a:rPr lang="ru-RU" sz="4800" b="1" dirty="0">
                <a:solidFill>
                  <a:schemeClr val="accent1"/>
                </a:solidFill>
              </a:rPr>
              <a:t>    3)топор.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0918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800" b="1" dirty="0">
                <a:solidFill>
                  <a:srgbClr val="0F6FC6"/>
                </a:solidFill>
              </a:rPr>
              <a:t> </a:t>
            </a:r>
            <a:r>
              <a:rPr lang="ru-RU" sz="9600" b="1" dirty="0">
                <a:solidFill>
                  <a:srgbClr val="0F6FC6"/>
                </a:solidFill>
              </a:rPr>
              <a:t>3)топор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953195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5013176"/>
            <a:ext cx="6347048" cy="108012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+mn-lt"/>
              </a:rPr>
              <a:t>- Мне было не интересно на уроке, и я ничего не понял</a:t>
            </a:r>
            <a:endParaRPr lang="ru-RU" sz="3200" b="1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39752" y="2276872"/>
            <a:ext cx="6120680" cy="1584176"/>
          </a:xfrm>
        </p:spPr>
        <p:txBody>
          <a:bodyPr/>
          <a:lstStyle/>
          <a:p>
            <a:r>
              <a:rPr lang="ru-RU" dirty="0" smtClean="0"/>
              <a:t>- </a:t>
            </a:r>
            <a:r>
              <a:rPr lang="ru-RU" sz="3200" dirty="0" smtClean="0"/>
              <a:t>Мне  было интересно, но у меня возникло очень много вопросов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2123729" y="620689"/>
            <a:ext cx="6563072" cy="864095"/>
          </a:xfrm>
        </p:spPr>
        <p:txBody>
          <a:bodyPr>
            <a:normAutofit/>
          </a:bodyPr>
          <a:lstStyle/>
          <a:p>
            <a:r>
              <a:rPr lang="ru-RU" sz="4000" dirty="0" smtClean="0"/>
              <a:t>- </a:t>
            </a:r>
            <a:r>
              <a:rPr lang="ru-RU" sz="3200" dirty="0" smtClean="0"/>
              <a:t>Мне урок понравился</a:t>
            </a:r>
            <a:endParaRPr lang="ru-RU" sz="32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7" name="Объект 6" descr="https://arhivurokov.ru/kopilka/uploads/user_file_56c5f61004d7a/konspiekt-uroka-po-tiemie-russkaia-narodnaia-skazka-dva-moroza_3.jpeg"/>
          <p:cNvPicPr>
            <a:picLocks noGrp="1"/>
          </p:cNvPicPr>
          <p:nvPr>
            <p:ph sz="quarter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662"/>
          <a:stretch/>
        </p:blipFill>
        <p:spPr bwMode="auto">
          <a:xfrm>
            <a:off x="323529" y="188641"/>
            <a:ext cx="1608384" cy="16817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s://arhivurokov.ru/kopilka/uploads/user_file_56c5f61004d7a/konspiekt-uroka-po-tiemie-russkaia-narodnaia-skazka-dva-moroza_5.jpe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73"/>
          <a:stretch/>
        </p:blipFill>
        <p:spPr bwMode="auto">
          <a:xfrm>
            <a:off x="323528" y="2132856"/>
            <a:ext cx="1608385" cy="1926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s://arhivurokov.ru/kopilka/uploads/user_file_56c5f61004d7a/konspiekt-uroka-po-tiemie-russkaia-narodnaia-skazka-dva-moroza_7.jpe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46" t="14373" r="16347" b="16312"/>
          <a:stretch/>
        </p:blipFill>
        <p:spPr bwMode="auto">
          <a:xfrm>
            <a:off x="297809" y="4595548"/>
            <a:ext cx="1634104" cy="1916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59625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/>
                </a:solidFill>
              </a:rPr>
              <a:t>Прочитать сказку</a:t>
            </a:r>
          </a:p>
          <a:p>
            <a:r>
              <a:rPr lang="ru-RU" sz="3200" dirty="0" smtClean="0">
                <a:solidFill>
                  <a:schemeClr val="accent1"/>
                </a:solidFill>
              </a:rPr>
              <a:t>Выполнить задание 5 на стр.202</a:t>
            </a:r>
            <a:endParaRPr lang="ru-RU" sz="32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Два мороза  БиневскаяТ Н  26 07 2011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3048000" y="2986088"/>
            <a:ext cx="3048000" cy="2286000"/>
          </a:xfrm>
          <a:prstGeom prst="rect">
            <a:avLst/>
          </a:prstGeom>
        </p:spPr>
      </p:pic>
      <p:pic>
        <p:nvPicPr>
          <p:cNvPr id="9218" name="Picture 2" descr="http://diafilmy.su/uploads/posts/2011-08/1312400252_p_00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9018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 fullScrn="1">
              <p:cMediaNode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4400" dirty="0">
                <a:latin typeface="Times New Roman"/>
                <a:ea typeface="Times New Roman"/>
                <a:cs typeface="Times New Roman"/>
              </a:rPr>
              <a:t>ко-</a:t>
            </a:r>
            <a:r>
              <a:rPr lang="ru-RU" sz="4400" dirty="0" err="1">
                <a:latin typeface="Times New Roman"/>
                <a:ea typeface="Times New Roman"/>
                <a:cs typeface="Times New Roman"/>
              </a:rPr>
              <a:t>ло</a:t>
            </a:r>
            <a:r>
              <a:rPr lang="ru-RU" sz="4400" dirty="0">
                <a:latin typeface="Times New Roman"/>
                <a:ea typeface="Times New Roman"/>
                <a:cs typeface="Times New Roman"/>
              </a:rPr>
              <a:t>-коль-чик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4400" dirty="0" err="1">
                <a:latin typeface="Times New Roman"/>
                <a:ea typeface="Times New Roman"/>
                <a:cs typeface="Times New Roman"/>
              </a:rPr>
              <a:t>бу</a:t>
            </a:r>
            <a:r>
              <a:rPr lang="ru-RU" sz="4400" dirty="0">
                <a:latin typeface="Times New Roman"/>
                <a:ea typeface="Times New Roman"/>
                <a:cs typeface="Times New Roman"/>
              </a:rPr>
              <a:t>-бен-чик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4400" dirty="0" err="1">
                <a:latin typeface="Times New Roman"/>
                <a:ea typeface="Times New Roman"/>
                <a:cs typeface="Times New Roman"/>
              </a:rPr>
              <a:t>дро</a:t>
            </a:r>
            <a:r>
              <a:rPr lang="ru-RU" sz="4400" dirty="0">
                <a:latin typeface="Times New Roman"/>
                <a:ea typeface="Times New Roman"/>
                <a:cs typeface="Times New Roman"/>
              </a:rPr>
              <a:t>-во-сек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4400" dirty="0" err="1">
                <a:latin typeface="Times New Roman"/>
                <a:ea typeface="Times New Roman"/>
                <a:cs typeface="Times New Roman"/>
              </a:rPr>
              <a:t>крес-тья-нин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4400" dirty="0">
                <a:latin typeface="Times New Roman"/>
                <a:ea typeface="Times New Roman"/>
                <a:cs typeface="Times New Roman"/>
              </a:rPr>
              <a:t>вы-ко-ла-</a:t>
            </a:r>
            <a:r>
              <a:rPr lang="ru-RU" sz="4400" dirty="0" err="1">
                <a:latin typeface="Times New Roman"/>
                <a:ea typeface="Times New Roman"/>
                <a:cs typeface="Times New Roman"/>
              </a:rPr>
              <a:t>чи</a:t>
            </a:r>
            <a:r>
              <a:rPr lang="ru-RU" sz="4400" dirty="0"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4400" dirty="0" err="1">
                <a:latin typeface="Times New Roman"/>
                <a:ea typeface="Times New Roman"/>
                <a:cs typeface="Times New Roman"/>
              </a:rPr>
              <a:t>вать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dirty="0">
                <a:latin typeface="Times New Roman"/>
                <a:ea typeface="Times New Roman"/>
                <a:cs typeface="Times New Roman"/>
              </a:rPr>
              <a:t>по-за- ба-вить-</a:t>
            </a:r>
            <a:r>
              <a:rPr lang="ru-RU" sz="4400" dirty="0" err="1">
                <a:latin typeface="Times New Roman"/>
                <a:ea typeface="Times New Roman"/>
                <a:cs typeface="Times New Roman"/>
              </a:rPr>
              <a:t>ся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230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6643702" cy="592933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</a:rPr>
              <a:t>Бубенчик – металлический шарик с кусочком металла внутри, позванивающий при встряхивании.</a:t>
            </a:r>
          </a:p>
          <a:p>
            <a:r>
              <a:rPr lang="ru-RU" b="1" dirty="0" smtClean="0">
                <a:solidFill>
                  <a:schemeClr val="accent1"/>
                </a:solidFill>
              </a:rPr>
              <a:t>Дровосек – человек, рубящий дрова.</a:t>
            </a:r>
          </a:p>
          <a:p>
            <a:r>
              <a:rPr lang="ru-RU" b="1" dirty="0" smtClean="0">
                <a:solidFill>
                  <a:schemeClr val="accent1"/>
                </a:solidFill>
              </a:rPr>
              <a:t>Купец – богатый человек, живущий в городе, владелец торговой лавки.</a:t>
            </a:r>
          </a:p>
          <a:p>
            <a:r>
              <a:rPr lang="ru-RU" b="1" dirty="0" smtClean="0">
                <a:solidFill>
                  <a:schemeClr val="accent1"/>
                </a:solidFill>
              </a:rPr>
              <a:t>Крестьянин – бедный человек, живущий в деревне, занимается обработкой земли.</a:t>
            </a: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18434" name="Picture 2" descr="Разные колокольчик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15140" y="714356"/>
            <a:ext cx="1995483" cy="1656895"/>
          </a:xfrm>
          <a:prstGeom prst="rect">
            <a:avLst/>
          </a:prstGeom>
          <a:noFill/>
        </p:spPr>
      </p:pic>
      <p:pic>
        <p:nvPicPr>
          <p:cNvPr id="18436" name="Picture 4" descr="О пользователе - kupec kupec - uID.m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4929198"/>
            <a:ext cx="2119287" cy="1733962"/>
          </a:xfrm>
          <a:prstGeom prst="rect">
            <a:avLst/>
          </a:prstGeom>
          <a:noFill/>
        </p:spPr>
      </p:pic>
      <p:pic>
        <p:nvPicPr>
          <p:cNvPr id="4098" name="Picture 2" descr="Октябрь - осенние страшилки - Легенда: наследие драконов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71934" y="4429132"/>
            <a:ext cx="2400300" cy="2152650"/>
          </a:xfrm>
          <a:prstGeom prst="rect">
            <a:avLst/>
          </a:prstGeom>
          <a:noFill/>
        </p:spPr>
      </p:pic>
      <p:pic>
        <p:nvPicPr>
          <p:cNvPr id="4100" name="Picture 4" descr="Последние ответы &quot; Anime4download - аниме форум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86578" y="2714620"/>
            <a:ext cx="2143140" cy="33910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/>
          <a:lstStyle/>
          <a:p>
            <a:r>
              <a:rPr lang="ru-RU" dirty="0" smtClean="0"/>
              <a:t>Физкультминутка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1268760"/>
            <a:ext cx="5472608" cy="50558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Мы ногами топ-топ,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Мы руками хлоп-хлоп!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Мы глазами миг-миг,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Мы плечами чик-чик.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Раз –сюда, два – туда,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Повернись вокруг себя.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Раз присели, два – привстали,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Руки к верху все подняли.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Сели – встали, сели – встали.</a:t>
            </a:r>
          </a:p>
        </p:txBody>
      </p:sp>
      <p:pic>
        <p:nvPicPr>
          <p:cNvPr id="5122" name="Picture 2" descr="http://img0.liveinternet.ru/images/attach/c/2/84/222/84222600_aye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00192" y="994420"/>
            <a:ext cx="2416494" cy="2564904"/>
          </a:xfrm>
          <a:prstGeom prst="rect">
            <a:avLst/>
          </a:prstGeom>
          <a:noFill/>
        </p:spPr>
      </p:pic>
      <p:pic>
        <p:nvPicPr>
          <p:cNvPr id="5124" name="Picture 4" descr="http://mackocsati.kepeslap.com/images/11793/uj_thumb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4077072"/>
            <a:ext cx="1872208" cy="2579064"/>
          </a:xfrm>
          <a:prstGeom prst="rect">
            <a:avLst/>
          </a:prstGeom>
          <a:noFill/>
        </p:spPr>
      </p:pic>
      <p:pic>
        <p:nvPicPr>
          <p:cNvPr id="5126" name="Picture 6" descr="http://gifportal.ru/data/smiles/sporta-1064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57179" y="4426446"/>
            <a:ext cx="2462386" cy="24623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Тест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1.Что решили сделать братья Морозы?</a:t>
            </a:r>
          </a:p>
          <a:p>
            <a:pPr marL="514350" indent="-514350">
              <a:buNone/>
            </a:pPr>
            <a:r>
              <a:rPr lang="ru-RU" sz="4800" b="1" dirty="0" smtClean="0">
                <a:solidFill>
                  <a:schemeClr val="accent1"/>
                </a:solidFill>
              </a:rPr>
              <a:t>    1)поиграть; </a:t>
            </a:r>
          </a:p>
          <a:p>
            <a:pPr marL="514350" indent="-514350">
              <a:buNone/>
            </a:pPr>
            <a:r>
              <a:rPr lang="ru-RU" sz="4800" b="1" dirty="0" smtClean="0">
                <a:solidFill>
                  <a:schemeClr val="accent1"/>
                </a:solidFill>
              </a:rPr>
              <a:t>    2)порезвиться;</a:t>
            </a:r>
          </a:p>
          <a:p>
            <a:pPr marL="514350" indent="-514350">
              <a:buNone/>
            </a:pPr>
            <a:r>
              <a:rPr lang="ru-RU" sz="4800" b="1" dirty="0" smtClean="0">
                <a:solidFill>
                  <a:schemeClr val="accent1"/>
                </a:solidFill>
              </a:rPr>
              <a:t>    3)позабавиться;</a:t>
            </a:r>
          </a:p>
          <a:p>
            <a:pPr marL="514350" indent="-514350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b="1" dirty="0">
                <a:solidFill>
                  <a:schemeClr val="accent1"/>
                </a:solidFill>
              </a:rPr>
              <a:t>3)позабавиться</a:t>
            </a:r>
            <a:endParaRPr lang="ru-RU" sz="8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36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/>
          <a:lstStyle/>
          <a:p>
            <a:pPr marL="514350" lvl="0" indent="-514350">
              <a:buClr>
                <a:srgbClr val="0BD0D9"/>
              </a:buClr>
              <a:buNone/>
            </a:pPr>
            <a:r>
              <a:rPr lang="ru-RU" sz="4800" b="1" dirty="0">
                <a:solidFill>
                  <a:srgbClr val="002060"/>
                </a:solidFill>
              </a:rPr>
              <a:t>2.Богатый купец ехал:</a:t>
            </a:r>
          </a:p>
          <a:p>
            <a:pPr marL="514350" lvl="0" indent="-514350">
              <a:buClr>
                <a:srgbClr val="0BD0D9"/>
              </a:buClr>
              <a:buNone/>
            </a:pPr>
            <a:r>
              <a:rPr lang="ru-RU" sz="4800" b="1" dirty="0">
                <a:solidFill>
                  <a:srgbClr val="0F6FC6"/>
                </a:solidFill>
              </a:rPr>
              <a:t>    </a:t>
            </a:r>
            <a:r>
              <a:rPr lang="ru-RU" sz="4800" b="1" dirty="0">
                <a:solidFill>
                  <a:schemeClr val="accent1"/>
                </a:solidFill>
              </a:rPr>
              <a:t>1)с колокольчиками; </a:t>
            </a:r>
          </a:p>
          <a:p>
            <a:pPr marL="514350" lvl="0" indent="-514350">
              <a:buClr>
                <a:srgbClr val="0BD0D9"/>
              </a:buClr>
              <a:buNone/>
            </a:pPr>
            <a:r>
              <a:rPr lang="ru-RU" sz="4800" b="1" dirty="0">
                <a:solidFill>
                  <a:schemeClr val="accent1"/>
                </a:solidFill>
              </a:rPr>
              <a:t>    2)с бубенчиками;</a:t>
            </a:r>
          </a:p>
          <a:p>
            <a:pPr marL="514350" lvl="0" indent="-514350">
              <a:buClr>
                <a:srgbClr val="0BD0D9"/>
              </a:buClr>
              <a:buNone/>
            </a:pPr>
            <a:r>
              <a:rPr lang="ru-RU" sz="4800" b="1" dirty="0">
                <a:solidFill>
                  <a:schemeClr val="accent1"/>
                </a:solidFill>
              </a:rPr>
              <a:t>    3)со звоночками;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>
                <a:solidFill>
                  <a:srgbClr val="0F6FC6"/>
                </a:solidFill>
              </a:rPr>
              <a:t>1)с колокольчиками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96382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1235</TotalTime>
  <Words>302</Words>
  <Application>Microsoft Office PowerPoint</Application>
  <PresentationFormat>Экран (4:3)</PresentationFormat>
  <Paragraphs>67</Paragraphs>
  <Slides>19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Calibri</vt:lpstr>
      <vt:lpstr>Constantia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Словарная работа</vt:lpstr>
      <vt:lpstr>Физкультминутка </vt:lpstr>
      <vt:lpstr>Тест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- Мне было не интересно на уроке, и я ничего не понял</vt:lpstr>
      <vt:lpstr>Домашнее задание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«Два Мороза» урок литературного чтения УМК «Школа России»  2 класс</dc:title>
  <dc:creator>Hrisan</dc:creator>
  <cp:lastModifiedBy>школа</cp:lastModifiedBy>
  <cp:revision>47</cp:revision>
  <dcterms:created xsi:type="dcterms:W3CDTF">2015-01-18T05:22:56Z</dcterms:created>
  <dcterms:modified xsi:type="dcterms:W3CDTF">2018-01-16T10:22:48Z</dcterms:modified>
</cp:coreProperties>
</file>