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68" r:id="rId3"/>
    <p:sldId id="256" r:id="rId4"/>
    <p:sldId id="259" r:id="rId5"/>
    <p:sldId id="269" r:id="rId6"/>
    <p:sldId id="271" r:id="rId7"/>
    <p:sldId id="261" r:id="rId8"/>
    <p:sldId id="275" r:id="rId9"/>
    <p:sldId id="276" r:id="rId10"/>
    <p:sldId id="278" r:id="rId11"/>
    <p:sldId id="265" r:id="rId12"/>
    <p:sldId id="277" r:id="rId13"/>
    <p:sldId id="270" r:id="rId14"/>
    <p:sldId id="266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A5B07-E37D-4761-BCE9-9F720EE20615}" type="datetimeFigureOut">
              <a:rPr lang="ru-RU"/>
              <a:pPr>
                <a:defRPr/>
              </a:pPr>
              <a:t>08.12.2014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F299F3-1528-46A6-BE48-2B1884A9B9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D0A86-3B05-4392-9E2B-B6A6A48C25A7}" type="datetimeFigureOut">
              <a:rPr lang="ru-RU"/>
              <a:pPr>
                <a:defRPr/>
              </a:pPr>
              <a:t>08.12.2014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4080D-7A37-4ED5-A8CE-70B8CF7EA5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D3B0E4-749E-42BC-9930-ECF8F2341F6B}" type="datetimeFigureOut">
              <a:rPr lang="ru-RU"/>
              <a:pPr>
                <a:defRPr/>
              </a:pPr>
              <a:t>08.12.2014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C1684-FAEC-462A-B9F0-5621059B12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0D32193-405A-46F6-8DA3-6297A8BC6A82}" type="datetimeFigureOut">
              <a:rPr lang="ru-RU"/>
              <a:pPr>
                <a:defRPr/>
              </a:pPr>
              <a:t>08.12.2014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20E5328-38FC-43A6-898D-4C2F66B7D0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EBE2BE-6F5E-4FBB-A6E9-743E8A916572}" type="datetimeFigureOut">
              <a:rPr lang="ru-RU"/>
              <a:pPr>
                <a:defRPr/>
              </a:pPr>
              <a:t>08.12.2014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483FE0-B5BF-4FF2-8C19-BBE090A2BB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5A1A0-1465-4EC1-B929-6D836C62A08E}" type="datetimeFigureOut">
              <a:rPr lang="ru-RU"/>
              <a:pPr>
                <a:defRPr/>
              </a:pPr>
              <a:t>08.12.2014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7DC49-A3CE-4343-8C5C-D05567B2C4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39A57-3608-4248-9DF8-E2EC4A08FA5A}" type="datetimeFigureOut">
              <a:rPr lang="ru-RU"/>
              <a:pPr>
                <a:defRPr/>
              </a:pPr>
              <a:t>08.12.2014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3D462-42FD-4D9D-9C32-01EB2CB9AC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1812EA3-DFB2-4CEF-AD28-5CA146D4F927}" type="datetimeFigureOut">
              <a:rPr lang="ru-RU"/>
              <a:pPr>
                <a:defRPr/>
              </a:pPr>
              <a:t>08.12.2014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99ACE22-CE1A-4922-92AF-51272B9C42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825D4-1AA0-4151-8FAC-71BBD264BAA0}" type="datetimeFigureOut">
              <a:rPr lang="ru-RU"/>
              <a:pPr>
                <a:defRPr/>
              </a:pPr>
              <a:t>08.12.2014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470536-3257-4169-963E-04F48A70E0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5D534DE-7B04-4E6D-BCF1-260812DAD355}" type="datetimeFigureOut">
              <a:rPr lang="ru-RU"/>
              <a:pPr>
                <a:defRPr/>
              </a:pPr>
              <a:t>08.12.2014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143A4FC-6D93-45E9-9BCF-5179693864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3DB5ED1-2DCD-431B-9902-37236440AAAF}" type="datetimeFigureOut">
              <a:rPr lang="ru-RU"/>
              <a:pPr>
                <a:defRPr/>
              </a:pPr>
              <a:t>08.12.2014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1F7353B-D181-4F34-9E6C-A1DA0A5C8A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0F08F6A4-3E17-4CA7-8875-919FD0229EC7}" type="datetimeFigureOut">
              <a:rPr lang="ru-RU"/>
              <a:pPr>
                <a:defRPr/>
              </a:pPr>
              <a:t>08.12.2014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B6D65695-4D31-4C89-9BA3-94CC773BB8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1" r:id="rId4"/>
    <p:sldLayoutId id="2147483670" r:id="rId5"/>
    <p:sldLayoutId id="2147483675" r:id="rId6"/>
    <p:sldLayoutId id="2147483669" r:id="rId7"/>
    <p:sldLayoutId id="2147483676" r:id="rId8"/>
    <p:sldLayoutId id="2147483677" r:id="rId9"/>
    <p:sldLayoutId id="2147483668" r:id="rId10"/>
    <p:sldLayoutId id="214748366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D36F07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6C0AA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CDACAE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7972452" cy="6045348"/>
          </a:xfrm>
        </p:spPr>
        <p:txBody>
          <a:bodyPr/>
          <a:lstStyle/>
          <a:p>
            <a:pPr>
              <a:buNone/>
            </a:pPr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algn="ctr">
              <a:buNone/>
            </a:pPr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Упустишь минуту – потеряешь час!</a:t>
            </a:r>
          </a:p>
          <a:p>
            <a:pPr algn="ctr">
              <a:buNone/>
            </a:pPr>
            <a:endParaRPr lang="ru-RU" sz="6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C:\Program Files\Microsoft Office\MEDIA\CAGCAT10\j0234131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571876"/>
            <a:ext cx="2786082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500043"/>
            <a:ext cx="607221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№657</a:t>
            </a:r>
          </a:p>
          <a:p>
            <a:pPr marL="742950" indent="-742950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Б)         5 + 4</a:t>
            </a:r>
            <a:r>
              <a:rPr lang="ru-RU" sz="28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= </a:t>
            </a:r>
          </a:p>
          <a:p>
            <a:pPr marL="742950" indent="-742950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В)        (5 + 4)</a:t>
            </a:r>
            <a:r>
              <a:rPr lang="ru-RU" sz="28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=  </a:t>
            </a:r>
          </a:p>
          <a:p>
            <a:pPr marL="742950" indent="-742950">
              <a:buAutoNum type="arabicParenR" startAt="3"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buAutoNum type="arabicParenR" startAt="3"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Г)         5</a:t>
            </a:r>
            <a:r>
              <a:rPr lang="ru-RU" sz="28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+  4</a:t>
            </a:r>
            <a:r>
              <a:rPr lang="ru-RU" sz="28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=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5"/>
          <p:cNvPicPr>
            <a:picLocks noChangeAspect="1" noChangeArrowheads="1"/>
          </p:cNvPicPr>
          <p:nvPr/>
        </p:nvPicPr>
        <p:blipFill>
          <a:blip r:embed="rId2"/>
          <a:srcRect b="16702"/>
          <a:stretch>
            <a:fillRect/>
          </a:stretch>
        </p:blipFill>
        <p:spPr bwMode="auto">
          <a:xfrm>
            <a:off x="7380288" y="0"/>
            <a:ext cx="1763712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7" descr="6"/>
          <p:cNvPicPr>
            <a:picLocks noChangeAspect="1" noChangeArrowheads="1"/>
          </p:cNvPicPr>
          <p:nvPr/>
        </p:nvPicPr>
        <p:blipFill>
          <a:blip r:embed="rId3" cstate="print"/>
          <a:srcRect b="11145"/>
          <a:stretch>
            <a:fillRect/>
          </a:stretch>
        </p:blipFill>
        <p:spPr bwMode="auto">
          <a:xfrm>
            <a:off x="7358063" y="2276475"/>
            <a:ext cx="1785937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ext Box 20"/>
          <p:cNvSpPr txBox="1">
            <a:spLocks noChangeArrowheads="1"/>
          </p:cNvSpPr>
          <p:nvPr/>
        </p:nvSpPr>
        <p:spPr bwMode="auto">
          <a:xfrm>
            <a:off x="987425" y="4365625"/>
            <a:ext cx="16398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Century Schoolbook" pitchFamily="18" charset="0"/>
            </a:endParaRPr>
          </a:p>
        </p:txBody>
      </p:sp>
      <p:sp>
        <p:nvSpPr>
          <p:cNvPr id="22532" name="Text Box 21"/>
          <p:cNvSpPr txBox="1">
            <a:spLocks noChangeArrowheads="1"/>
          </p:cNvSpPr>
          <p:nvPr/>
        </p:nvSpPr>
        <p:spPr bwMode="auto">
          <a:xfrm>
            <a:off x="842963" y="4076700"/>
            <a:ext cx="20002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Century Schoolbook" pitchFamily="18" charset="0"/>
            </a:endParaRPr>
          </a:p>
        </p:txBody>
      </p:sp>
      <p:sp>
        <p:nvSpPr>
          <p:cNvPr id="8" name="Text Box 26"/>
          <p:cNvSpPr txBox="1">
            <a:spLocks noChangeArrowheads="1"/>
          </p:cNvSpPr>
          <p:nvPr/>
        </p:nvSpPr>
        <p:spPr bwMode="auto">
          <a:xfrm>
            <a:off x="1500188" y="285750"/>
            <a:ext cx="4341812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dirty="0" smtClean="0">
                <a:latin typeface="Century Schoolbook" pitchFamily="18" charset="0"/>
              </a:rPr>
              <a:t>Возведение в степень </a:t>
            </a:r>
            <a:r>
              <a:rPr lang="ru-RU" sz="2800" dirty="0">
                <a:latin typeface="Century Schoolbook" pitchFamily="18" charset="0"/>
              </a:rPr>
              <a:t>– </a:t>
            </a:r>
            <a:br>
              <a:rPr lang="ru-RU" sz="2800" dirty="0">
                <a:latin typeface="Century Schoolbook" pitchFamily="18" charset="0"/>
              </a:rPr>
            </a:br>
            <a:r>
              <a:rPr lang="ru-RU" sz="2800" dirty="0">
                <a:latin typeface="Century Schoolbook" pitchFamily="18" charset="0"/>
              </a:rPr>
              <a:t>действие </a:t>
            </a:r>
            <a:r>
              <a:rPr lang="en-US" sz="2800" dirty="0">
                <a:latin typeface="Century Schoolbook" pitchFamily="18" charset="0"/>
              </a:rPr>
              <a:t>III</a:t>
            </a:r>
            <a:r>
              <a:rPr lang="ru-RU" sz="2800" dirty="0">
                <a:latin typeface="Century Schoolbook" pitchFamily="18" charset="0"/>
              </a:rPr>
              <a:t> ступени</a:t>
            </a:r>
          </a:p>
        </p:txBody>
      </p:sp>
      <p:grpSp>
        <p:nvGrpSpPr>
          <p:cNvPr id="22534" name="Group 31"/>
          <p:cNvGrpSpPr>
            <a:grpSpLocks/>
          </p:cNvGrpSpPr>
          <p:nvPr/>
        </p:nvGrpSpPr>
        <p:grpSpPr bwMode="auto">
          <a:xfrm>
            <a:off x="785813" y="3429000"/>
            <a:ext cx="6192837" cy="3095625"/>
            <a:chOff x="567" y="2370"/>
            <a:chExt cx="3901" cy="1950"/>
          </a:xfrm>
        </p:grpSpPr>
        <p:grpSp>
          <p:nvGrpSpPr>
            <p:cNvPr id="22537" name="Group 27"/>
            <p:cNvGrpSpPr>
              <a:grpSpLocks/>
            </p:cNvGrpSpPr>
            <p:nvPr/>
          </p:nvGrpSpPr>
          <p:grpSpPr bwMode="auto">
            <a:xfrm>
              <a:off x="567" y="2370"/>
              <a:ext cx="3901" cy="1950"/>
              <a:chOff x="567" y="2024"/>
              <a:chExt cx="3901" cy="1950"/>
            </a:xfrm>
          </p:grpSpPr>
          <p:sp>
            <p:nvSpPr>
              <p:cNvPr id="22541" name="Line 7"/>
              <p:cNvSpPr>
                <a:spLocks noChangeShapeType="1"/>
              </p:cNvSpPr>
              <p:nvPr/>
            </p:nvSpPr>
            <p:spPr bwMode="auto">
              <a:xfrm>
                <a:off x="567" y="2024"/>
                <a:ext cx="140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2" name="Line 8"/>
              <p:cNvSpPr>
                <a:spLocks noChangeShapeType="1"/>
              </p:cNvSpPr>
              <p:nvPr/>
            </p:nvSpPr>
            <p:spPr bwMode="auto">
              <a:xfrm>
                <a:off x="1927" y="2069"/>
                <a:ext cx="0" cy="5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3" name="Line 9"/>
              <p:cNvSpPr>
                <a:spLocks noChangeShapeType="1"/>
              </p:cNvSpPr>
              <p:nvPr/>
            </p:nvSpPr>
            <p:spPr bwMode="auto">
              <a:xfrm>
                <a:off x="1927" y="2659"/>
                <a:ext cx="127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4" name="Line 10"/>
              <p:cNvSpPr>
                <a:spLocks noChangeShapeType="1"/>
              </p:cNvSpPr>
              <p:nvPr/>
            </p:nvSpPr>
            <p:spPr bwMode="auto">
              <a:xfrm>
                <a:off x="3198" y="2704"/>
                <a:ext cx="0" cy="6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5" name="Line 11"/>
              <p:cNvSpPr>
                <a:spLocks noChangeShapeType="1"/>
              </p:cNvSpPr>
              <p:nvPr/>
            </p:nvSpPr>
            <p:spPr bwMode="auto">
              <a:xfrm>
                <a:off x="3243" y="3385"/>
                <a:ext cx="122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6" name="Line 12"/>
              <p:cNvSpPr>
                <a:spLocks noChangeShapeType="1"/>
              </p:cNvSpPr>
              <p:nvPr/>
            </p:nvSpPr>
            <p:spPr bwMode="auto">
              <a:xfrm>
                <a:off x="4468" y="3385"/>
                <a:ext cx="0" cy="58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2538" name="Text Box 29"/>
            <p:cNvSpPr txBox="1">
              <a:spLocks noChangeArrowheads="1"/>
            </p:cNvSpPr>
            <p:nvPr/>
          </p:nvSpPr>
          <p:spPr bwMode="auto">
            <a:xfrm>
              <a:off x="2109" y="3158"/>
              <a:ext cx="862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400">
                  <a:latin typeface="Times New Roman" pitchFamily="18" charset="0"/>
                </a:rPr>
                <a:t>2 ступень</a:t>
              </a:r>
            </a:p>
          </p:txBody>
        </p:sp>
        <p:sp>
          <p:nvSpPr>
            <p:cNvPr id="22539" name="Text Box 30"/>
            <p:cNvSpPr txBox="1">
              <a:spLocks noChangeArrowheads="1"/>
            </p:cNvSpPr>
            <p:nvPr/>
          </p:nvSpPr>
          <p:spPr bwMode="auto">
            <a:xfrm>
              <a:off x="3424" y="3802"/>
              <a:ext cx="862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400">
                  <a:latin typeface="Times New Roman" pitchFamily="18" charset="0"/>
                </a:rPr>
                <a:t>1 ступень</a:t>
              </a:r>
            </a:p>
          </p:txBody>
        </p:sp>
        <p:sp>
          <p:nvSpPr>
            <p:cNvPr id="22540" name="Text Box 29"/>
            <p:cNvSpPr txBox="1">
              <a:spLocks noChangeArrowheads="1"/>
            </p:cNvSpPr>
            <p:nvPr/>
          </p:nvSpPr>
          <p:spPr bwMode="auto">
            <a:xfrm>
              <a:off x="855" y="2430"/>
              <a:ext cx="862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400">
                  <a:latin typeface="Times New Roman" pitchFamily="18" charset="0"/>
                </a:rPr>
                <a:t>3 ступень</a:t>
              </a:r>
            </a:p>
          </p:txBody>
        </p:sp>
      </p:grp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34250" y="4714875"/>
            <a:ext cx="18097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7572396" y="6000768"/>
            <a:ext cx="14287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Century Schoolbook" pitchFamily="18" charset="0"/>
              </a:rPr>
              <a:t>Возведение в степень</a:t>
            </a:r>
            <a:endParaRPr lang="ru-RU" sz="1400" b="1" dirty="0"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173 0.00278 L -0.69236 -0.5011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5" y="-252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983 0.00579 L -0.69827 -0.51921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9" y="-2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416 0.00856 L -0.45868 0.33402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" y="1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295 -0.05232 L -0.23681 0.1368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" y="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500043"/>
            <a:ext cx="607221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№657</a:t>
            </a:r>
          </a:p>
          <a:p>
            <a:pPr marL="742950" indent="-742950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Б)         5 + 4</a:t>
            </a:r>
            <a:r>
              <a:rPr lang="ru-RU" sz="28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= </a:t>
            </a:r>
          </a:p>
          <a:p>
            <a:pPr marL="742950" indent="-742950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В)        (5 + 4)</a:t>
            </a:r>
            <a:r>
              <a:rPr lang="ru-RU" sz="28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=  </a:t>
            </a:r>
          </a:p>
          <a:p>
            <a:pPr marL="742950" indent="-742950">
              <a:buAutoNum type="arabicParenR" startAt="3"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buAutoNum type="arabicParenR" startAt="3"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Г)         5</a:t>
            </a:r>
            <a:r>
              <a:rPr lang="ru-RU" sz="28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+  4</a:t>
            </a:r>
            <a:r>
              <a:rPr lang="ru-RU" sz="28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=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428992" y="1285860"/>
            <a:ext cx="1285884" cy="571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21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00430" y="2571744"/>
            <a:ext cx="1285884" cy="571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81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868" y="3857628"/>
            <a:ext cx="1285884" cy="571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smtClean="0">
                <a:solidFill>
                  <a:schemeClr val="tx1"/>
                </a:solidFill>
              </a:rPr>
              <a:t>41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8115328" cy="6188224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Археология.</a:t>
            </a:r>
          </a:p>
          <a:p>
            <a:pPr>
              <a:buNone/>
            </a:pPr>
            <a:r>
              <a:rPr lang="ru-RU" sz="1800" dirty="0" smtClean="0"/>
              <a:t>Динозавры вымерли 65 000 000 лет тому назад.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357422" y="1357298"/>
            <a:ext cx="4143404" cy="9286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65 • 10</a:t>
            </a:r>
            <a:r>
              <a:rPr lang="ru-RU" sz="4400" b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2" name="Picture 2" descr="Candy Bar Dinosaur - Скачать - 4shar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1" y="1285861"/>
            <a:ext cx="1643075" cy="123230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472" y="2500306"/>
            <a:ext cx="750099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+mj-lt"/>
              </a:rPr>
              <a:t>Экономика.</a:t>
            </a:r>
          </a:p>
          <a:p>
            <a:pPr>
              <a:buNone/>
            </a:pPr>
            <a:r>
              <a:rPr lang="ru-RU" dirty="0" smtClean="0">
                <a:latin typeface="+mn-lt"/>
              </a:rPr>
              <a:t>Ежегодно человечество сжигает    2 000 000 000 тонн топлива.</a:t>
            </a:r>
          </a:p>
        </p:txBody>
      </p:sp>
      <p:pic>
        <p:nvPicPr>
          <p:cNvPr id="7" name="Picture 2" descr="Дизельное топливо с доставко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286124"/>
            <a:ext cx="1643074" cy="128588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428860" y="3357562"/>
            <a:ext cx="4143404" cy="9286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• 10</a:t>
            </a:r>
            <a:r>
              <a:rPr lang="ru-RU" sz="4400" b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4500570"/>
            <a:ext cx="728667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+mj-lt"/>
              </a:rPr>
              <a:t>Астрономия.</a:t>
            </a:r>
          </a:p>
          <a:p>
            <a:pPr>
              <a:buNone/>
            </a:pPr>
            <a:r>
              <a:rPr lang="ru-RU" dirty="0" smtClean="0">
                <a:latin typeface="+mn-lt"/>
              </a:rPr>
              <a:t>Расстояние от Земли до Солнца 150 000 000 км.</a:t>
            </a:r>
          </a:p>
        </p:txBody>
      </p:sp>
      <p:pic>
        <p:nvPicPr>
          <p:cNvPr id="10" name="Picture 2" descr="Астрономическую единицу изменили - Солнечная система,планеты и спутники,космос и вселенная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5357826"/>
            <a:ext cx="1687357" cy="1222619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500298" y="5429264"/>
            <a:ext cx="4143404" cy="9286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15 • 10</a:t>
            </a:r>
            <a:r>
              <a:rPr lang="ru-RU" sz="4400" b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7467600" cy="4868874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</a:rPr>
              <a:t>Домашнее задание: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п.16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№653 а) – е)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№668 а) – е)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№670</a:t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14290"/>
            <a:ext cx="7901014" cy="6429420"/>
          </a:xfrm>
        </p:spPr>
        <p:txBody>
          <a:bodyPr/>
          <a:lstStyle/>
          <a:p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1)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Сумму одинаковых слагаемых можно записать короче – в виде произведения.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Например: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5 + 5 + 5 = 5 • 3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9 + 9 + 9 + 9 + 9 + 9 + 9 = 9 • 7</a:t>
            </a:r>
          </a:p>
          <a:p>
            <a:pPr>
              <a:buNone/>
            </a:pPr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</a:rPr>
              <a:t>Произведение одинаковых множителей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тоже можно записать короче – в виде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степени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Например: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5 • 5 • 5 =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1400" b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(читают: « пять в третьей степени»)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9 • 9 • 9 • 9 • 9 • 9 • 9 =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1400" b="1" baseline="30000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(читают: « девять в седьмой степени»)</a:t>
            </a:r>
          </a:p>
          <a:p>
            <a:pPr>
              <a:buNone/>
            </a:pP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3)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Название компонентов степени: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                      Показатель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степени (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сколько одинаковых множителей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                          3 раза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800" b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=     5  •  5  •  5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                 Основание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степени (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чему равен  каждый  множитель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4)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Действие по  вычислению степени называют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возведение в степень.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Например: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       Возвести в степень: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2</a:t>
            </a:r>
            <a:r>
              <a:rPr lang="ru-RU" sz="1400" b="1" baseline="30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= 2 • 2 • 2 • 2 • 2 = 32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       Возвести в степень: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3</a:t>
            </a:r>
            <a:r>
              <a:rPr lang="ru-RU" sz="1400" b="1" baseline="30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= 3 • 3 • 3 • 3 • 3 • 3 = 729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       Возвести в степень: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10</a:t>
            </a:r>
            <a:r>
              <a:rPr lang="ru-RU" sz="14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= 10 • 10 = 100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>
            <a:off x="1214414" y="3929066"/>
            <a:ext cx="428628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10800000" flipV="1">
            <a:off x="1428728" y="3214686"/>
            <a:ext cx="571504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авая фигурная скобка 5"/>
          <p:cNvSpPr/>
          <p:nvPr/>
        </p:nvSpPr>
        <p:spPr>
          <a:xfrm rot="16200000">
            <a:off x="2178827" y="3178967"/>
            <a:ext cx="357190" cy="100013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5214942" y="5143512"/>
          <a:ext cx="2786082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7190"/>
                <a:gridCol w="242889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!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Знакомая информация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Новая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понятная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?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Возникли вопросы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71670" y="1357313"/>
            <a:ext cx="6529405" cy="189388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dirty="0" smtClean="0"/>
              <a:t>Степень числа.</a:t>
            </a:r>
            <a:br>
              <a:rPr lang="ru-RU" sz="5400" dirty="0" smtClean="0"/>
            </a:br>
            <a:endParaRPr lang="ru-RU" sz="5400" dirty="0"/>
          </a:p>
        </p:txBody>
      </p:sp>
      <p:pic>
        <p:nvPicPr>
          <p:cNvPr id="5" name="Picture 4" descr="D:\Организатор клипов (Microsoft)\Коллекция картинок (Microsoft)\Рисунок6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3214686"/>
            <a:ext cx="3443312" cy="3038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428625" y="500063"/>
            <a:ext cx="5000625" cy="26776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400 лет назад французский математик Рене Декарт предложил такой способ записи произведения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нескольких одинаковых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множителей: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7" name="Прямоугольник 3"/>
          <p:cNvSpPr>
            <a:spLocks noChangeArrowheads="1"/>
          </p:cNvSpPr>
          <p:nvPr/>
        </p:nvSpPr>
        <p:spPr bwMode="auto">
          <a:xfrm>
            <a:off x="500034" y="3571876"/>
            <a:ext cx="5143500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7030A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·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·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·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6000" b="1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6000" b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00034" y="4795897"/>
            <a:ext cx="8215312" cy="18158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Запись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800" baseline="30000" dirty="0" smtClean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читают 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«восемь в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четвёртой степени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8 – основание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4 - показатель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im4-tub-ru.yandex.net/i?id=148514807-47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27652" y="522344"/>
            <a:ext cx="3187752" cy="39290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1357298"/>
            <a:ext cx="8075613" cy="5013325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dirty="0" smtClean="0"/>
              <a:t>7 </a:t>
            </a:r>
            <a:r>
              <a:rPr lang="ru-RU" sz="2800" dirty="0"/>
              <a:t>∙ </a:t>
            </a:r>
            <a:r>
              <a:rPr lang="ru-RU" sz="2800" dirty="0" smtClean="0"/>
              <a:t>7 </a:t>
            </a:r>
            <a:r>
              <a:rPr lang="ru-RU" sz="2800" dirty="0"/>
              <a:t>∙ </a:t>
            </a:r>
            <a:r>
              <a:rPr lang="ru-RU" sz="2800" dirty="0" smtClean="0"/>
              <a:t>7 </a:t>
            </a:r>
            <a:r>
              <a:rPr lang="ru-RU" sz="2800" dirty="0"/>
              <a:t>∙ </a:t>
            </a:r>
            <a:r>
              <a:rPr lang="ru-RU" sz="2800" dirty="0" smtClean="0"/>
              <a:t>7 </a:t>
            </a:r>
            <a:r>
              <a:rPr lang="ru-RU" sz="2800" dirty="0"/>
              <a:t>∙ </a:t>
            </a:r>
            <a:r>
              <a:rPr lang="ru-RU" sz="2800" dirty="0" smtClean="0"/>
              <a:t>7 ∙ 7 =</a:t>
            </a:r>
            <a:endParaRPr lang="ru-RU" sz="2800" baseline="30000" dirty="0" smtClean="0">
              <a:solidFill>
                <a:schemeClr val="tx2"/>
              </a:solidFill>
            </a:endParaRPr>
          </a:p>
          <a:p>
            <a:pPr>
              <a:buFontTx/>
              <a:buNone/>
            </a:pPr>
            <a:endParaRPr lang="ru-RU" sz="1000" dirty="0" smtClean="0"/>
          </a:p>
          <a:p>
            <a:pPr>
              <a:buFontTx/>
              <a:buNone/>
            </a:pPr>
            <a:endParaRPr lang="ru-RU" sz="1000" dirty="0" smtClean="0"/>
          </a:p>
          <a:p>
            <a:pPr>
              <a:buNone/>
            </a:pPr>
            <a:r>
              <a:rPr lang="ru-RU" sz="2800" dirty="0" smtClean="0"/>
              <a:t>12 ∙ 12 =</a:t>
            </a:r>
          </a:p>
          <a:p>
            <a:pPr>
              <a:buNone/>
            </a:pPr>
            <a:r>
              <a:rPr lang="ru-RU" sz="2800" dirty="0" smtClean="0"/>
              <a:t> </a:t>
            </a:r>
          </a:p>
          <a:p>
            <a:pPr>
              <a:buNone/>
            </a:pPr>
            <a:r>
              <a:rPr lang="ru-RU" sz="2800" dirty="0" smtClean="0"/>
              <a:t>45 ∙ 45 ∙ 45 ∙ 45 ∙ 45 ∙ 45 ∙ 45 =</a:t>
            </a:r>
            <a:endParaRPr lang="ru-RU" sz="2800" baseline="30000" dirty="0" smtClean="0">
              <a:solidFill>
                <a:schemeClr val="tx2"/>
              </a:solidFill>
            </a:endParaRPr>
          </a:p>
          <a:p>
            <a:pPr>
              <a:buFontTx/>
              <a:buNone/>
            </a:pPr>
            <a:endParaRPr lang="ru-RU" sz="1000" dirty="0" smtClean="0"/>
          </a:p>
          <a:p>
            <a:pPr>
              <a:buFontTx/>
              <a:buNone/>
            </a:pPr>
            <a:endParaRPr lang="ru-RU" sz="1000" dirty="0" smtClean="0"/>
          </a:p>
          <a:p>
            <a:pPr>
              <a:buFontTx/>
              <a:buNone/>
            </a:pPr>
            <a:r>
              <a:rPr lang="ru-RU" sz="2800" dirty="0" smtClean="0"/>
              <a:t>4 ∙ 4 ∙ 4 =</a:t>
            </a:r>
          </a:p>
          <a:p>
            <a:pPr>
              <a:buFontTx/>
              <a:buNone/>
            </a:pPr>
            <a:endParaRPr lang="ru-RU" sz="1000" dirty="0" smtClean="0"/>
          </a:p>
          <a:p>
            <a:pPr>
              <a:buFontTx/>
              <a:buNone/>
            </a:pPr>
            <a:endParaRPr lang="ru-RU" sz="1000" dirty="0" smtClean="0"/>
          </a:p>
          <a:p>
            <a:pPr>
              <a:buFontTx/>
              <a:buNone/>
            </a:pPr>
            <a:r>
              <a:rPr lang="ru-RU" sz="2800" dirty="0" smtClean="0"/>
              <a:t>10 ∙ 10 ∙ 10 ∙ 10 = </a:t>
            </a:r>
          </a:p>
          <a:p>
            <a:pPr>
              <a:buFontTx/>
              <a:buNone/>
            </a:pPr>
            <a:r>
              <a:rPr lang="ru-RU" sz="2800" dirty="0" smtClean="0"/>
              <a:t> </a:t>
            </a:r>
          </a:p>
          <a:p>
            <a:pPr>
              <a:buFontTx/>
              <a:buNone/>
            </a:pPr>
            <a:endParaRPr lang="ru-RU" sz="2800" baseline="30000" dirty="0" smtClean="0">
              <a:solidFill>
                <a:schemeClr val="tx2"/>
              </a:solidFill>
            </a:endParaRPr>
          </a:p>
          <a:p>
            <a:pPr>
              <a:buFontTx/>
              <a:buNone/>
            </a:pPr>
            <a:endParaRPr lang="ru-RU" sz="2800" baseline="30000" dirty="0" smtClean="0">
              <a:solidFill>
                <a:schemeClr val="tx2"/>
              </a:solidFill>
            </a:endParaRPr>
          </a:p>
          <a:p>
            <a:pPr>
              <a:buFontTx/>
              <a:buNone/>
            </a:pPr>
            <a:endParaRPr lang="ru-RU" sz="2800" baseline="30000" dirty="0" smtClean="0">
              <a:solidFill>
                <a:schemeClr val="tx2"/>
              </a:solidFill>
            </a:endParaRPr>
          </a:p>
          <a:p>
            <a:pPr>
              <a:buFontTx/>
              <a:buNone/>
            </a:pPr>
            <a:endParaRPr lang="ru-RU" sz="2800" baseline="30000" dirty="0" smtClean="0">
              <a:solidFill>
                <a:schemeClr val="tx2"/>
              </a:solidFill>
            </a:endParaRPr>
          </a:p>
          <a:p>
            <a:pPr>
              <a:buFontTx/>
              <a:buNone/>
            </a:pPr>
            <a:endParaRPr lang="ru-RU" sz="2800" baseline="30000" dirty="0" smtClean="0">
              <a:solidFill>
                <a:schemeClr val="tx2"/>
              </a:solidFill>
            </a:endParaRPr>
          </a:p>
          <a:p>
            <a:pPr>
              <a:buFontTx/>
              <a:buNone/>
            </a:pPr>
            <a:endParaRPr lang="ru-RU" sz="2800" baseline="30000" dirty="0">
              <a:solidFill>
                <a:schemeClr val="tx2"/>
              </a:solidFill>
            </a:endParaRPr>
          </a:p>
          <a:p>
            <a:pPr>
              <a:buFontTx/>
              <a:buNone/>
            </a:pPr>
            <a:endParaRPr lang="ru-RU" dirty="0">
              <a:solidFill>
                <a:schemeClr val="folHlink"/>
              </a:solidFill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714744" y="1357298"/>
            <a:ext cx="8636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3200" b="1" dirty="0" smtClean="0">
                <a:solidFill>
                  <a:schemeClr val="tx2"/>
                </a:solidFill>
              </a:rPr>
              <a:t>7</a:t>
            </a:r>
            <a:r>
              <a:rPr lang="ru-RU" sz="3200" b="1" baseline="30000" dirty="0" smtClean="0">
                <a:solidFill>
                  <a:schemeClr val="tx2"/>
                </a:solidFill>
              </a:rPr>
              <a:t>6</a:t>
            </a:r>
            <a:endParaRPr lang="ru-RU" sz="3200" b="1" baseline="30000" dirty="0">
              <a:solidFill>
                <a:schemeClr val="tx2"/>
              </a:solidFill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5643570" y="3357562"/>
            <a:ext cx="10080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3200" b="1" dirty="0" smtClean="0">
                <a:solidFill>
                  <a:schemeClr val="tx2"/>
                </a:solidFill>
              </a:rPr>
              <a:t>45</a:t>
            </a:r>
            <a:r>
              <a:rPr lang="ru-RU" sz="3200" b="1" baseline="30000" dirty="0" smtClean="0">
                <a:solidFill>
                  <a:schemeClr val="tx2"/>
                </a:solidFill>
              </a:rPr>
              <a:t>7</a:t>
            </a:r>
            <a:endParaRPr lang="ru-RU" sz="3200" b="1" baseline="30000" dirty="0">
              <a:solidFill>
                <a:schemeClr val="tx2"/>
              </a:solidFill>
            </a:endParaRP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2214546" y="2285992"/>
            <a:ext cx="100013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3200" b="1" dirty="0" smtClean="0">
                <a:solidFill>
                  <a:schemeClr val="tx2"/>
                </a:solidFill>
              </a:rPr>
              <a:t>12</a:t>
            </a:r>
            <a:r>
              <a:rPr lang="ru-RU" sz="3200" b="1" baseline="30000" dirty="0" smtClean="0">
                <a:solidFill>
                  <a:schemeClr val="tx2"/>
                </a:solidFill>
              </a:rPr>
              <a:t>2</a:t>
            </a:r>
            <a:endParaRPr lang="ru-RU" sz="3200" b="1" baseline="30000" dirty="0">
              <a:solidFill>
                <a:schemeClr val="tx2"/>
              </a:solidFill>
            </a:endParaRP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2214546" y="4214818"/>
            <a:ext cx="7191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3200" b="1" dirty="0">
                <a:solidFill>
                  <a:schemeClr val="tx2"/>
                </a:solidFill>
              </a:rPr>
              <a:t>4</a:t>
            </a:r>
            <a:r>
              <a:rPr lang="ru-RU" sz="3200" b="1" baseline="30000" dirty="0">
                <a:solidFill>
                  <a:schemeClr val="tx2"/>
                </a:solidFill>
              </a:rPr>
              <a:t>3</a:t>
            </a:r>
          </a:p>
        </p:txBody>
      </p:sp>
      <p:sp>
        <p:nvSpPr>
          <p:cNvPr id="11" name="TextBox 7"/>
          <p:cNvSpPr txBox="1">
            <a:spLocks noChangeArrowheads="1"/>
          </p:cNvSpPr>
          <p:nvPr/>
        </p:nvSpPr>
        <p:spPr bwMode="auto">
          <a:xfrm>
            <a:off x="214313" y="142875"/>
            <a:ext cx="8429625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Замените произведение степенью: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3571868" y="5214950"/>
            <a:ext cx="17859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3200" b="1" dirty="0" smtClean="0">
                <a:solidFill>
                  <a:schemeClr val="tx2"/>
                </a:solidFill>
              </a:rPr>
              <a:t> 10</a:t>
            </a:r>
            <a:r>
              <a:rPr lang="ru-RU" sz="3200" b="1" baseline="30000" dirty="0" smtClean="0">
                <a:solidFill>
                  <a:schemeClr val="tx2"/>
                </a:solidFill>
              </a:rPr>
              <a:t>4</a:t>
            </a:r>
            <a:endParaRPr lang="ru-RU" sz="3200" b="1" baseline="30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/>
      <p:bldP spid="5126" grpId="0"/>
      <p:bldP spid="5128" grpId="0"/>
      <p:bldP spid="513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5+5+5+5                                    5</a:t>
            </a:r>
            <a:r>
              <a:rPr lang="ru-RU" sz="3600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3600" baseline="30000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6 ∙ 6 ∙ 6                             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5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∙4</a:t>
            </a:r>
          </a:p>
          <a:p>
            <a:pPr>
              <a:buFontTx/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5 ∙ 5 ∙ 5 ∙ 5                         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6</a:t>
            </a:r>
            <a:r>
              <a:rPr lang="ru-RU" sz="3600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3600" baseline="30000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7+7+7+7+7                         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7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∙ 5</a:t>
            </a:r>
          </a:p>
          <a:p>
            <a:pPr>
              <a:buFontTx/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6+6+6                               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3600" baseline="30000" dirty="0"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>
              <a:buFontTx/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7 ∙ 7 ∙ 7 ∙ 7 ∙ 7                    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6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∙ 3</a:t>
            </a:r>
          </a:p>
        </p:txBody>
      </p:sp>
      <p:sp>
        <p:nvSpPr>
          <p:cNvPr id="10" name="TextBox 7"/>
          <p:cNvSpPr txBox="1">
            <a:spLocks noChangeArrowheads="1"/>
          </p:cNvSpPr>
          <p:nvPr/>
        </p:nvSpPr>
        <p:spPr bwMode="auto">
          <a:xfrm>
            <a:off x="214313" y="142875"/>
            <a:ext cx="8429625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Сопоставьте выражения 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2285984" y="1928802"/>
            <a:ext cx="4000528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2000232" y="2571744"/>
            <a:ext cx="4214842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2500298" y="2000240"/>
            <a:ext cx="3714776" cy="12144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2786050" y="3786190"/>
            <a:ext cx="342902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2500298" y="4357694"/>
            <a:ext cx="3643338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3143240" y="4429132"/>
            <a:ext cx="3071834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1357313" y="1319213"/>
            <a:ext cx="1225550" cy="1323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8000" b="1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8000" b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7" name="TextBox 2"/>
          <p:cNvSpPr txBox="1">
            <a:spLocks noChangeArrowheads="1"/>
          </p:cNvSpPr>
          <p:nvPr/>
        </p:nvSpPr>
        <p:spPr bwMode="auto">
          <a:xfrm>
            <a:off x="3929063" y="1319213"/>
            <a:ext cx="1039067" cy="1323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8000" b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8000" b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8" name="TextBox 3"/>
          <p:cNvSpPr txBox="1">
            <a:spLocks noChangeArrowheads="1"/>
          </p:cNvSpPr>
          <p:nvPr/>
        </p:nvSpPr>
        <p:spPr bwMode="auto">
          <a:xfrm>
            <a:off x="6429375" y="1319213"/>
            <a:ext cx="1039067" cy="1323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80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8000" b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428728" y="4071942"/>
            <a:ext cx="6000792" cy="101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7030A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  5</a:t>
            </a:r>
            <a:r>
              <a:rPr lang="ru-RU" sz="6000" b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= 5·5·5 =</a:t>
            </a:r>
            <a:endParaRPr lang="ru-RU" sz="6000" b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428728" y="5429264"/>
            <a:ext cx="6072230" cy="101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7030A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60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= 8·8 =</a:t>
            </a:r>
            <a:endParaRPr lang="ru-RU" sz="6000" b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51" name="TextBox 7"/>
          <p:cNvSpPr txBox="1">
            <a:spLocks noChangeArrowheads="1"/>
          </p:cNvSpPr>
          <p:nvPr/>
        </p:nvSpPr>
        <p:spPr bwMode="auto">
          <a:xfrm>
            <a:off x="214313" y="142875"/>
            <a:ext cx="8429625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Возведите в степень: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428728" y="2786058"/>
            <a:ext cx="6000772" cy="101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7030A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 2</a:t>
            </a:r>
            <a:r>
              <a:rPr lang="ru-RU" sz="6000" b="1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= 2·2·2·2 =</a:t>
            </a:r>
            <a:endParaRPr lang="ru-RU" sz="6000" b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86512" y="2786058"/>
            <a:ext cx="1143008" cy="10001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16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86512" y="4071942"/>
            <a:ext cx="1143008" cy="10001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125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357950" y="5429264"/>
            <a:ext cx="1143008" cy="10001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64</a:t>
            </a:r>
            <a:endParaRPr lang="ru-RU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TextBox 7"/>
          <p:cNvSpPr txBox="1">
            <a:spLocks noChangeArrowheads="1"/>
          </p:cNvSpPr>
          <p:nvPr/>
        </p:nvSpPr>
        <p:spPr bwMode="auto">
          <a:xfrm>
            <a:off x="214313" y="142875"/>
            <a:ext cx="8429625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Проверь решения!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00100" y="1285861"/>
            <a:ext cx="678661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AutoNum type="arabicParenR"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40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= 6 • 6 = 36</a:t>
            </a:r>
          </a:p>
          <a:p>
            <a:pPr marL="742950" indent="-742950">
              <a:buAutoNum type="arabicParenR"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buAutoNum type="arabicParenR"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4000" b="1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= 8 + 8 + 8 + 8 = 32</a:t>
            </a:r>
          </a:p>
          <a:p>
            <a:pPr marL="742950" indent="-742950">
              <a:buAutoNum type="arabicParenR"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buAutoNum type="arabicParenR" startAt="3"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000" b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= 2 • 2 • 2 = 8</a:t>
            </a:r>
          </a:p>
          <a:p>
            <a:pPr marL="742950" indent="-742950">
              <a:buAutoNum type="arabicParenR" startAt="3"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buAutoNum type="arabicParenR" startAt="4"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4000" b="1" baseline="30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= 4 • 5 = 20</a:t>
            </a:r>
          </a:p>
          <a:p>
            <a:pPr marL="742950" indent="-742950">
              <a:buAutoNum type="arabicParenR" startAt="4"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buAutoNum type="arabicParenR" startAt="4"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4000" b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= 7 • 7 • 7 = 343</a:t>
            </a:r>
          </a:p>
          <a:p>
            <a:pPr marL="457200" indent="-457200"/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0800000">
            <a:off x="982240" y="1160843"/>
            <a:ext cx="3286148" cy="31789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571480"/>
            <a:ext cx="800105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marL="742950" indent="-74295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В                                                           С      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Найди площадь квадрата:</a:t>
            </a:r>
          </a:p>
          <a:p>
            <a:pPr marL="742950" indent="-742950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а) сторона квадрата равна  5</a:t>
            </a:r>
          </a:p>
          <a:p>
            <a:pPr marL="742950" indent="-742950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</a:t>
            </a:r>
          </a:p>
          <a:p>
            <a:pPr marL="742950" indent="-74295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</a:t>
            </a:r>
          </a:p>
          <a:p>
            <a:pPr marL="742950" indent="-74295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б) сторона квадрата равна  7</a:t>
            </a:r>
          </a:p>
          <a:p>
            <a:pPr marL="742950" indent="-742950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</a:t>
            </a:r>
          </a:p>
          <a:p>
            <a:pPr marL="742950" indent="-74295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</a:t>
            </a:r>
          </a:p>
          <a:p>
            <a:pPr marL="742950" indent="-742950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А                                                      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72066" y="1857364"/>
            <a:ext cx="2786082" cy="571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b="1" i="1" dirty="0" smtClean="0">
              <a:solidFill>
                <a:schemeClr val="tx1"/>
              </a:solidFill>
              <a:latin typeface="Arial" pitchFamily="34" charset="0"/>
              <a:ea typeface="Times New Roman" pitchFamily="18" charset="0"/>
            </a:endParaRPr>
          </a:p>
          <a:p>
            <a:pPr lvl="0" algn="ctr"/>
            <a:r>
              <a:rPr lang="ru-RU" b="1" i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</a:rPr>
              <a:t>S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</a:rPr>
              <a:t> = </a:t>
            </a: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</a:rPr>
              <a:t>5 • 5 = 5</a:t>
            </a:r>
            <a:r>
              <a:rPr lang="en-US" b="1" baseline="300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</a:rPr>
              <a:t>2 </a:t>
            </a: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</a:rPr>
              <a:t> = 25</a:t>
            </a:r>
            <a:endParaRPr lang="en-US" sz="2400" dirty="0" smtClean="0">
              <a:solidFill>
                <a:schemeClr val="tx1"/>
              </a:solidFill>
              <a:latin typeface="Arial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72066" y="3429000"/>
            <a:ext cx="2786082" cy="571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b="1" i="1" dirty="0" smtClean="0">
              <a:solidFill>
                <a:schemeClr val="tx1"/>
              </a:solidFill>
              <a:latin typeface="Arial" pitchFamily="34" charset="0"/>
              <a:ea typeface="Times New Roman" pitchFamily="18" charset="0"/>
            </a:endParaRPr>
          </a:p>
          <a:p>
            <a:pPr lvl="0" algn="ctr"/>
            <a:r>
              <a:rPr lang="ru-RU" b="1" i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</a:rPr>
              <a:t>S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</a:rPr>
              <a:t> = 7</a:t>
            </a: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</a:rPr>
              <a:t> • 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</a:rPr>
              <a:t>7</a:t>
            </a: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</a:rPr>
              <a:t> = 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</a:rPr>
              <a:t>7</a:t>
            </a:r>
            <a:r>
              <a:rPr lang="en-US" b="1" baseline="300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</a:rPr>
              <a:t>2 </a:t>
            </a: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</a:rPr>
              <a:t> = 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</a:rPr>
              <a:t>49</a:t>
            </a:r>
            <a:endParaRPr lang="en-US" sz="2400" dirty="0" smtClean="0">
              <a:solidFill>
                <a:schemeClr val="tx1"/>
              </a:solidFill>
              <a:latin typeface="Arial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142976" y="4929198"/>
            <a:ext cx="6858048" cy="150019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b="1" i="1" dirty="0" smtClean="0">
              <a:solidFill>
                <a:schemeClr val="tx1"/>
              </a:solidFill>
              <a:latin typeface="Arial" pitchFamily="34" charset="0"/>
              <a:ea typeface="Times New Roman" pitchFamily="18" charset="0"/>
            </a:endParaRPr>
          </a:p>
          <a:p>
            <a:pPr lvl="0"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Вторую степень ещё называют иначе: квадрат числа</a:t>
            </a:r>
          </a:p>
          <a:p>
            <a:pPr lvl="0"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sz="2000" baseline="300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lang="ru-RU" sz="2000" baseline="300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Восемь во второй степени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000" baseline="300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sz="2000" baseline="300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lang="ru-RU" sz="2000" baseline="300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Восемь в квадрате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Аспект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644</TotalTime>
  <Words>503</Words>
  <Application>Microsoft Office PowerPoint</Application>
  <PresentationFormat>Экран (4:3)</PresentationFormat>
  <Paragraphs>148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Слайд 1</vt:lpstr>
      <vt:lpstr>Слайд 2</vt:lpstr>
      <vt:lpstr>Степень числа.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Домашнее задание:  п.16  №653 а) – е)  №668 а) – е)  №670 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Устно</dc:title>
  <dc:creator>Sergey</dc:creator>
  <cp:lastModifiedBy>XP GAME 2009</cp:lastModifiedBy>
  <cp:revision>65</cp:revision>
  <dcterms:created xsi:type="dcterms:W3CDTF">2012-12-02T04:15:44Z</dcterms:created>
  <dcterms:modified xsi:type="dcterms:W3CDTF">2014-12-08T20:16:54Z</dcterms:modified>
</cp:coreProperties>
</file>