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6351"/>
    <a:srgbClr val="608A0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2934" y="-10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8BE342-64E5-419C-9F91-004C239F026D}" type="datetimeFigureOut">
              <a:rPr lang="ru-RU" smtClean="0"/>
              <a:pPr/>
              <a:t>08.08.2021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0AC379-160E-492C-B45E-B028E2D772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AC379-160E-492C-B45E-B028E2D772C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8/8/2021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8/8/2021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2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png"/><Relationship Id="rId5" Type="http://schemas.openxmlformats.org/officeDocument/2006/relationships/image" Target="../media/image34.jpeg"/><Relationship Id="rId10" Type="http://schemas.openxmlformats.org/officeDocument/2006/relationships/image" Target="../media/image39.pn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png"/><Relationship Id="rId9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10" Type="http://schemas.openxmlformats.org/officeDocument/2006/relationships/image" Target="../media/image16.gif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klv-oboi.ru/img/gallery/3/thumbs/thumb_l_73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057400"/>
            <a:ext cx="7772400" cy="1470025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608A0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Мы друзья природы!</a:t>
            </a:r>
            <a:endParaRPr lang="ru-RU" sz="7200" dirty="0">
              <a:solidFill>
                <a:srgbClr val="608A0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8400" y="4572000"/>
            <a:ext cx="6400800" cy="1752600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Выполнила </a:t>
            </a:r>
          </a:p>
          <a:p>
            <a:pPr algn="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Широковская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школа»</a:t>
            </a:r>
          </a:p>
          <a:p>
            <a:pPr algn="r"/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Горова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Алёна Сергеевна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kartinkin.com/uploads/posts/2021-01/1610495622_25-p-fon-s-prirodoi-dlya-detei-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8" descr="https://risunki-dlja-srisovki.ru/wp-content/uploads/2514254-suev37tg-v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813304"/>
            <a:ext cx="2720245" cy="3733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" y="1896070"/>
            <a:ext cx="8971046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Вторая станция «Птичья»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s3-eu-west-1.amazonaws.com/uploads.playbaamboozle.com/uploads/images/99452/1608344748_7858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6" name="Picture 6" descr="https://gymn1-sochi.ru/800/600/https/www.clipartmax.com/png/full/90-901980_house-sparrow-bird-cartoon-sparrow-cartoo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609600"/>
            <a:ext cx="5906326" cy="5571920"/>
          </a:xfrm>
          <a:prstGeom prst="rect">
            <a:avLst/>
          </a:prstGeom>
          <a:noFill/>
        </p:spPr>
      </p:pic>
      <p:pic>
        <p:nvPicPr>
          <p:cNvPr id="25608" name="Picture 8" descr="https://cdn130.picsart.com/2633900830142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295400"/>
            <a:ext cx="8042275" cy="4379802"/>
          </a:xfrm>
          <a:prstGeom prst="rect">
            <a:avLst/>
          </a:prstGeom>
          <a:noFill/>
        </p:spPr>
      </p:pic>
      <p:pic>
        <p:nvPicPr>
          <p:cNvPr id="25614" name="Picture 14" descr="https://fsd.multiurok.ru/html/2021/01/29/s_6014195079bba/1624608_12.jpe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1143000"/>
            <a:ext cx="8153400" cy="4900613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phonoteka.org/uploads/posts/2021-04/1619026673_1-phonoteka_org-p-detskie-foni-s-ptichkami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28600" y="1295400"/>
            <a:ext cx="58674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spc="300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icrosoft Himalaya" pitchFamily="2" charset="0"/>
                <a:cs typeface="Microsoft Himalaya" pitchFamily="2" charset="0"/>
              </a:rPr>
              <a:t>Вывод: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icrosoft Himalaya" pitchFamily="2" charset="0"/>
                <a:cs typeface="Microsoft Himalaya" pitchFamily="2" charset="0"/>
              </a:rPr>
              <a:t> Берегите птиц! Кормите их! Любите их!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icrosoft Himalaya" pitchFamily="2" charset="0"/>
                <a:cs typeface="Microsoft Himalaya" pitchFamily="2" charset="0"/>
              </a:rPr>
              <a:t>"Приучите птиц к своему окну,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Microsoft Himalaya" pitchFamily="2" charset="0"/>
                <a:cs typeface="Microsoft Himalaya" pitchFamily="2" charset="0"/>
              </a:rPr>
              <a:t>Чтоб без песен нам не пришлось встречать весну!"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s://forkidsandmum.ru/pictures/10222398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57400" y="1524000"/>
            <a:ext cx="5507085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третья станция </a:t>
            </a:r>
          </a:p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«животные леса»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" name="Picture 8" descr="https://risunki-dlja-srisovki.ru/wp-content/uploads/2514254-suev37tg-v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3733800" y="4114800"/>
            <a:ext cx="1976294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08" name="Picture 36" descr="https://klv-oboi.ru/img/gallery/3/thumbs/thumb_l_73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674" name="Picture 2" descr="http://s4.fotokto.ru/photo/full/594/59437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905000"/>
            <a:ext cx="3962400" cy="2514600"/>
          </a:xfrm>
          <a:prstGeom prst="rect">
            <a:avLst/>
          </a:prstGeom>
          <a:noFill/>
        </p:spPr>
      </p:pic>
      <p:pic>
        <p:nvPicPr>
          <p:cNvPr id="28676" name="Picture 4" descr="https://proza.ru/pics/2021/03/25/18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228600"/>
            <a:ext cx="4051300" cy="2734628"/>
          </a:xfrm>
          <a:prstGeom prst="rect">
            <a:avLst/>
          </a:prstGeom>
          <a:noFill/>
        </p:spPr>
      </p:pic>
      <p:pic>
        <p:nvPicPr>
          <p:cNvPr id="28678" name="Picture 6" descr="https://ryba-love.ru/wp-content/uploads/2021/01/medved-est-1024x68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3505200"/>
            <a:ext cx="3355974" cy="2238409"/>
          </a:xfrm>
          <a:prstGeom prst="rect">
            <a:avLst/>
          </a:prstGeom>
          <a:noFill/>
        </p:spPr>
      </p:pic>
      <p:pic>
        <p:nvPicPr>
          <p:cNvPr id="28680" name="Picture 8" descr="https://img11.postila.ru/data/54/97/eb/98/5497eb984e1f893c7197f984abbdbc6a5c4224f72ac33903db3aab84b75e62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53000" y="1905000"/>
            <a:ext cx="3886200" cy="2590800"/>
          </a:xfrm>
          <a:prstGeom prst="rect">
            <a:avLst/>
          </a:prstGeom>
          <a:noFill/>
        </p:spPr>
      </p:pic>
      <p:sp>
        <p:nvSpPr>
          <p:cNvPr id="28682" name="AutoShape 10" descr="https://agronomu.com/media/res/3/6/2/6/1/36261.ormwz0.700x5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4" name="AutoShape 12" descr="https://agronomu.com/media/res/3/6/2/6/1/36261.ormwz0.700x5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6" name="Picture 14" descr="https://drasler.ru/wp-content/uploads/2019/07/%D0%9A%D0%B0%D1%80%D1%82%D0%B8%D0%BD%D0%BA%D0%B8-%D1%87%D1%82%D0%BE-%D0%B7%D0%B8%D0%BC%D0%BE%D0%B9-%D0%B5%D0%B4%D1%8F%D1%82-%D0%B7%D0%B0%D0%B9%D1%86%D1%8B-%D0%B2-%D0%BB%D0%B5%D1%81%D1%83_005.jpg"/>
          <p:cNvPicPr>
            <a:picLocks noChangeAspect="1" noChangeArrowheads="1"/>
          </p:cNvPicPr>
          <p:nvPr/>
        </p:nvPicPr>
        <p:blipFill>
          <a:blip r:embed="rId7"/>
          <a:srcRect l="7141" t="6225" r="14309" b="6629"/>
          <a:stretch>
            <a:fillRect/>
          </a:stretch>
        </p:blipFill>
        <p:spPr bwMode="auto">
          <a:xfrm>
            <a:off x="5105400" y="1066800"/>
            <a:ext cx="3233057" cy="4114800"/>
          </a:xfrm>
          <a:prstGeom prst="rect">
            <a:avLst/>
          </a:prstGeom>
          <a:noFill/>
        </p:spPr>
      </p:pic>
      <p:pic>
        <p:nvPicPr>
          <p:cNvPr id="28688" name="Picture 16" descr="https://s3.nat-geo.ru/images/2019/5/16/3f4a2b4e5be143da9958efbcee1bb87a.max-1200x80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29200" y="2057400"/>
            <a:ext cx="3771900" cy="2514600"/>
          </a:xfrm>
          <a:prstGeom prst="rect">
            <a:avLst/>
          </a:prstGeom>
          <a:noFill/>
        </p:spPr>
      </p:pic>
      <p:pic>
        <p:nvPicPr>
          <p:cNvPr id="28690" name="Picture 18" descr="https://papik.pro/uploads/posts/2021-01/1611893731_3-p-risunok-belka-3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1676400"/>
            <a:ext cx="2819400" cy="2971800"/>
          </a:xfrm>
          <a:prstGeom prst="rect">
            <a:avLst/>
          </a:prstGeom>
          <a:noFill/>
        </p:spPr>
      </p:pic>
      <p:pic>
        <p:nvPicPr>
          <p:cNvPr id="28696" name="Picture 24" descr="https://www.kindpng.com/picc/m/701-7010374_bear-clipart-grizzly-bear-hd-png-download.pn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1828800"/>
            <a:ext cx="3810000" cy="2775585"/>
          </a:xfrm>
          <a:prstGeom prst="rect">
            <a:avLst/>
          </a:prstGeom>
          <a:noFill/>
        </p:spPr>
      </p:pic>
      <p:pic>
        <p:nvPicPr>
          <p:cNvPr id="28700" name="Picture 28" descr="https://www.pinclipart.com/picdir/big/521-5212568_moose-clipart-png-download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flipH="1">
            <a:off x="457200" y="1447800"/>
            <a:ext cx="2779030" cy="3124200"/>
          </a:xfrm>
          <a:prstGeom prst="rect">
            <a:avLst/>
          </a:prstGeom>
          <a:noFill/>
        </p:spPr>
      </p:pic>
      <p:pic>
        <p:nvPicPr>
          <p:cNvPr id="28704" name="Picture 32" descr="https://img11.postila.ru/data/3d/b0/c8/9c/3db0c89c213c93ce607bf6f75ce3efb47a1468c1f37342f5ec4be666f1cfebf0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" y="1219200"/>
            <a:ext cx="2693955" cy="3352800"/>
          </a:xfrm>
          <a:prstGeom prst="rect">
            <a:avLst/>
          </a:prstGeom>
          <a:noFill/>
        </p:spPr>
      </p:pic>
      <p:pic>
        <p:nvPicPr>
          <p:cNvPr id="28706" name="Picture 34" descr="https://bumper-stickers.ru/67634-thickbox_default/ezhik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600200"/>
            <a:ext cx="3048000" cy="3048000"/>
          </a:xfrm>
          <a:prstGeom prst="rect">
            <a:avLst/>
          </a:prstGeom>
          <a:noFill/>
        </p:spPr>
      </p:pic>
      <p:sp>
        <p:nvSpPr>
          <p:cNvPr id="18" name="Стрелка вправо 17"/>
          <p:cNvSpPr/>
          <p:nvPr/>
        </p:nvSpPr>
        <p:spPr>
          <a:xfrm>
            <a:off x="3276600" y="2895600"/>
            <a:ext cx="1447800" cy="53340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20278643">
            <a:off x="3458733" y="1800597"/>
            <a:ext cx="1143000" cy="38100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1490022">
            <a:off x="3446463" y="3540750"/>
            <a:ext cx="1143000" cy="38100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3352800" y="3124200"/>
            <a:ext cx="1524000" cy="457200"/>
          </a:xfrm>
          <a:prstGeom prst="rightArrow">
            <a:avLst/>
          </a:prstGeom>
          <a:solidFill>
            <a:srgbClr val="91635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2667000" y="2895600"/>
            <a:ext cx="1828800" cy="5334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429000" y="3200400"/>
            <a:ext cx="1295400" cy="45720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28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28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aket-off.ru/44967-large_default/chil0485.jpg"/>
          <p:cNvPicPr>
            <a:picLocks noChangeAspect="1" noChangeArrowheads="1"/>
          </p:cNvPicPr>
          <p:nvPr/>
        </p:nvPicPr>
        <p:blipFill>
          <a:blip r:embed="rId2"/>
          <a:srcRect l="22769" t="1600" r="23692" b="56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Вывод: 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Лес является главным источником пищи для многих животных, домом, убежищем.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6" descr="https://klv-oboi.ru/img/gallery/3/thumbs/thumb_l_73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2" name="Picture 2" descr="https://shtrafsud.ru/wp-content/uploads/2018/06/kartinka-1.-koster-v-les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2590800"/>
            <a:ext cx="6096000" cy="3684667"/>
          </a:xfrm>
          <a:prstGeom prst="rect">
            <a:avLst/>
          </a:prstGeom>
          <a:noFill/>
        </p:spPr>
      </p:pic>
      <p:pic>
        <p:nvPicPr>
          <p:cNvPr id="30730" name="Picture 10" descr="https://www.rawshorts.com/freeicons/wp-content/uploads/2017/01/red_webpict50_1484337222-1.png"/>
          <p:cNvPicPr>
            <a:picLocks noChangeAspect="1" noChangeArrowheads="1"/>
          </p:cNvPicPr>
          <p:nvPr/>
        </p:nvPicPr>
        <p:blipFill>
          <a:blip r:embed="rId4"/>
          <a:srcRect l="17067" t="13867" r="18933" b="14667"/>
          <a:stretch>
            <a:fillRect/>
          </a:stretch>
        </p:blipFill>
        <p:spPr bwMode="auto">
          <a:xfrm>
            <a:off x="3657600" y="0"/>
            <a:ext cx="2183642" cy="2438400"/>
          </a:xfrm>
          <a:prstGeom prst="rect">
            <a:avLst/>
          </a:prstGeom>
          <a:noFill/>
        </p:spPr>
      </p:pic>
      <p:pic>
        <p:nvPicPr>
          <p:cNvPr id="10" name="Picture 10" descr="https://www.rawshorts.com/freeicons/wp-content/uploads/2017/01/red_webpict50_1484337222-1.png"/>
          <p:cNvPicPr>
            <a:picLocks noChangeAspect="1" noChangeArrowheads="1"/>
          </p:cNvPicPr>
          <p:nvPr/>
        </p:nvPicPr>
        <p:blipFill>
          <a:blip r:embed="rId4"/>
          <a:srcRect l="17067" t="13867" r="18933" b="14667"/>
          <a:stretch>
            <a:fillRect/>
          </a:stretch>
        </p:blipFill>
        <p:spPr bwMode="auto">
          <a:xfrm>
            <a:off x="4267200" y="0"/>
            <a:ext cx="2183642" cy="2438400"/>
          </a:xfrm>
          <a:prstGeom prst="rect">
            <a:avLst/>
          </a:prstGeom>
          <a:noFill/>
        </p:spPr>
      </p:pic>
      <p:pic>
        <p:nvPicPr>
          <p:cNvPr id="11" name="Picture 10" descr="https://www.rawshorts.com/freeicons/wp-content/uploads/2017/01/red_webpict50_1484337222-1.png"/>
          <p:cNvPicPr>
            <a:picLocks noChangeAspect="1" noChangeArrowheads="1"/>
          </p:cNvPicPr>
          <p:nvPr/>
        </p:nvPicPr>
        <p:blipFill>
          <a:blip r:embed="rId4"/>
          <a:srcRect l="17067" t="13867" r="18933" b="14667"/>
          <a:stretch>
            <a:fillRect/>
          </a:stretch>
        </p:blipFill>
        <p:spPr bwMode="auto">
          <a:xfrm>
            <a:off x="4114800" y="0"/>
            <a:ext cx="2183642" cy="2438400"/>
          </a:xfrm>
          <a:prstGeom prst="rect">
            <a:avLst/>
          </a:prstGeom>
          <a:noFill/>
        </p:spPr>
      </p:pic>
      <p:pic>
        <p:nvPicPr>
          <p:cNvPr id="30732" name="Picture 12" descr="https://sun1-99.userapi.com/QqFrp4crkbfwG3-KiYi0pglvQehtIUqa53ow6Q/nmNuE-D9MV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76400" y="2514600"/>
            <a:ext cx="5715000" cy="4022725"/>
          </a:xfrm>
          <a:prstGeom prst="rect">
            <a:avLst/>
          </a:prstGeom>
          <a:noFill/>
        </p:spPr>
      </p:pic>
      <p:pic>
        <p:nvPicPr>
          <p:cNvPr id="30734" name="Picture 14" descr="https://www.bartlett.com/blog/wp-content/uploads/assessing-risk-medium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52600" y="2514600"/>
            <a:ext cx="6019800" cy="4011633"/>
          </a:xfrm>
          <a:prstGeom prst="rect">
            <a:avLst/>
          </a:prstGeom>
          <a:noFill/>
        </p:spPr>
      </p:pic>
      <p:pic>
        <p:nvPicPr>
          <p:cNvPr id="30736" name="Picture 16" descr="https://sun9-67.userapi.com/-gMSEE0A2vJu_gScdIvI_84bg0wJUIvLev597g/-AmN9jBbHYo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28800" y="2667000"/>
            <a:ext cx="5708308" cy="3811252"/>
          </a:xfrm>
          <a:prstGeom prst="rect">
            <a:avLst/>
          </a:prstGeom>
          <a:noFill/>
        </p:spPr>
      </p:pic>
      <p:pic>
        <p:nvPicPr>
          <p:cNvPr id="30742" name="Picture 22" descr="https://cdn3.vectorstock.com/i/1000x1000/46/32/green-flag-vector-2824632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00" t="8889" r="23200" b="23117"/>
          <a:stretch>
            <a:fillRect/>
          </a:stretch>
        </p:blipFill>
        <p:spPr bwMode="auto">
          <a:xfrm>
            <a:off x="3810000" y="0"/>
            <a:ext cx="2260127" cy="2803525"/>
          </a:xfrm>
          <a:prstGeom prst="rect">
            <a:avLst/>
          </a:prstGeom>
          <a:noFill/>
        </p:spPr>
      </p:pic>
      <p:pic>
        <p:nvPicPr>
          <p:cNvPr id="22" name="Picture 22" descr="https://cdn3.vectorstock.com/i/1000x1000/46/32/green-flag-vector-2824632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00" t="8889" r="23200" b="23117"/>
          <a:stretch>
            <a:fillRect/>
          </a:stretch>
        </p:blipFill>
        <p:spPr bwMode="auto">
          <a:xfrm>
            <a:off x="3962400" y="0"/>
            <a:ext cx="2260127" cy="2803525"/>
          </a:xfrm>
          <a:prstGeom prst="rect">
            <a:avLst/>
          </a:prstGeom>
          <a:noFill/>
        </p:spPr>
      </p:pic>
      <p:pic>
        <p:nvPicPr>
          <p:cNvPr id="23" name="Picture 22" descr="https://cdn3.vectorstock.com/i/1000x1000/46/32/green-flag-vector-2824632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00" t="8889" r="23200" b="23117"/>
          <a:stretch>
            <a:fillRect/>
          </a:stretch>
        </p:blipFill>
        <p:spPr bwMode="auto">
          <a:xfrm>
            <a:off x="4191000" y="0"/>
            <a:ext cx="2260127" cy="2803525"/>
          </a:xfrm>
          <a:prstGeom prst="rect">
            <a:avLst/>
          </a:prstGeom>
          <a:noFill/>
        </p:spPr>
      </p:pic>
      <p:sp>
        <p:nvSpPr>
          <p:cNvPr id="30744" name="AutoShape 24" descr="https://riastrela.ru/upload/iblock/d58/d58e8b7baefa08931ddedfa75c7f36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6" name="AutoShape 26" descr="https://riastrela.ru/upload/iblock/d58/d58e8b7baefa08931ddedfa75c7f36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8" name="AutoShape 28" descr="https://riastrela.ru/upload/iblock/d58/d58e8b7baefa08931ddedfa75c7f365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0" name="Picture 30" descr="https://i.pinimg.com/originals/ea/57/dc/ea57dcdc576f3fc89c42b15ee375871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76400" y="2438400"/>
            <a:ext cx="6019979" cy="4011752"/>
          </a:xfrm>
          <a:prstGeom prst="rect">
            <a:avLst/>
          </a:prstGeom>
          <a:noFill/>
        </p:spPr>
      </p:pic>
      <p:pic>
        <p:nvPicPr>
          <p:cNvPr id="30754" name="Picture 34" descr="https://fs.znanio.ru/methodology/images/31/74/317444a59cfe1eba4dfe70fa3b8ad14c2fc88f30.jpg"/>
          <p:cNvPicPr>
            <a:picLocks noChangeAspect="1" noChangeArrowheads="1"/>
          </p:cNvPicPr>
          <p:nvPr/>
        </p:nvPicPr>
        <p:blipFill>
          <a:blip r:embed="rId10"/>
          <a:srcRect l="15509" t="5031" r="16713" b="4599"/>
          <a:stretch>
            <a:fillRect/>
          </a:stretch>
        </p:blipFill>
        <p:spPr bwMode="auto">
          <a:xfrm>
            <a:off x="2590800" y="2438400"/>
            <a:ext cx="3962400" cy="39624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4" dur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7" dur="1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lv-oboi.ru/img/gallery/3/thumbs/thumb_l_73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Вручение медали «Активному защитнику природы»</a:t>
            </a: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5.infourok.ru/uploads/ex/09bc/0003da4b-deae922a/hello_html_m3e3ffe0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2209800"/>
            <a:ext cx="4504988" cy="484822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ufa.oboitd.ru/images/goods/big/20200212044053_Detskie_4-0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8" name="Picture 6" descr="https://pickimage.ru/wp-content/uploads/images/detskie/nightingale/solovei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780"/>
          <a:stretch>
            <a:fillRect/>
          </a:stretch>
        </p:blipFill>
        <p:spPr bwMode="auto">
          <a:xfrm>
            <a:off x="9525000" y="1524000"/>
            <a:ext cx="685800" cy="990600"/>
          </a:xfrm>
          <a:prstGeom prst="rect">
            <a:avLst/>
          </a:prstGeom>
          <a:noFill/>
        </p:spPr>
      </p:pic>
      <p:pic>
        <p:nvPicPr>
          <p:cNvPr id="3082" name="Picture 10" descr="https://creazilla-store.fra1.digitaloceanspaces.com/cliparts/67916/sparrow-clipart-sm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-1447800" y="2514601"/>
            <a:ext cx="1066800" cy="870164"/>
          </a:xfrm>
          <a:prstGeom prst="rect">
            <a:avLst/>
          </a:prstGeom>
          <a:noFill/>
        </p:spPr>
      </p:pic>
      <p:pic>
        <p:nvPicPr>
          <p:cNvPr id="3084" name="Picture 12" descr="https://avatars.mds.yandex.net/get-pdb/1549417/f7c1fda5-4034-4400-84f6-38e1e1864120/s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96400" y="2895600"/>
            <a:ext cx="990600" cy="1052192"/>
          </a:xfrm>
          <a:prstGeom prst="rect">
            <a:avLst/>
          </a:prstGeom>
          <a:noFill/>
        </p:spPr>
      </p:pic>
      <p:pic>
        <p:nvPicPr>
          <p:cNvPr id="3086" name="Picture 14" descr="https://i.pinimg.com/originals/8d/1a/a8/8d1aa8d629cf927df73f7d137691df3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524000" y="914400"/>
            <a:ext cx="999178" cy="685800"/>
          </a:xfrm>
          <a:prstGeom prst="rect">
            <a:avLst/>
          </a:prstGeom>
          <a:noFill/>
        </p:spPr>
      </p:pic>
      <p:pic>
        <p:nvPicPr>
          <p:cNvPr id="3088" name="Picture 16" descr="https://i.pinimg.com/originals/24/06/68/240668ad35ae90d80a9d415220234a5a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829800" y="381000"/>
            <a:ext cx="953840" cy="990600"/>
          </a:xfrm>
          <a:prstGeom prst="rect">
            <a:avLst/>
          </a:prstGeom>
          <a:noFill/>
        </p:spPr>
      </p:pic>
      <p:pic>
        <p:nvPicPr>
          <p:cNvPr id="3090" name="Picture 18" descr="https://thumbs.dreamstime.com/b/%D0%B7%D0%B0%D0%B1%D0%B0%D0%B2%D0%BD%D1%8B%D0%B9-%D0%BC%D1%83%D0%BB%D1%8C%D1%82%D1%84%D0%B8%D0%BB%D1%8C%D0%BC-%D0%BF%D1%80%D0%BE-%D0%BF%D1%82%D0%B8%D1%87%D0%B5%D0%BA-%D0%B2%D0%BE%D1%80%D0%BE%D0%B1%D0%B5%D0%B9-%D0%B2%D0%BE%D1%80%D0%BE%D0%B1%D0%BE%D0%B2%D1%8B%D1%85-%D0%BF%D1%82%D0%B8%D1%86-%D0%BD%D0%B0-%D0%B1%D0%B5%D0%BB%D0%BE%D0%BC-%D1%84%D0%BE%D0%BD%D0%B5-158812985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82200" y="3962400"/>
            <a:ext cx="838200" cy="87801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7.40741E-6 C 0.00347 -0.00879 0.01284 -0.02337 0.01961 -0.02615 C 0.02517 -0.03356 0.01632 -0.02245 0.02847 -0.03263 C 0.03211 -0.03564 0.03489 -0.04004 0.03836 -0.04328 C 0.03975 -0.04467 0.04791 -0.04768 0.04913 -0.04837 C 0.05486 -0.05115 0.06093 -0.05555 0.06666 -0.05763 C 0.07031 -0.05902 0.07396 -0.05925 0.0776 -0.06018 C 0.07882 -0.06041 0.08021 -0.06111 0.08142 -0.06157 C 0.08732 -0.06666 0.08125 -0.06203 0.09132 -0.0655 C 0.09618 -0.06712 0.10104 -0.07013 0.1059 -0.07198 C 0.11423 -0.07499 0.12291 -0.07615 0.13142 -0.07847 C 0.15694 -0.07685 0.17413 -0.08055 0.19514 -0.06666 C 0.19913 -0.05601 0.20486 -0.04861 0.21093 -0.0405 C 0.21215 -0.03518 0.21771 -0.02615 0.21771 -0.02615 C 0.21892 -0.01851 0.22309 -0.00833 0.2276 -0.00277 C 0.23593 0.03496 0.26527 0.06968 0.29323 0.08102 C 0.30139 0.08427 0.30712 0.09075 0.31562 0.09283 C 0.36041 0.09167 0.35225 0.0926 0.37743 0.08751 C 0.38541 0.08403 0.39184 0.07987 0.4 0.07709 C 0.40729 0.06991 0.41319 0.06019 0.42066 0.05348 C 0.425 0.04954 0.43333 0.04167 0.43333 0.04167 C 0.43854 0.0257 0.43177 0.04167 0.43923 0.03403 C 0.45451 0.01852 0.44045 0.02663 0.45191 0.02084 C 0.45451 0.01598 0.45729 0.01528 0.46093 0.01181 C 0.46684 -0.01319 0.46458 0.00093 0.46284 -0.04444 C 0.46267 -0.04837 0.46163 -0.05115 0.46093 -0.05486 C 0.46059 -0.05671 0.45989 -0.06018 0.45989 -0.06018 " pathEditMode="relative" ptsTypes="ffffffffffffffffffffffffffA">
                                      <p:cBhvr>
                                        <p:cTn id="6" dur="2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C 0.01701 -0.00856 0.0316 0.01412 0.0441 0.02477 C 0.04774 0.03472 0.05608 0.03681 0.06076 0.0456 C 0.06493 0.05347 0.07344 0.07523 0.08125 0.07824 C 0.0842 0.08935 0.09063 0.09653 0.09306 0.10833 C 0.09375 0.11181 0.09427 0.11528 0.09497 0.11875 C 0.09583 0.12269 0.09792 0.13056 0.09792 0.13056 C 0.09896 0.16227 0.09931 0.25278 0.10573 0.26134 C 0.11181 0.28009 0.11493 0.28472 0.12934 0.2875 C 0.14427 0.28634 0.14705 0.28796 0.15781 0.28102 C 0.16146 0.28195 0.16528 0.28148 0.16858 0.28357 C 0.17031 0.28472 0.17049 0.28796 0.17153 0.29005 C 0.17587 0.29838 0.18281 0.30787 0.18524 0.31759 C 0.18767 0.32708 0.18681 0.33796 0.19115 0.3463 C 0.19236 0.35926 0.19445 0.36875 0.20278 0.37639 C 0.20695 0.3838 0.20972 0.3912 0.21667 0.39329 C 0.22222 0.39884 0.23177 0.40509 0.23906 0.40509 " pathEditMode="relative" ptsTypes="ffffffffffffffffA">
                                      <p:cBhvr>
                                        <p:cTn id="8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68 -0.02778 C 0.00504 -0.02292 0.00191 -0.01621 -0.00295 -0.01343 C -0.01475 -0.00648 -0.02864 -0.00625 -0.04132 -0.0044 C -0.08507 -0.00602 -0.12951 0.00092 -0.17257 -0.00949 C -0.1967 -0.01528 -0.21944 -0.03102 -0.24323 -0.03843 C -0.25694 -0.04838 -0.24288 -0.03889 -0.2618 -0.04884 C -0.26927 -0.05278 -0.27656 -0.0588 -0.28437 -0.06181 C -0.29097 -0.0706 -0.28246 -0.06088 -0.29514 -0.06713 C -0.29652 -0.06783 -0.29687 -0.07014 -0.29809 -0.07107 C -0.29965 -0.07199 -0.30139 -0.07176 -0.30295 -0.07222 C -0.3118 -0.07176 -0.32066 -0.07222 -0.32951 -0.07107 C -0.33142 -0.07084 -0.34288 -0.06227 -0.34514 -0.06065 C -0.34809 -0.05509 -0.35139 -0.04977 -0.35503 -0.04491 C -0.35573 -0.04306 -0.3559 -0.04097 -0.35694 -0.03959 C -0.35764 -0.03866 -0.3592 -0.03935 -0.35989 -0.03843 C -0.36059 -0.0375 -0.36041 -0.03565 -0.36093 -0.03449 C -0.3618 -0.03264 -0.36284 -0.03102 -0.36389 -0.02917 C -0.36493 -0.02176 -0.36875 -0.01435 -0.36875 -0.00695 " pathEditMode="relative" rAng="0" ptsTypes="fffffffffffffffffA">
                                      <p:cBhvr>
                                        <p:cTn id="10" dur="2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" y="-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48148E-6 C -0.00243 0.00324 -0.00642 0.00787 -0.0099 0.00926 C -0.01406 0.01088 -0.02257 0.01296 -0.02257 0.01296 C -0.04184 0.0125 -0.06111 0.01343 -0.08038 0.01181 C -0.08559 0.01134 -0.08976 0.00162 -0.0941 -0.00139 C -0.1092 -0.01227 -0.12535 -0.0213 -0.14219 -0.02616 C -0.16198 -0.0412 -0.18281 -0.04583 -0.20399 -0.05625 C -0.21198 -0.06435 -0.20295 -0.05671 -0.21667 -0.06134 C -0.21875 -0.06204 -0.22049 -0.06435 -0.22257 -0.06528 C -0.22639 -0.0669 -0.23038 -0.0669 -0.23437 -0.06805 C -0.24479 -0.07708 -0.26146 -0.07639 -0.27257 -0.07847 C -0.27691 -0.07917 -0.28108 -0.08032 -0.28542 -0.08102 C -0.29253 -0.08241 -0.29983 -0.08356 -0.30694 -0.08495 C -0.31545 -0.08657 -0.32396 -0.08634 -0.33246 -0.0875 C -0.33837 -0.08842 -0.35 -0.09028 -0.35 -0.09028 C -0.41545 -0.08935 -0.42083 -0.09329 -0.46181 -0.08495 C -0.47917 -0.07523 -0.49722 -0.06713 -0.51476 -0.0588 C -0.52274 -0.04815 -0.53437 -0.05162 -0.54514 -0.05092 C -0.55469 -0.05139 -0.56424 -0.05046 -0.57361 -0.05231 C -0.57795 -0.05324 -0.58854 -0.0662 -0.59323 -0.06921 C -0.5967 -0.07407 -0.59913 -0.07847 -0.60295 -0.08241 C -0.60538 -0.08819 -0.60851 -0.09329 -0.61181 -0.09815 C -0.61597 -0.11505 -0.62413 -0.10903 -0.63628 -0.10324 C -0.63958 -0.09097 -0.63924 -0.0831 -0.63924 -0.06921 " pathEditMode="relative" ptsTypes="fffffffffffffffffffffffA">
                                      <p:cBhvr>
                                        <p:cTn id="12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743 C -0.05955 0.09166 -0.11858 0.07314 -0.17726 0.06481 C -0.20851 0.06064 -0.27101 0.05555 -0.27101 0.05625 C -0.29271 0.04699 -0.31493 0.04051 -0.33681 0.03426 C -0.34514 0.02361 -0.35156 0.01597 -0.36042 0.01203 C -0.3724 -0.00209 -0.38646 0.00393 -0.39948 -0.00324 C -0.42413 -0.04167 -0.44601 -0.03866 -0.47465 -0.04074 C -0.48733 -0.04468 -0.49896 -0.04954 -0.51181 -0.05324 C -0.52031 -0.05232 -0.52899 -0.05417 -0.5375 -0.05 C -0.54583 -0.04561 -0.54358 -0.03727 -0.54774 -0.02801 C -0.54983 -0.02361 -0.55399 -0.01598 -0.55399 -0.01528 C -0.55608 -0.00672 -0.55799 0.00254 -0.56007 0.01203 C -0.56059 0.01504 -0.56181 0.01527 -0.56215 0.01828 C -0.5625 0.02106 -0.56215 0.0243 -0.56215 0.02754 " pathEditMode="relative" rAng="0" ptsTypes="fffffffffffffA">
                                      <p:cBhvr>
                                        <p:cTn id="14" dur="2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" y="-5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C -0.00382 0.00116 -0.00798 0.00116 -0.0118 0.00255 C -0.02465 0.00718 -0.00104 0.0044 -0.02361 0.01042 C -0.03333 0.01296 -0.04323 0.01273 -0.05295 0.01435 C -0.08489 0.025 -0.07187 0.02222 -0.13333 0.0169 C -0.13854 0.01644 -0.14288 0.01134 -0.14809 0.01042 C -0.15035 0.00903 -0.15243 0.00741 -0.15486 0.00648 C -0.15677 0.00579 -0.15885 0.00625 -0.16076 0.00533 C -0.16389 0.0037 -0.16632 -0.00116 -0.16857 -0.00393 C -0.17292 -0.00903 -0.17951 -0.01111 -0.18437 -0.01574 C -0.18923 -0.02592 -0.19792 -0.0294 -0.20486 -0.03657 C -0.21302 -0.04514 -0.22014 -0.05116 -0.22847 -0.0588 C -0.23003 -0.06018 -0.23073 -0.06296 -0.23229 -0.06412 C -0.23472 -0.06597 -0.23785 -0.0662 -0.24028 -0.06805 C -0.25208 -0.07662 -0.24861 -0.07731 -0.25781 -0.08241 C -0.27205 -0.09028 -0.28715 -0.09282 -0.30191 -0.09815 C -0.3434 -0.1287 -0.40069 -0.11528 -0.4441 -0.11643 C -0.4526 -0.11597 -0.46128 -0.11736 -0.46962 -0.11505 C -0.47153 -0.11458 -0.47135 -0.11042 -0.47257 -0.10856 C -0.47656 -0.10255 -0.48246 -0.09745 -0.48819 -0.09537 C -0.49462 -0.08727 -0.49167 -0.0912 -0.49705 -0.08356 C -0.49896 -0.07454 -0.4993 -0.06736 -0.5 -0.05741 C -0.49826 -0.03912 -0.50173 -0.03727 -0.49219 -0.03264 C -0.48351 -0.03518 -0.48854 -0.03704 -0.48333 -0.04305 C -0.4776 -0.04977 -0.4783 -0.04838 -0.47153 -0.04838 " pathEditMode="relative" ptsTypes="ffffffffffffffffffffffffA">
                                      <p:cBhvr>
                                        <p:cTn id="1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ufa.oboitd.ru/images/goods/big/20200212044053_Detskie_4-0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https://pbs.twimg.com/profile_images/1026837027910647809/ZkFilsO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182" r="18182"/>
          <a:stretch>
            <a:fillRect/>
          </a:stretch>
        </p:blipFill>
        <p:spPr bwMode="auto">
          <a:xfrm>
            <a:off x="4419600" y="3581400"/>
            <a:ext cx="1219200" cy="1436915"/>
          </a:xfrm>
          <a:prstGeom prst="rect">
            <a:avLst/>
          </a:prstGeom>
          <a:noFill/>
        </p:spPr>
      </p:pic>
      <p:pic>
        <p:nvPicPr>
          <p:cNvPr id="2056" name="Picture 8" descr="https://i.pinimg.com/736x/89/09/77/89097746a4f83621beed3ff206d3a83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0"/>
            <a:ext cx="1524000" cy="1524000"/>
          </a:xfrm>
          <a:prstGeom prst="rect">
            <a:avLst/>
          </a:prstGeom>
          <a:noFill/>
        </p:spPr>
      </p:pic>
      <p:pic>
        <p:nvPicPr>
          <p:cNvPr id="2068" name="Picture 20" descr="https://raspechatat-raskraski.ru/wp-content/uploads/2020/03/zaya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26134" y="4191000"/>
            <a:ext cx="1405843" cy="2667000"/>
          </a:xfrm>
          <a:prstGeom prst="rect">
            <a:avLst/>
          </a:prstGeom>
          <a:noFill/>
        </p:spPr>
      </p:pic>
      <p:pic>
        <p:nvPicPr>
          <p:cNvPr id="2074" name="Picture 26" descr="https://xn--80akjddcen.xn--80asehdb/upload/iblock/5af/5be15416ea724fcf6cef8d9e237690a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55" t="9459" r="2047" b="9459"/>
          <a:stretch>
            <a:fillRect/>
          </a:stretch>
        </p:blipFill>
        <p:spPr bwMode="auto">
          <a:xfrm>
            <a:off x="6172200" y="5638800"/>
            <a:ext cx="1066800" cy="1032387"/>
          </a:xfrm>
          <a:prstGeom prst="rect">
            <a:avLst/>
          </a:prstGeom>
          <a:noFill/>
        </p:spPr>
      </p:pic>
      <p:pic>
        <p:nvPicPr>
          <p:cNvPr id="2076" name="Picture 28" descr="https://creazilla-store.fra1.digitaloceanspaces.com/cliparts/6274/wolf-clipart-m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0" y="3048000"/>
            <a:ext cx="2209800" cy="1684973"/>
          </a:xfrm>
          <a:prstGeom prst="rect">
            <a:avLst/>
          </a:prstGeom>
          <a:noFill/>
        </p:spPr>
      </p:pic>
      <p:pic>
        <p:nvPicPr>
          <p:cNvPr id="2080" name="Picture 32" descr="https://konspekta.net/poisk-ruru/baza19/3404892438001.files/image008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19400" y="3657600"/>
            <a:ext cx="1234925" cy="1409770"/>
          </a:xfrm>
          <a:prstGeom prst="rect">
            <a:avLst/>
          </a:prstGeom>
          <a:noFill/>
        </p:spPr>
      </p:pic>
      <p:sp>
        <p:nvSpPr>
          <p:cNvPr id="2092" name="AutoShape 44" descr="http://shkola-sadik.ru/upload/iblock/ec1/ec16915f8166f870adacc9d0e21e39f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94" name="AutoShape 46" descr="http://shkola-sadik.ru/upload/iblock/ec1/ec16915f8166f870adacc9d0e21e39f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00" name="Picture 52" descr="https://srisovki.com/wp-content/uploads/2021/03/d0179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3048000"/>
            <a:ext cx="2209800" cy="1947780"/>
          </a:xfrm>
          <a:prstGeom prst="rect">
            <a:avLst/>
          </a:prstGeom>
          <a:noFill/>
        </p:spPr>
      </p:pic>
      <p:pic>
        <p:nvPicPr>
          <p:cNvPr id="2102" name="Picture 54" descr="https://berserkon.com/images/elk-clipart-wildlife-alaska-8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152400" y="2971800"/>
            <a:ext cx="1702543" cy="1524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0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0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0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ufa.oboitd.ru/images/goods/big/20200212044053_Detskie_4-0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https://cdn1.ntv.com.tr/gorsel/o1xy6DGiPUeY4x66s0bLHw.jpg?width=1000&amp;mode=both&amp;scale=both&amp;v=13673245590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2057400"/>
            <a:ext cx="2057400" cy="4441197"/>
          </a:xfrm>
          <a:prstGeom prst="rect">
            <a:avLst/>
          </a:prstGeom>
          <a:noFill/>
        </p:spPr>
      </p:pic>
      <p:pic>
        <p:nvPicPr>
          <p:cNvPr id="1030" name="Picture 6" descr="https://avatars.mds.yandex.net/get-pdb/1926096/735a3f25-1bdc-4f1b-8e34-7c45640d950d/orig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4200" y="2057400"/>
            <a:ext cx="7019925" cy="45339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31 -0.07709 C -0.0783 -0.08149 -0.11181 -0.08241 -0.14427 -0.09098 C -0.17604 -0.09954 -0.16146 -0.09723 -0.18802 -0.09931 C -0.2066 -0.1044 -0.22431 -0.1088 -0.24323 -0.11042 C -0.31841 -0.13056 -0.2757 -0.12269 -0.40573 -0.11598 C -0.41667 -0.11551 -0.42847 -0.09954 -0.43906 -0.09514 C -0.475 -0.08033 -0.5092 -0.06065 -0.54427 -0.04237 C -0.55886 -0.03473 -0.56823 -0.02223 -0.58386 -0.01737 C -0.61302 0.00208 -0.56528 -0.02917 -0.60469 -0.00625 C -0.61893 0.00185 -0.6316 0.01365 -0.64636 0.02013 C -0.6507 0.02476 -0.65434 0.03009 -0.65886 0.03402 C -0.66025 0.04189 -0.66406 0.04791 -0.66823 0.05347 C -0.66979 0.05995 -0.67431 0.06273 -0.67656 0.06875 C -0.68038 0.07893 -0.67726 0.07685 -0.68386 0.08958 C -0.68559 0.09305 -0.68993 0.0949 -0.69219 0.09791 " pathEditMode="relative" rAng="0" ptsTypes="ffffffffffffffA">
                                      <p:cBhvr>
                                        <p:cTn id="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" y="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mages.pexels.com/photos/459728/pexels-photo-459728.jpeg?auto=compress&amp;amp;cs=tinysrgb&amp;amp;fit=crop&amp;amp;h=627&amp;amp;w=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static.vecteezy.com/system/resources/previews/000/369/592/original/a-forest-full-of-trash-vec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0259"/>
            <a:ext cx="9144000" cy="6908259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kartinkin.com/uploads/posts/2021-04/1617692424_4-p-magicheskii-les-art-kartinki-4.jpg"/>
          <p:cNvPicPr>
            <a:picLocks noChangeAspect="1" noChangeArrowheads="1"/>
          </p:cNvPicPr>
          <p:nvPr/>
        </p:nvPicPr>
        <p:blipFill>
          <a:blip r:embed="rId2"/>
          <a:srcRect b="671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43000" y="2286000"/>
            <a:ext cx="74676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spc="200" dirty="0" smtClean="0">
                <a:ln w="19050">
                  <a:solidFill>
                    <a:schemeClr val="accent3">
                      <a:tint val="10000"/>
                    </a:schemeClr>
                  </a:solidFill>
                </a:ln>
                <a:solidFill>
                  <a:srgbClr val="608A0C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Помогите вернуть былую красоту, птиц и животных!</a:t>
            </a:r>
            <a:endParaRPr lang="ru-RU" sz="4400" b="1" spc="200" dirty="0">
              <a:ln w="19050">
                <a:solidFill>
                  <a:schemeClr val="accent3">
                    <a:tint val="10000"/>
                  </a:schemeClr>
                </a:solidFill>
              </a:ln>
              <a:solidFill>
                <a:srgbClr val="608A0C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catherineasquithgallery.com/uploads/posts/2021-02/1613647829_61-p-fon-lesa-dlya-prezentatsii-dlya-detei-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60" name="Picture 8" descr="https://risunki-dlja-srisovki.ru/wp-content/uploads/2514254-suev37tg-v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31292"/>
            <a:ext cx="2787933" cy="382670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8600" y="1896070"/>
            <a:ext cx="8792600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Первая станция «Лесная»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647829_61-p-fon-lesa-dlya-prezentatsii-dlya-detei-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267200"/>
            <a:ext cx="8763000" cy="1143000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Не наступать на муравейник.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Не трогать птенцов.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Не шуметь в лесу.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Не топтать грибы.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5.Не ломать ветви деревьев и кустов.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Не разжигать костер.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Не оставлять после себя мусор.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https://svgsilh.com/svg/1523113-f44336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svgsilh.com/svg/1523113-f44336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s://chako.ua/bitrix/modules/cluster/56acbd_02bdd7b59c63471f8da7452f41a32d77_mv2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DFD"/>
              </a:clrFrom>
              <a:clrTo>
                <a:srgbClr val="FF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-762000"/>
            <a:ext cx="3072172" cy="409892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60</Words>
  <PresentationFormat>Экран (4:3)</PresentationFormat>
  <Paragraphs>17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Мы друзья природы!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1. Не наступать на муравейник. 2. Не трогать птенцов. 3. Не шуметь в лесу. 4. Не топтать грибы. 5.Не ломать ветви деревьев и кустов. 6. Не разжигать костер. 7. Не оставлять после себя мусор. </vt:lpstr>
      <vt:lpstr>Слайд 10</vt:lpstr>
      <vt:lpstr>Слайд 11</vt:lpstr>
      <vt:lpstr>Слайд 12</vt:lpstr>
      <vt:lpstr>Слайд 13</vt:lpstr>
      <vt:lpstr>Слайд 14</vt:lpstr>
      <vt:lpstr>Вывод: Лес является главным источником пищи для многих животных, домом, убежищем. </vt:lpstr>
      <vt:lpstr>Слайд 16</vt:lpstr>
      <vt:lpstr>Вручение медали «Активному защитнику природы»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Лариса</dc:creator>
  <cp:lastModifiedBy>Лариса</cp:lastModifiedBy>
  <cp:revision>89</cp:revision>
  <dcterms:created xsi:type="dcterms:W3CDTF">2021-08-01T07:26:51Z</dcterms:created>
  <dcterms:modified xsi:type="dcterms:W3CDTF">2021-08-08T11:41:19Z</dcterms:modified>
</cp:coreProperties>
</file>