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7" r:id="rId3"/>
    <p:sldId id="257" r:id="rId4"/>
    <p:sldId id="258" r:id="rId5"/>
    <p:sldId id="259" r:id="rId6"/>
    <p:sldId id="288" r:id="rId7"/>
    <p:sldId id="289" r:id="rId8"/>
    <p:sldId id="263" r:id="rId9"/>
    <p:sldId id="265" r:id="rId10"/>
    <p:sldId id="264" r:id="rId11"/>
    <p:sldId id="267" r:id="rId12"/>
    <p:sldId id="269" r:id="rId13"/>
    <p:sldId id="270"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62" r:id="rId30"/>
    <p:sldId id="260" r:id="rId31"/>
    <p:sldId id="261"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A6E7947F-6E4C-4FFA-B8E5-F318794D2432}"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6E7947F-6E4C-4FFA-B8E5-F318794D2432}"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6E7947F-6E4C-4FFA-B8E5-F318794D2432}"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6E7947F-6E4C-4FFA-B8E5-F318794D2432}"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3B012ABB-ED9A-4A11-8D5C-C1449B679026}" type="datetimeFigureOut">
              <a:rPr lang="ru-RU" smtClean="0"/>
              <a:t>22.10.2018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6E7947F-6E4C-4FFA-B8E5-F318794D2432}"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B012ABB-ED9A-4A11-8D5C-C1449B679026}" type="datetimeFigureOut">
              <a:rPr lang="ru-RU" smtClean="0"/>
              <a:t>22.10.2018</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A6E7947F-6E4C-4FFA-B8E5-F318794D2432}"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260648"/>
            <a:ext cx="7406640" cy="3384376"/>
          </a:xfrm>
        </p:spPr>
        <p:txBody>
          <a:bodyPr>
            <a:normAutofit/>
          </a:bodyPr>
          <a:lstStyle/>
          <a:p>
            <a:r>
              <a:rPr lang="ru-RU" dirty="0" smtClean="0"/>
              <a:t>Работа по проекту «Улицы поселка Подюга, на которых мы живем» с учащимися логопедической группы 1-х классов</a:t>
            </a:r>
            <a:endParaRPr lang="ru-RU" dirty="0"/>
          </a:p>
        </p:txBody>
      </p:sp>
      <p:sp>
        <p:nvSpPr>
          <p:cNvPr id="3" name="Подзаголовок 2"/>
          <p:cNvSpPr>
            <a:spLocks noGrp="1"/>
          </p:cNvSpPr>
          <p:nvPr>
            <p:ph type="subTitle" idx="1"/>
          </p:nvPr>
        </p:nvSpPr>
        <p:spPr>
          <a:xfrm>
            <a:off x="5004048" y="4711544"/>
            <a:ext cx="4139952" cy="1786601"/>
          </a:xfrm>
        </p:spPr>
        <p:txBody>
          <a:bodyPr>
            <a:normAutofit fontScale="92500"/>
          </a:bodyPr>
          <a:lstStyle/>
          <a:p>
            <a:r>
              <a:rPr lang="ru-RU" dirty="0" smtClean="0"/>
              <a:t>Подготовила: учитель-логопед МБОУ «</a:t>
            </a:r>
            <a:r>
              <a:rPr lang="ru-RU" dirty="0" err="1" smtClean="0"/>
              <a:t>Подюжская</a:t>
            </a:r>
            <a:r>
              <a:rPr lang="ru-RU" dirty="0" smtClean="0"/>
              <a:t> СШ </a:t>
            </a:r>
            <a:r>
              <a:rPr lang="ru-RU" dirty="0" err="1" smtClean="0"/>
              <a:t>им.В.А.Абрамова</a:t>
            </a:r>
            <a:r>
              <a:rPr lang="ru-RU" dirty="0" smtClean="0"/>
              <a:t>» Иванова Марина Валерьевна</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076" y="3884473"/>
            <a:ext cx="4562067" cy="2973527"/>
          </a:xfrm>
          <a:prstGeom prst="rect">
            <a:avLst/>
          </a:prstGeom>
        </p:spPr>
      </p:pic>
    </p:spTree>
    <p:extLst>
      <p:ext uri="{BB962C8B-B14F-4D97-AF65-F5344CB8AC3E}">
        <p14:creationId xmlns:p14="http://schemas.microsoft.com/office/powerpoint/2010/main" val="2709476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Продукт проекта</a:t>
            </a:r>
            <a:endParaRPr lang="ru-RU" dirty="0"/>
          </a:p>
        </p:txBody>
      </p:sp>
      <p:sp>
        <p:nvSpPr>
          <p:cNvPr id="3" name="Объект 2"/>
          <p:cNvSpPr>
            <a:spLocks noGrp="1"/>
          </p:cNvSpPr>
          <p:nvPr>
            <p:ph idx="1"/>
          </p:nvPr>
        </p:nvSpPr>
        <p:spPr/>
        <p:txBody>
          <a:bodyPr>
            <a:normAutofit fontScale="92500" lnSpcReduction="10000"/>
          </a:bodyPr>
          <a:lstStyle/>
          <a:p>
            <a:r>
              <a:rPr lang="ru-RU" dirty="0" smtClean="0"/>
              <a:t>Учащиеся </a:t>
            </a:r>
            <a:r>
              <a:rPr lang="ru-RU" dirty="0"/>
              <a:t>провели систематизацию информации, изучав  улицы, на которых проживают </a:t>
            </a:r>
            <a:r>
              <a:rPr lang="ru-RU" dirty="0" smtClean="0"/>
              <a:t>другие учащиеся. </a:t>
            </a:r>
            <a:r>
              <a:rPr lang="ru-RU" dirty="0"/>
              <a:t>Был создан альбом «Улицы поселка Подюга, на которых мы живем</a:t>
            </a:r>
            <a:r>
              <a:rPr lang="ru-RU" dirty="0" smtClean="0"/>
              <a:t>».</a:t>
            </a:r>
          </a:p>
          <a:p>
            <a:r>
              <a:rPr lang="ru-RU" dirty="0" smtClean="0"/>
              <a:t>В апреле 2018 года ребята логопедической группы представили проект «Улицы поселка Подюга, на которых мы живем» на научно-практической конференции в своей школе.</a:t>
            </a:r>
            <a:endParaRPr lang="ru-RU" dirty="0"/>
          </a:p>
        </p:txBody>
      </p:sp>
    </p:spTree>
    <p:extLst>
      <p:ext uri="{BB962C8B-B14F-4D97-AF65-F5344CB8AC3E}">
        <p14:creationId xmlns:p14="http://schemas.microsoft.com/office/powerpoint/2010/main" val="35974668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56586"/>
          </a:xfrm>
        </p:spPr>
        <p:txBody>
          <a:bodyPr/>
          <a:lstStyle/>
          <a:p>
            <a:r>
              <a:rPr lang="ru-RU" dirty="0" smtClean="0"/>
              <a:t>                Улица Попова</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1680" y="941040"/>
            <a:ext cx="6637393" cy="5350441"/>
          </a:xfrm>
        </p:spPr>
      </p:pic>
    </p:spTree>
    <p:extLst>
      <p:ext uri="{BB962C8B-B14F-4D97-AF65-F5344CB8AC3E}">
        <p14:creationId xmlns:p14="http://schemas.microsoft.com/office/powerpoint/2010/main" val="27396024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980728"/>
            <a:ext cx="7543800" cy="4888367"/>
          </a:xfrm>
        </p:spPr>
        <p:txBody>
          <a:bodyPr/>
          <a:lstStyle/>
          <a:p>
            <a:pPr marL="0" indent="0">
              <a:buNone/>
            </a:pPr>
            <a:r>
              <a:rPr lang="ru-RU" dirty="0" smtClean="0"/>
              <a:t>В этом доме жил </a:t>
            </a:r>
            <a:r>
              <a:rPr lang="ru-RU" smtClean="0"/>
              <a:t>Герой </a:t>
            </a:r>
            <a:r>
              <a:rPr lang="ru-RU" smtClean="0"/>
              <a:t>Советского Союза </a:t>
            </a:r>
            <a:r>
              <a:rPr lang="ru-RU" dirty="0" smtClean="0"/>
              <a:t>Иван Михайлович Попов .</a:t>
            </a:r>
            <a:endParaRPr lang="ru-RU" dirty="0"/>
          </a:p>
        </p:txBody>
      </p:sp>
      <p:sp>
        <p:nvSpPr>
          <p:cNvPr id="2" name="Заголовок 1"/>
          <p:cNvSpPr>
            <a:spLocks noGrp="1"/>
          </p:cNvSpPr>
          <p:nvPr>
            <p:ph type="title"/>
          </p:nvPr>
        </p:nvSpPr>
        <p:spPr>
          <a:xfrm>
            <a:off x="357388" y="90153"/>
            <a:ext cx="7893461" cy="824247"/>
          </a:xfrm>
        </p:spPr>
        <p:txBody>
          <a:bodyPr>
            <a:normAutofit/>
          </a:bodyPr>
          <a:lstStyle/>
          <a:p>
            <a:r>
              <a:rPr lang="ru-RU" dirty="0" smtClean="0"/>
              <a:t>     Первый  дом на улице Попова </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2132856"/>
            <a:ext cx="6230003" cy="4608512"/>
          </a:xfrm>
          <a:prstGeom prst="rect">
            <a:avLst/>
          </a:prstGeom>
        </p:spPr>
      </p:pic>
    </p:spTree>
    <p:extLst>
      <p:ext uri="{BB962C8B-B14F-4D97-AF65-F5344CB8AC3E}">
        <p14:creationId xmlns:p14="http://schemas.microsoft.com/office/powerpoint/2010/main" val="13775055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17949"/>
          </a:xfrm>
        </p:spPr>
        <p:txBody>
          <a:bodyPr>
            <a:normAutofit fontScale="90000"/>
          </a:bodyPr>
          <a:lstStyle/>
          <a:p>
            <a:r>
              <a:rPr lang="ru-RU" dirty="0" smtClean="0"/>
              <a:t>                Улица Больничная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7614" y="1094705"/>
            <a:ext cx="4639681" cy="5024375"/>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7295" y="1004552"/>
            <a:ext cx="4436705" cy="4893972"/>
          </a:xfrm>
          <a:prstGeom prst="rect">
            <a:avLst/>
          </a:prstGeom>
        </p:spPr>
      </p:pic>
    </p:spTree>
    <p:extLst>
      <p:ext uri="{BB962C8B-B14F-4D97-AF65-F5344CB8AC3E}">
        <p14:creationId xmlns:p14="http://schemas.microsoft.com/office/powerpoint/2010/main" val="1320715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56586"/>
          </a:xfrm>
        </p:spPr>
        <p:txBody>
          <a:bodyPr/>
          <a:lstStyle/>
          <a:p>
            <a:pPr algn="ctr"/>
            <a:r>
              <a:rPr lang="ru-RU" dirty="0" smtClean="0"/>
              <a:t>                 Улица Каменная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959412" y="1872021"/>
            <a:ext cx="4022725" cy="4022725"/>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523" y="1043190"/>
            <a:ext cx="4293929" cy="5814810"/>
          </a:xfrm>
          <a:prstGeom prst="rect">
            <a:avLst/>
          </a:prstGeom>
        </p:spPr>
      </p:pic>
    </p:spTree>
    <p:extLst>
      <p:ext uri="{BB962C8B-B14F-4D97-AF65-F5344CB8AC3E}">
        <p14:creationId xmlns:p14="http://schemas.microsoft.com/office/powerpoint/2010/main" val="1458017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75586" y="286604"/>
            <a:ext cx="5691174" cy="756586"/>
          </a:xfrm>
        </p:spPr>
        <p:txBody>
          <a:bodyPr/>
          <a:lstStyle/>
          <a:p>
            <a:pPr algn="ctr"/>
            <a:r>
              <a:rPr lang="ru-RU" dirty="0" smtClean="0"/>
              <a:t>              Улица Советская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4888" y="412125"/>
            <a:ext cx="3660819" cy="5918646"/>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0916" y="1043190"/>
            <a:ext cx="5032098" cy="5141567"/>
          </a:xfrm>
          <a:prstGeom prst="rect">
            <a:avLst/>
          </a:prstGeom>
        </p:spPr>
      </p:pic>
    </p:spTree>
    <p:extLst>
      <p:ext uri="{BB962C8B-B14F-4D97-AF65-F5344CB8AC3E}">
        <p14:creationId xmlns:p14="http://schemas.microsoft.com/office/powerpoint/2010/main" val="32355954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16632"/>
            <a:ext cx="6204281" cy="849284"/>
          </a:xfrm>
        </p:spPr>
        <p:txBody>
          <a:bodyPr>
            <a:normAutofit fontScale="90000"/>
          </a:bodyPr>
          <a:lstStyle/>
          <a:p>
            <a:pPr algn="ctr"/>
            <a:r>
              <a:rPr lang="ru-RU" b="1" i="1" dirty="0" smtClean="0"/>
              <a:t>Памятник   основателям   поселка Подюги</a:t>
            </a:r>
            <a:endParaRPr lang="ru-RU" b="1" i="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56256" y="1146220"/>
            <a:ext cx="6452316" cy="5711779"/>
          </a:xfrm>
        </p:spPr>
      </p:pic>
    </p:spTree>
    <p:extLst>
      <p:ext uri="{BB962C8B-B14F-4D97-AF65-F5344CB8AC3E}">
        <p14:creationId xmlns:p14="http://schemas.microsoft.com/office/powerpoint/2010/main" val="1455890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43706"/>
          </a:xfrm>
        </p:spPr>
        <p:txBody>
          <a:bodyPr>
            <a:normAutofit fontScale="90000"/>
          </a:bodyPr>
          <a:lstStyle/>
          <a:p>
            <a:pPr algn="ctr"/>
            <a:r>
              <a:rPr lang="ru-RU" dirty="0" smtClean="0"/>
              <a:t>        Улица Университетская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2161" y="1030310"/>
            <a:ext cx="3277672" cy="5370490"/>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9833" y="1275008"/>
            <a:ext cx="4951928" cy="5011492"/>
          </a:xfrm>
          <a:prstGeom prst="rect">
            <a:avLst/>
          </a:prstGeom>
        </p:spPr>
      </p:pic>
    </p:spTree>
    <p:extLst>
      <p:ext uri="{BB962C8B-B14F-4D97-AF65-F5344CB8AC3E}">
        <p14:creationId xmlns:p14="http://schemas.microsoft.com/office/powerpoint/2010/main" val="29600079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23882" y="286604"/>
            <a:ext cx="3738093" cy="1014163"/>
          </a:xfrm>
        </p:spPr>
        <p:txBody>
          <a:bodyPr>
            <a:normAutofit fontScale="90000"/>
          </a:bodyPr>
          <a:lstStyle/>
          <a:p>
            <a:r>
              <a:rPr lang="ru-RU" dirty="0" smtClean="0"/>
              <a:t>Улица Спортивная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92073" y="1390919"/>
            <a:ext cx="4500289" cy="5022760"/>
          </a:xfr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90919"/>
            <a:ext cx="4192073" cy="5022759"/>
          </a:xfrm>
          <a:prstGeom prst="rect">
            <a:avLst/>
          </a:prstGeom>
        </p:spPr>
      </p:pic>
    </p:spTree>
    <p:extLst>
      <p:ext uri="{BB962C8B-B14F-4D97-AF65-F5344CB8AC3E}">
        <p14:creationId xmlns:p14="http://schemas.microsoft.com/office/powerpoint/2010/main" val="27182668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885374"/>
          </a:xfrm>
        </p:spPr>
        <p:txBody>
          <a:bodyPr>
            <a:normAutofit fontScale="90000"/>
          </a:bodyPr>
          <a:lstStyle/>
          <a:p>
            <a:pPr algn="ctr"/>
            <a:r>
              <a:rPr lang="ru-RU" b="1" i="1" dirty="0" smtClean="0"/>
              <a:t>Памятник участникам Великой Отечественной войны</a:t>
            </a:r>
            <a:endParaRPr lang="ru-RU" b="1" i="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2961" y="1326525"/>
            <a:ext cx="7039592" cy="5422006"/>
          </a:xfrm>
        </p:spPr>
      </p:pic>
    </p:spTree>
    <p:extLst>
      <p:ext uri="{BB962C8B-B14F-4D97-AF65-F5344CB8AC3E}">
        <p14:creationId xmlns:p14="http://schemas.microsoft.com/office/powerpoint/2010/main" val="42215116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394136" cy="1143000"/>
          </a:xfrm>
        </p:spPr>
        <p:txBody>
          <a:bodyPr>
            <a:normAutofit fontScale="90000"/>
          </a:bodyPr>
          <a:lstStyle/>
          <a:p>
            <a:r>
              <a:rPr lang="ru-RU" dirty="0" smtClean="0"/>
              <a:t>Актуальность изучения данной темы</a:t>
            </a:r>
            <a:endParaRPr lang="ru-RU" dirty="0"/>
          </a:p>
        </p:txBody>
      </p:sp>
      <p:sp>
        <p:nvSpPr>
          <p:cNvPr id="3" name="Объект 2"/>
          <p:cNvSpPr>
            <a:spLocks noGrp="1"/>
          </p:cNvSpPr>
          <p:nvPr>
            <p:ph idx="1"/>
          </p:nvPr>
        </p:nvSpPr>
        <p:spPr>
          <a:xfrm>
            <a:off x="1043608" y="1447800"/>
            <a:ext cx="7890080" cy="4800600"/>
          </a:xfrm>
        </p:spPr>
        <p:txBody>
          <a:bodyPr>
            <a:normAutofit lnSpcReduction="10000"/>
          </a:bodyPr>
          <a:lstStyle/>
          <a:p>
            <a:r>
              <a:rPr lang="ru-RU" dirty="0" smtClean="0"/>
              <a:t>Многие ребята не знают названия улиц , на которых они проживают, откуда появились названия улиц, их протяженность, количество проживающих на улицах людей, поэтому мы решили изучить историю улиц поселка Подюга, на которых мы проживаем, чтобы учащиеся знали историю происхождения улиц своего поселка.</a:t>
            </a:r>
            <a:endParaRPr lang="ru-RU" dirty="0"/>
          </a:p>
        </p:txBody>
      </p:sp>
    </p:spTree>
    <p:extLst>
      <p:ext uri="{BB962C8B-B14F-4D97-AF65-F5344CB8AC3E}">
        <p14:creationId xmlns:p14="http://schemas.microsoft.com/office/powerpoint/2010/main" val="17566959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5861176" cy="692190"/>
          </a:xfrm>
        </p:spPr>
        <p:txBody>
          <a:bodyPr>
            <a:normAutofit fontScale="90000"/>
          </a:bodyPr>
          <a:lstStyle/>
          <a:p>
            <a:pPr algn="ctr"/>
            <a:r>
              <a:rPr lang="ru-RU" dirty="0" smtClean="0"/>
              <a:t>Улица Железнодорожная</a:t>
            </a:r>
            <a:endParaRPr lang="ru-RU" dirty="0"/>
          </a:p>
        </p:txBody>
      </p:sp>
      <p:sp>
        <p:nvSpPr>
          <p:cNvPr id="3" name="Объект 2"/>
          <p:cNvSpPr>
            <a:spLocks noGrp="1"/>
          </p:cNvSpPr>
          <p:nvPr>
            <p:ph sz="half" idx="1"/>
          </p:nvPr>
        </p:nvSpPr>
        <p:spPr>
          <a:xfrm>
            <a:off x="434661" y="1196752"/>
            <a:ext cx="4091618" cy="5400600"/>
          </a:xfrm>
        </p:spPr>
        <p:txBody>
          <a:bodyPr>
            <a:normAutofit fontScale="85000" lnSpcReduction="20000"/>
          </a:bodyPr>
          <a:lstStyle/>
          <a:p>
            <a:r>
              <a:rPr lang="ru-RU" dirty="0" smtClean="0">
                <a:latin typeface="Times New Roman" pitchFamily="18" charset="0"/>
                <a:cs typeface="Times New Roman" pitchFamily="18" charset="0"/>
              </a:rPr>
              <a:t>Улица Железнодорожная называется так, потому что здесь был раньше железнодорожный разъезд. Поставляли лес и камень. Грузили лес и камень на платформы и отправляли на фронт во время войны.</a:t>
            </a:r>
          </a:p>
          <a:p>
            <a:r>
              <a:rPr lang="ru-RU" dirty="0" smtClean="0">
                <a:latin typeface="Times New Roman" pitchFamily="18" charset="0"/>
                <a:cs typeface="Times New Roman" pitchFamily="18" charset="0"/>
              </a:rPr>
              <a:t>Сейчас улица асфальтирована.  На ней расположено здание поселковой администрации, полицейский участок.</a:t>
            </a:r>
          </a:p>
          <a:p>
            <a:r>
              <a:rPr lang="ru-RU" dirty="0" smtClean="0">
                <a:latin typeface="Times New Roman" pitchFamily="18" charset="0"/>
                <a:cs typeface="Times New Roman" pitchFamily="18" charset="0"/>
              </a:rPr>
              <a:t>На месте, где находится учительский дом раньше был интернат для  детей</a:t>
            </a:r>
            <a:r>
              <a:rPr lang="ru-RU" dirty="0" smtClean="0"/>
              <a:t>.</a:t>
            </a:r>
            <a:endParaRPr lang="ru-RU" dirty="0"/>
          </a:p>
        </p:txBody>
      </p:sp>
      <p:pic>
        <p:nvPicPr>
          <p:cNvPr id="5" name="Объект 3"/>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63678" y="1506828"/>
            <a:ext cx="4480322" cy="4829578"/>
          </a:xfrm>
        </p:spPr>
      </p:pic>
    </p:spTree>
    <p:extLst>
      <p:ext uri="{BB962C8B-B14F-4D97-AF65-F5344CB8AC3E}">
        <p14:creationId xmlns:p14="http://schemas.microsoft.com/office/powerpoint/2010/main" val="1693536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17949"/>
          </a:xfrm>
        </p:spPr>
        <p:txBody>
          <a:bodyPr>
            <a:normAutofit fontScale="90000"/>
          </a:bodyPr>
          <a:lstStyle/>
          <a:p>
            <a:pPr algn="ctr"/>
            <a:r>
              <a:rPr lang="ru-RU" dirty="0" smtClean="0"/>
              <a:t>             Улица Набережная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11694" y="1004553"/>
            <a:ext cx="4231807" cy="4915951"/>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74" y="914401"/>
            <a:ext cx="4634420" cy="5006103"/>
          </a:xfrm>
          <a:prstGeom prst="rect">
            <a:avLst/>
          </a:prstGeom>
        </p:spPr>
      </p:pic>
    </p:spTree>
    <p:extLst>
      <p:ext uri="{BB962C8B-B14F-4D97-AF65-F5344CB8AC3E}">
        <p14:creationId xmlns:p14="http://schemas.microsoft.com/office/powerpoint/2010/main" val="22430885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9346" y="286604"/>
            <a:ext cx="4097414" cy="602039"/>
          </a:xfrm>
        </p:spPr>
        <p:txBody>
          <a:bodyPr>
            <a:normAutofit fontScale="90000"/>
          </a:bodyPr>
          <a:lstStyle/>
          <a:p>
            <a:r>
              <a:rPr lang="ru-RU" dirty="0" smtClean="0"/>
              <a:t>Улица Линейная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98615" y="1159100"/>
            <a:ext cx="4022725" cy="4928830"/>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159101"/>
            <a:ext cx="4698614" cy="5085299"/>
          </a:xfrm>
          <a:prstGeom prst="rect">
            <a:avLst/>
          </a:prstGeom>
        </p:spPr>
      </p:pic>
    </p:spTree>
    <p:extLst>
      <p:ext uri="{BB962C8B-B14F-4D97-AF65-F5344CB8AC3E}">
        <p14:creationId xmlns:p14="http://schemas.microsoft.com/office/powerpoint/2010/main" val="2434537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730828"/>
          </a:xfrm>
        </p:spPr>
        <p:txBody>
          <a:bodyPr>
            <a:normAutofit fontScale="90000"/>
          </a:bodyPr>
          <a:lstStyle/>
          <a:p>
            <a:r>
              <a:rPr lang="ru-RU" dirty="0" smtClean="0"/>
              <a:t>                  Улица Строительная</a:t>
            </a:r>
            <a:endParaRPr lang="ru-RU" dirty="0"/>
          </a:p>
        </p:txBody>
      </p:sp>
      <p:sp>
        <p:nvSpPr>
          <p:cNvPr id="3" name="Объект 2"/>
          <p:cNvSpPr>
            <a:spLocks noGrp="1"/>
          </p:cNvSpPr>
          <p:nvPr>
            <p:ph sz="half" idx="1"/>
          </p:nvPr>
        </p:nvSpPr>
        <p:spPr>
          <a:xfrm>
            <a:off x="183525" y="1983346"/>
            <a:ext cx="3882980" cy="3885748"/>
          </a:xfrm>
        </p:spPr>
        <p:txBody>
          <a:bodyPr>
            <a:normAutofit/>
          </a:bodyPr>
          <a:lstStyle/>
          <a:p>
            <a:r>
              <a:rPr lang="ru-RU" sz="2400" dirty="0" smtClean="0"/>
              <a:t>Протяженностью 800 метров. 550 метров заасфальтировано, остальное грунтовая дорога. 18 домов, проживает 94 человека.</a:t>
            </a:r>
          </a:p>
          <a:p>
            <a:r>
              <a:rPr lang="ru-RU" sz="2400" dirty="0" smtClean="0"/>
              <a:t>На улице располагается магазин.</a:t>
            </a:r>
            <a:endParaRPr lang="ru-RU" sz="2400" dirty="0"/>
          </a:p>
        </p:txBody>
      </p:sp>
      <p:pic>
        <p:nvPicPr>
          <p:cNvPr id="7" name="Объект 3"/>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143778" y="1017432"/>
            <a:ext cx="4607416" cy="5280337"/>
          </a:xfrm>
          <a:prstGeom prst="rect">
            <a:avLst/>
          </a:prstGeom>
        </p:spPr>
      </p:pic>
    </p:spTree>
    <p:extLst>
      <p:ext uri="{BB962C8B-B14F-4D97-AF65-F5344CB8AC3E}">
        <p14:creationId xmlns:p14="http://schemas.microsoft.com/office/powerpoint/2010/main" val="31830658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653555"/>
          </a:xfrm>
        </p:spPr>
        <p:txBody>
          <a:bodyPr>
            <a:normAutofit fontScale="90000"/>
          </a:bodyPr>
          <a:lstStyle/>
          <a:p>
            <a:pPr algn="ctr"/>
            <a:r>
              <a:rPr lang="ru-RU" dirty="0" smtClean="0"/>
              <a:t>Улица Заводская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11958" y="1094705"/>
            <a:ext cx="5032420" cy="5318974"/>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661" y="906354"/>
            <a:ext cx="3272522" cy="5816418"/>
          </a:xfrm>
          <a:prstGeom prst="rect">
            <a:avLst/>
          </a:prstGeom>
        </p:spPr>
      </p:pic>
    </p:spTree>
    <p:extLst>
      <p:ext uri="{BB962C8B-B14F-4D97-AF65-F5344CB8AC3E}">
        <p14:creationId xmlns:p14="http://schemas.microsoft.com/office/powerpoint/2010/main" val="40669551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94338" y="286604"/>
            <a:ext cx="5372422" cy="756586"/>
          </a:xfrm>
        </p:spPr>
        <p:txBody>
          <a:bodyPr>
            <a:normAutofit fontScale="90000"/>
          </a:bodyPr>
          <a:lstStyle/>
          <a:p>
            <a:r>
              <a:rPr lang="ru-RU" dirty="0" smtClean="0"/>
              <a:t>Улица Трудовые резервы</a:t>
            </a: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68760"/>
            <a:ext cx="4713668" cy="5184576"/>
          </a:xfrm>
          <a:prstGeom prst="rect">
            <a:avLst/>
          </a:prstGeom>
        </p:spPr>
      </p:pic>
      <p:pic>
        <p:nvPicPr>
          <p:cNvPr id="6" name="Объект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58555" y="1236373"/>
            <a:ext cx="4192073" cy="4855335"/>
          </a:xfrm>
        </p:spPr>
      </p:pic>
    </p:spTree>
    <p:extLst>
      <p:ext uri="{BB962C8B-B14F-4D97-AF65-F5344CB8AC3E}">
        <p14:creationId xmlns:p14="http://schemas.microsoft.com/office/powerpoint/2010/main" val="21647273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286604"/>
            <a:ext cx="7543800" cy="808101"/>
          </a:xfrm>
        </p:spPr>
        <p:txBody>
          <a:bodyPr/>
          <a:lstStyle/>
          <a:p>
            <a:pPr algn="ctr"/>
            <a:r>
              <a:rPr lang="ru-RU" dirty="0" smtClean="0"/>
              <a:t>Улица 8 марта</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9305" y="1094705"/>
            <a:ext cx="3964929" cy="3966693"/>
          </a:xfr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305" y="5061397"/>
            <a:ext cx="4268387" cy="1236372"/>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7759" y="1569613"/>
            <a:ext cx="4546241" cy="4728156"/>
          </a:xfrm>
          <a:prstGeom prst="rect">
            <a:avLst/>
          </a:prstGeom>
        </p:spPr>
      </p:pic>
    </p:spTree>
    <p:extLst>
      <p:ext uri="{BB962C8B-B14F-4D97-AF65-F5344CB8AC3E}">
        <p14:creationId xmlns:p14="http://schemas.microsoft.com/office/powerpoint/2010/main" val="21393194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94916" y="116632"/>
            <a:ext cx="4307983" cy="1008112"/>
          </a:xfrm>
        </p:spPr>
        <p:txBody>
          <a:bodyPr>
            <a:normAutofit fontScale="90000"/>
          </a:bodyPr>
          <a:lstStyle/>
          <a:p>
            <a:pPr algn="ctr"/>
            <a:r>
              <a:rPr lang="ru-RU" dirty="0" smtClean="0"/>
              <a:t>        Улица Почтовая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4888" y="309093"/>
            <a:ext cx="4124459" cy="6548907"/>
          </a:xfr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2610" y="1352283"/>
            <a:ext cx="4690745" cy="4958366"/>
          </a:xfrm>
          <a:prstGeom prst="rect">
            <a:avLst/>
          </a:prstGeom>
        </p:spPr>
      </p:pic>
    </p:spTree>
    <p:extLst>
      <p:ext uri="{BB962C8B-B14F-4D97-AF65-F5344CB8AC3E}">
        <p14:creationId xmlns:p14="http://schemas.microsoft.com/office/powerpoint/2010/main" val="21308697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08" y="260648"/>
            <a:ext cx="8956879" cy="1143000"/>
          </a:xfrm>
        </p:spPr>
        <p:txBody>
          <a:bodyPr>
            <a:noAutofit/>
          </a:bodyPr>
          <a:lstStyle/>
          <a:p>
            <a:pPr algn="ctr"/>
            <a:r>
              <a:rPr lang="ru-RU" sz="3600" b="1" i="1" dirty="0"/>
              <a:t>Самые протяженные и многочисленные по количеству домов улицы</a:t>
            </a:r>
          </a:p>
        </p:txBody>
      </p:sp>
      <p:sp>
        <p:nvSpPr>
          <p:cNvPr id="3" name="Объект 2"/>
          <p:cNvSpPr>
            <a:spLocks noGrp="1"/>
          </p:cNvSpPr>
          <p:nvPr>
            <p:ph idx="1"/>
          </p:nvPr>
        </p:nvSpPr>
        <p:spPr>
          <a:xfrm>
            <a:off x="1435608" y="1447800"/>
            <a:ext cx="7498080" cy="5149552"/>
          </a:xfrm>
        </p:spPr>
        <p:txBody>
          <a:bodyPr>
            <a:normAutofit fontScale="77500" lnSpcReduction="20000"/>
          </a:bodyPr>
          <a:lstStyle/>
          <a:p>
            <a:r>
              <a:rPr lang="ru-RU" dirty="0" smtClean="0"/>
              <a:t>Со </a:t>
            </a:r>
            <a:r>
              <a:rPr lang="ru-RU" dirty="0"/>
              <a:t>сведений Жуковой Л.В</a:t>
            </a:r>
            <a:r>
              <a:rPr lang="ru-RU" dirty="0" smtClean="0"/>
              <a:t>. (заместителем главы МО </a:t>
            </a:r>
            <a:r>
              <a:rPr lang="ru-RU" dirty="0" err="1" smtClean="0"/>
              <a:t>Подюжское</a:t>
            </a:r>
            <a:r>
              <a:rPr lang="ru-RU" dirty="0" smtClean="0"/>
              <a:t>) </a:t>
            </a:r>
            <a:r>
              <a:rPr lang="ru-RU" dirty="0"/>
              <a:t>о дорогах поселка Подюга, проанализировав протяженность каждой из улиц поселка Подюга, </a:t>
            </a:r>
            <a:r>
              <a:rPr lang="ru-RU" dirty="0" smtClean="0"/>
              <a:t>можно сказать</a:t>
            </a:r>
            <a:r>
              <a:rPr lang="ru-RU" dirty="0"/>
              <a:t>:</a:t>
            </a:r>
          </a:p>
          <a:p>
            <a:pPr lvl="0"/>
            <a:r>
              <a:rPr lang="ru-RU" dirty="0"/>
              <a:t>На первом месте по протяженности дорог-улица Заводская (2614метров)</a:t>
            </a:r>
          </a:p>
          <a:p>
            <a:pPr lvl="0"/>
            <a:r>
              <a:rPr lang="ru-RU" dirty="0"/>
              <a:t>На втором месте по протяженности дорог-улица Трудовые резервы (2300 метров)</a:t>
            </a:r>
          </a:p>
          <a:p>
            <a:pPr lvl="0"/>
            <a:r>
              <a:rPr lang="ru-RU" dirty="0"/>
              <a:t>На третьем месте по протяженности дорог-улица Привокзальная</a:t>
            </a:r>
          </a:p>
          <a:p>
            <a:pPr marL="0" lvl="0" indent="0">
              <a:buNone/>
            </a:pPr>
            <a:r>
              <a:rPr lang="ru-RU" dirty="0"/>
              <a:t>       (1876 метров)</a:t>
            </a:r>
          </a:p>
          <a:p>
            <a:r>
              <a:rPr lang="ru-RU" dirty="0"/>
              <a:t>Самая маленькая по протяженности улица-Подстанция (51 м)</a:t>
            </a:r>
          </a:p>
          <a:p>
            <a:pPr marL="0" indent="0">
              <a:buNone/>
            </a:pPr>
            <a:r>
              <a:rPr lang="ru-RU" dirty="0"/>
              <a:t> </a:t>
            </a:r>
          </a:p>
          <a:p>
            <a:endParaRPr lang="ru-RU" dirty="0"/>
          </a:p>
        </p:txBody>
      </p:sp>
    </p:spTree>
    <p:extLst>
      <p:ext uri="{BB962C8B-B14F-4D97-AF65-F5344CB8AC3E}">
        <p14:creationId xmlns:p14="http://schemas.microsoft.com/office/powerpoint/2010/main" val="2830956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Результаты проекта</a:t>
            </a:r>
            <a:endParaRPr lang="ru-RU" dirty="0"/>
          </a:p>
        </p:txBody>
      </p:sp>
      <p:sp>
        <p:nvSpPr>
          <p:cNvPr id="3" name="Объект 2"/>
          <p:cNvSpPr>
            <a:spLocks noGrp="1"/>
          </p:cNvSpPr>
          <p:nvPr>
            <p:ph idx="1"/>
          </p:nvPr>
        </p:nvSpPr>
        <p:spPr/>
        <p:txBody>
          <a:bodyPr>
            <a:normAutofit fontScale="92500" lnSpcReduction="10000"/>
          </a:bodyPr>
          <a:lstStyle/>
          <a:p>
            <a:r>
              <a:rPr lang="ru-RU" dirty="0"/>
              <a:t>Для детей: </a:t>
            </a:r>
          </a:p>
          <a:p>
            <a:r>
              <a:rPr lang="ru-RU" dirty="0"/>
              <a:t>Увеличилась познавательная активность, интерес к знаниям, любознательность;</a:t>
            </a:r>
          </a:p>
          <a:p>
            <a:r>
              <a:rPr lang="ru-RU"/>
              <a:t>Сформировались </a:t>
            </a:r>
            <a:r>
              <a:rPr lang="ru-RU" smtClean="0"/>
              <a:t>представления у </a:t>
            </a:r>
            <a:r>
              <a:rPr lang="ru-RU" dirty="0"/>
              <a:t>детей </a:t>
            </a:r>
            <a:r>
              <a:rPr lang="ru-RU" dirty="0" smtClean="0"/>
              <a:t>об улицах поселка Подюга, на которых они живут;</a:t>
            </a:r>
            <a:endParaRPr lang="ru-RU" dirty="0"/>
          </a:p>
          <a:p>
            <a:r>
              <a:rPr lang="ru-RU" dirty="0"/>
              <a:t>Улучшилось внимание, мышление, память;</a:t>
            </a:r>
          </a:p>
          <a:p>
            <a:r>
              <a:rPr lang="ru-RU" dirty="0"/>
              <a:t>Улучшились показатели речевого развития.</a:t>
            </a:r>
          </a:p>
          <a:p>
            <a:endParaRPr lang="ru-RU" dirty="0"/>
          </a:p>
        </p:txBody>
      </p:sp>
    </p:spTree>
    <p:extLst>
      <p:ext uri="{BB962C8B-B14F-4D97-AF65-F5344CB8AC3E}">
        <p14:creationId xmlns:p14="http://schemas.microsoft.com/office/powerpoint/2010/main" val="1725070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проекта:</a:t>
            </a:r>
            <a:endParaRPr lang="ru-RU" dirty="0"/>
          </a:p>
        </p:txBody>
      </p:sp>
      <p:sp>
        <p:nvSpPr>
          <p:cNvPr id="3" name="Объект 2"/>
          <p:cNvSpPr>
            <a:spLocks noGrp="1"/>
          </p:cNvSpPr>
          <p:nvPr>
            <p:ph idx="1"/>
          </p:nvPr>
        </p:nvSpPr>
        <p:spPr/>
        <p:txBody>
          <a:bodyPr/>
          <a:lstStyle/>
          <a:p>
            <a:r>
              <a:rPr lang="ru-RU" dirty="0"/>
              <a:t>Формирование положительных детско-родительских отношений через совместную деятельность. </a:t>
            </a:r>
          </a:p>
          <a:p>
            <a:r>
              <a:rPr lang="ru-RU" dirty="0"/>
              <a:t>Развитие интереса детей </a:t>
            </a:r>
            <a:r>
              <a:rPr lang="ru-RU" dirty="0" smtClean="0"/>
              <a:t>к культуре своей малой Родины.</a:t>
            </a:r>
            <a:endParaRPr lang="ru-RU" dirty="0"/>
          </a:p>
          <a:p>
            <a:endParaRPr lang="ru-RU" dirty="0"/>
          </a:p>
        </p:txBody>
      </p:sp>
    </p:spTree>
    <p:extLst>
      <p:ext uri="{BB962C8B-B14F-4D97-AF65-F5344CB8AC3E}">
        <p14:creationId xmlns:p14="http://schemas.microsoft.com/office/powerpoint/2010/main" val="1893033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Результаты проекта</a:t>
            </a:r>
            <a:endParaRPr lang="ru-RU" dirty="0"/>
          </a:p>
        </p:txBody>
      </p:sp>
      <p:sp>
        <p:nvSpPr>
          <p:cNvPr id="3" name="Объект 2"/>
          <p:cNvSpPr>
            <a:spLocks noGrp="1"/>
          </p:cNvSpPr>
          <p:nvPr>
            <p:ph idx="1"/>
          </p:nvPr>
        </p:nvSpPr>
        <p:spPr/>
        <p:txBody>
          <a:bodyPr/>
          <a:lstStyle/>
          <a:p>
            <a:r>
              <a:rPr lang="ru-RU" dirty="0"/>
              <a:t>Для родителей:</a:t>
            </a:r>
          </a:p>
          <a:p>
            <a:r>
              <a:rPr lang="ru-RU" dirty="0"/>
              <a:t>Раскрылись творческие способности;</a:t>
            </a:r>
          </a:p>
          <a:p>
            <a:r>
              <a:rPr lang="ru-RU" dirty="0"/>
              <a:t>Повысился интерес к </a:t>
            </a:r>
            <a:r>
              <a:rPr lang="ru-RU" dirty="0" smtClean="0"/>
              <a:t>истории поселка Подюга;</a:t>
            </a:r>
            <a:endParaRPr lang="ru-RU" dirty="0"/>
          </a:p>
          <a:p>
            <a:r>
              <a:rPr lang="ru-RU" dirty="0"/>
              <a:t>Укрепились эмоционально-положительные взаимосвязи в семьях </a:t>
            </a:r>
            <a:r>
              <a:rPr lang="ru-RU" dirty="0" smtClean="0"/>
              <a:t>учащихся. </a:t>
            </a:r>
            <a:endParaRPr lang="ru-RU" dirty="0"/>
          </a:p>
          <a:p>
            <a:r>
              <a:rPr lang="ru-RU" dirty="0"/>
              <a:t>Удовлетворённость всех родителей результатами проекта.</a:t>
            </a:r>
          </a:p>
        </p:txBody>
      </p:sp>
    </p:spTree>
    <p:extLst>
      <p:ext uri="{BB962C8B-B14F-4D97-AF65-F5344CB8AC3E}">
        <p14:creationId xmlns:p14="http://schemas.microsoft.com/office/powerpoint/2010/main" val="35787011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lvl="0" indent="0" algn="ctr">
              <a:spcBef>
                <a:spcPts val="0"/>
              </a:spcBef>
              <a:buClrTx/>
              <a:buSzTx/>
              <a:buNone/>
            </a:pPr>
            <a:r>
              <a:rPr lang="ru-RU" sz="7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rPr>
              <a:t>Спасибо</a:t>
            </a:r>
          </a:p>
          <a:p>
            <a:pPr marL="0" lvl="0" indent="0" algn="ctr">
              <a:spcBef>
                <a:spcPts val="0"/>
              </a:spcBef>
              <a:buClrTx/>
              <a:buSzTx/>
              <a:buNone/>
            </a:pPr>
            <a:r>
              <a:rPr lang="ru-RU" sz="7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rPr>
              <a:t> за внимание!</a:t>
            </a:r>
          </a:p>
          <a:p>
            <a:endParaRPr lang="ru-RU" dirty="0"/>
          </a:p>
        </p:txBody>
      </p:sp>
    </p:spTree>
    <p:extLst>
      <p:ext uri="{BB962C8B-B14F-4D97-AF65-F5344CB8AC3E}">
        <p14:creationId xmlns:p14="http://schemas.microsoft.com/office/powerpoint/2010/main" val="382427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Задачи проекта</a:t>
            </a:r>
            <a:endParaRPr lang="ru-RU" dirty="0"/>
          </a:p>
        </p:txBody>
      </p:sp>
      <p:sp>
        <p:nvSpPr>
          <p:cNvPr id="3" name="Объект 2"/>
          <p:cNvSpPr>
            <a:spLocks noGrp="1"/>
          </p:cNvSpPr>
          <p:nvPr>
            <p:ph idx="1"/>
          </p:nvPr>
        </p:nvSpPr>
        <p:spPr>
          <a:xfrm>
            <a:off x="1187624" y="1447800"/>
            <a:ext cx="7746064" cy="4800600"/>
          </a:xfrm>
        </p:spPr>
        <p:txBody>
          <a:bodyPr>
            <a:normAutofit fontScale="77500" lnSpcReduction="20000"/>
          </a:bodyPr>
          <a:lstStyle/>
          <a:p>
            <a:r>
              <a:rPr lang="ru-RU" dirty="0"/>
              <a:t>Привлечь родителей </a:t>
            </a:r>
            <a:r>
              <a:rPr lang="ru-RU" dirty="0" smtClean="0"/>
              <a:t>учащихся </a:t>
            </a:r>
            <a:r>
              <a:rPr lang="ru-RU" dirty="0"/>
              <a:t>к совместной деятельности с детьми.</a:t>
            </a:r>
          </a:p>
          <a:p>
            <a:r>
              <a:rPr lang="ru-RU" dirty="0"/>
              <a:t>Развивать конструктивные навыки и творческие способности детей.</a:t>
            </a:r>
          </a:p>
          <a:p>
            <a:r>
              <a:rPr lang="ru-RU" dirty="0"/>
              <a:t>Формировать у детей </a:t>
            </a:r>
            <a:r>
              <a:rPr lang="ru-RU" dirty="0" smtClean="0"/>
              <a:t>знания об улицах поселка Подюга.</a:t>
            </a:r>
            <a:r>
              <a:rPr lang="ru-RU" dirty="0"/>
              <a:t> </a:t>
            </a:r>
            <a:r>
              <a:rPr lang="ru-RU" dirty="0" smtClean="0"/>
              <a:t> ( 1.Откуда </a:t>
            </a:r>
            <a:r>
              <a:rPr lang="ru-RU" dirty="0"/>
              <a:t>берутся названия улиц поселка </a:t>
            </a:r>
            <a:r>
              <a:rPr lang="ru-RU" dirty="0" smtClean="0"/>
              <a:t>Подюга</a:t>
            </a:r>
          </a:p>
          <a:p>
            <a:pPr marL="82296" indent="0">
              <a:buNone/>
            </a:pPr>
            <a:r>
              <a:rPr lang="ru-RU" dirty="0"/>
              <a:t> </a:t>
            </a:r>
            <a:r>
              <a:rPr lang="ru-RU" dirty="0" smtClean="0"/>
              <a:t>   2</a:t>
            </a:r>
            <a:r>
              <a:rPr lang="ru-RU" dirty="0"/>
              <a:t>. Узнали, в каком году были построены </a:t>
            </a:r>
            <a:r>
              <a:rPr lang="ru-RU" dirty="0" smtClean="0"/>
              <a:t>улицы   </a:t>
            </a:r>
          </a:p>
          <a:p>
            <a:pPr marL="82296" indent="0">
              <a:buNone/>
            </a:pPr>
            <a:r>
              <a:rPr lang="ru-RU" dirty="0"/>
              <a:t> </a:t>
            </a:r>
            <a:r>
              <a:rPr lang="ru-RU" dirty="0" smtClean="0"/>
              <a:t>   3.Сколько  </a:t>
            </a:r>
            <a:r>
              <a:rPr lang="ru-RU" dirty="0"/>
              <a:t>домов и человек проживает на улицах</a:t>
            </a:r>
          </a:p>
          <a:p>
            <a:pPr marL="82296" indent="0">
              <a:buNone/>
            </a:pPr>
            <a:r>
              <a:rPr lang="ru-RU" dirty="0" smtClean="0"/>
              <a:t>    4</a:t>
            </a:r>
            <a:r>
              <a:rPr lang="ru-RU" dirty="0"/>
              <a:t>. Познакомились  с достопримечательностями некоторых улиц при помощи фотографий </a:t>
            </a:r>
            <a:r>
              <a:rPr lang="ru-RU" dirty="0" smtClean="0"/>
              <a:t>улиц)</a:t>
            </a:r>
          </a:p>
          <a:p>
            <a:r>
              <a:rPr lang="ru-RU" dirty="0" smtClean="0"/>
              <a:t>Предупреждение </a:t>
            </a:r>
            <a:r>
              <a:rPr lang="ru-RU" dirty="0" err="1"/>
              <a:t>дисграфии</a:t>
            </a:r>
            <a:r>
              <a:rPr lang="ru-RU" dirty="0"/>
              <a:t> и </a:t>
            </a:r>
            <a:r>
              <a:rPr lang="ru-RU" dirty="0" err="1"/>
              <a:t>дислексии</a:t>
            </a:r>
            <a:r>
              <a:rPr lang="ru-RU" dirty="0"/>
              <a:t> у </a:t>
            </a:r>
            <a:r>
              <a:rPr lang="ru-RU" dirty="0" smtClean="0"/>
              <a:t>младших школьников</a:t>
            </a:r>
            <a:r>
              <a:rPr lang="ru-RU" dirty="0"/>
              <a:t>.</a:t>
            </a:r>
          </a:p>
          <a:p>
            <a:endParaRPr lang="ru-RU" dirty="0"/>
          </a:p>
        </p:txBody>
      </p:sp>
    </p:spTree>
    <p:extLst>
      <p:ext uri="{BB962C8B-B14F-4D97-AF65-F5344CB8AC3E}">
        <p14:creationId xmlns:p14="http://schemas.microsoft.com/office/powerpoint/2010/main" val="514548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Участники проекта</a:t>
            </a:r>
            <a:endParaRPr lang="ru-RU" dirty="0"/>
          </a:p>
        </p:txBody>
      </p:sp>
      <p:sp>
        <p:nvSpPr>
          <p:cNvPr id="3" name="Объект 2"/>
          <p:cNvSpPr>
            <a:spLocks noGrp="1"/>
          </p:cNvSpPr>
          <p:nvPr>
            <p:ph idx="1"/>
          </p:nvPr>
        </p:nvSpPr>
        <p:spPr/>
        <p:txBody>
          <a:bodyPr/>
          <a:lstStyle/>
          <a:p>
            <a:pPr marL="342900" lvl="0" indent="-342900" algn="ctr">
              <a:spcBef>
                <a:spcPct val="20000"/>
              </a:spcBef>
              <a:buClrTx/>
              <a:buSzTx/>
              <a:buNone/>
            </a:pPr>
            <a:r>
              <a:rPr lang="ru-RU" b="1" dirty="0">
                <a:solidFill>
                  <a:prstClr val="black"/>
                </a:solidFill>
                <a:latin typeface="Calibri"/>
              </a:rPr>
              <a:t>учитель-логопед</a:t>
            </a:r>
          </a:p>
          <a:p>
            <a:pPr marL="342900" lvl="0" indent="-342900" algn="ctr">
              <a:spcBef>
                <a:spcPct val="20000"/>
              </a:spcBef>
              <a:buClrTx/>
              <a:buSzTx/>
              <a:buNone/>
            </a:pPr>
            <a:r>
              <a:rPr lang="ru-RU" b="1" dirty="0" smtClean="0">
                <a:solidFill>
                  <a:prstClr val="black"/>
                </a:solidFill>
                <a:latin typeface="Calibri"/>
              </a:rPr>
              <a:t>Учащиеся 1-х классов, посещающие логопедический пункт</a:t>
            </a:r>
            <a:endParaRPr lang="ru-RU" b="1" dirty="0">
              <a:solidFill>
                <a:prstClr val="black"/>
              </a:solidFill>
              <a:latin typeface="Calibri"/>
            </a:endParaRPr>
          </a:p>
          <a:p>
            <a:pPr marL="342900" lvl="0" indent="-342900" algn="ctr">
              <a:spcBef>
                <a:spcPct val="20000"/>
              </a:spcBef>
              <a:buClrTx/>
              <a:buSzTx/>
              <a:buNone/>
            </a:pPr>
            <a:r>
              <a:rPr lang="ru-RU" b="1" dirty="0">
                <a:solidFill>
                  <a:prstClr val="black"/>
                </a:solidFill>
                <a:latin typeface="Calibri"/>
              </a:rPr>
              <a:t>родители</a:t>
            </a:r>
          </a:p>
        </p:txBody>
      </p:sp>
    </p:spTree>
    <p:extLst>
      <p:ext uri="{BB962C8B-B14F-4D97-AF65-F5344CB8AC3E}">
        <p14:creationId xmlns:p14="http://schemas.microsoft.com/office/powerpoint/2010/main" val="142608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35608" y="980728"/>
            <a:ext cx="7498080" cy="5267672"/>
          </a:xfrm>
        </p:spPr>
        <p:txBody>
          <a:bodyPr/>
          <a:lstStyle/>
          <a:p>
            <a:r>
              <a:rPr lang="ru-RU" dirty="0" smtClean="0"/>
              <a:t>Тип проекта: информационно-творческий</a:t>
            </a:r>
          </a:p>
          <a:p>
            <a:r>
              <a:rPr lang="ru-RU" dirty="0" smtClean="0"/>
              <a:t>Вид: групповой</a:t>
            </a:r>
          </a:p>
          <a:p>
            <a:r>
              <a:rPr lang="ru-RU" dirty="0" smtClean="0"/>
              <a:t>Срок: долгосрочный</a:t>
            </a:r>
          </a:p>
          <a:p>
            <a:r>
              <a:rPr lang="ru-RU" dirty="0" smtClean="0"/>
              <a:t>Характер: поисково-информационный</a:t>
            </a:r>
          </a:p>
          <a:p>
            <a:r>
              <a:rPr lang="ru-RU" dirty="0" smtClean="0"/>
              <a:t>Научно-практическая направленность: применение во внеурочной деятельности, на уроках литературного чтения, «Истоках»</a:t>
            </a:r>
            <a:endParaRPr lang="ru-RU" dirty="0"/>
          </a:p>
        </p:txBody>
      </p:sp>
    </p:spTree>
    <p:extLst>
      <p:ext uri="{BB962C8B-B14F-4D97-AF65-F5344CB8AC3E}">
        <p14:creationId xmlns:p14="http://schemas.microsoft.com/office/powerpoint/2010/main" val="2592261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Формы и методы работы:</a:t>
            </a:r>
            <a:endParaRPr lang="ru-RU" dirty="0"/>
          </a:p>
        </p:txBody>
      </p:sp>
      <p:sp>
        <p:nvSpPr>
          <p:cNvPr id="3" name="Объект 2"/>
          <p:cNvSpPr>
            <a:spLocks noGrp="1"/>
          </p:cNvSpPr>
          <p:nvPr>
            <p:ph idx="1"/>
          </p:nvPr>
        </p:nvSpPr>
        <p:spPr/>
        <p:txBody>
          <a:bodyPr/>
          <a:lstStyle/>
          <a:p>
            <a:r>
              <a:rPr lang="ru-RU" dirty="0" smtClean="0"/>
              <a:t>Беседа</a:t>
            </a:r>
          </a:p>
          <a:p>
            <a:r>
              <a:rPr lang="ru-RU" dirty="0" smtClean="0"/>
              <a:t>Посещение музея и паспортного стола поселковой администрации</a:t>
            </a:r>
          </a:p>
          <a:p>
            <a:r>
              <a:rPr lang="ru-RU" dirty="0" smtClean="0"/>
              <a:t>Сбор информации</a:t>
            </a:r>
          </a:p>
          <a:p>
            <a:r>
              <a:rPr lang="ru-RU" dirty="0" smtClean="0"/>
              <a:t>Фотографирование</a:t>
            </a:r>
          </a:p>
          <a:p>
            <a:r>
              <a:rPr lang="ru-RU" dirty="0" smtClean="0"/>
              <a:t>Написание сочинения</a:t>
            </a:r>
          </a:p>
          <a:p>
            <a:r>
              <a:rPr lang="ru-RU" smtClean="0"/>
              <a:t>Создание альбома</a:t>
            </a:r>
            <a:endParaRPr lang="ru-RU" dirty="0" smtClean="0"/>
          </a:p>
          <a:p>
            <a:endParaRPr lang="ru-RU" dirty="0"/>
          </a:p>
        </p:txBody>
      </p:sp>
    </p:spTree>
    <p:extLst>
      <p:ext uri="{BB962C8B-B14F-4D97-AF65-F5344CB8AC3E}">
        <p14:creationId xmlns:p14="http://schemas.microsoft.com/office/powerpoint/2010/main" val="3157494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640960" cy="648072"/>
          </a:xfrm>
        </p:spPr>
        <p:txBody>
          <a:bodyPr>
            <a:normAutofit fontScale="90000"/>
          </a:bodyPr>
          <a:lstStyle/>
          <a:p>
            <a:r>
              <a:rPr lang="ru-RU" dirty="0" smtClean="0"/>
              <a:t>Этапы изучения улиц поселка Подюга</a:t>
            </a:r>
            <a:endParaRPr lang="ru-RU" dirty="0"/>
          </a:p>
        </p:txBody>
      </p:sp>
      <p:sp>
        <p:nvSpPr>
          <p:cNvPr id="3" name="Объект 2"/>
          <p:cNvSpPr>
            <a:spLocks noGrp="1"/>
          </p:cNvSpPr>
          <p:nvPr>
            <p:ph idx="1"/>
          </p:nvPr>
        </p:nvSpPr>
        <p:spPr>
          <a:xfrm>
            <a:off x="971600" y="764704"/>
            <a:ext cx="7930128" cy="6093296"/>
          </a:xfrm>
        </p:spPr>
        <p:txBody>
          <a:bodyPr>
            <a:normAutofit fontScale="62500" lnSpcReduction="20000"/>
          </a:bodyPr>
          <a:lstStyle/>
          <a:p>
            <a:r>
              <a:rPr lang="ru-RU" dirty="0"/>
              <a:t>Определение темы проекта</a:t>
            </a:r>
            <a:r>
              <a:rPr lang="ru-RU" dirty="0" smtClean="0"/>
              <a:t>.</a:t>
            </a:r>
            <a:r>
              <a:rPr lang="ru-RU" dirty="0"/>
              <a:t> На первом этапе работы была выбрана тема исследования. </a:t>
            </a:r>
            <a:r>
              <a:rPr lang="ru-RU" dirty="0" smtClean="0"/>
              <a:t>Учащиеся  </a:t>
            </a:r>
            <a:r>
              <a:rPr lang="ru-RU" dirty="0"/>
              <a:t>назвали улицы, на которых они </a:t>
            </a:r>
            <a:r>
              <a:rPr lang="ru-RU" dirty="0" smtClean="0"/>
              <a:t>живут.</a:t>
            </a:r>
          </a:p>
          <a:p>
            <a:r>
              <a:rPr lang="ru-RU" dirty="0" smtClean="0"/>
              <a:t>Откуда </a:t>
            </a:r>
            <a:r>
              <a:rPr lang="ru-RU" dirty="0"/>
              <a:t>берутся названия улиц</a:t>
            </a:r>
            <a:r>
              <a:rPr lang="ru-RU" dirty="0" smtClean="0"/>
              <a:t>?</a:t>
            </a:r>
            <a:r>
              <a:rPr lang="ru-RU" dirty="0"/>
              <a:t> На втором этапе была сформулирована проблема: «Откуда берутся названия улиц?» После первоначального обсуждения мы предположили, что названия улицам дают случайно</a:t>
            </a:r>
            <a:r>
              <a:rPr lang="ru-RU" dirty="0" smtClean="0"/>
              <a:t>.</a:t>
            </a:r>
            <a:endParaRPr lang="ru-RU" dirty="0"/>
          </a:p>
          <a:p>
            <a:r>
              <a:rPr lang="ru-RU" dirty="0" smtClean="0"/>
              <a:t>Группировка улиц. </a:t>
            </a:r>
            <a:r>
              <a:rPr lang="ru-RU" dirty="0"/>
              <a:t>Условные названия групп: улицы, получившие </a:t>
            </a:r>
            <a:r>
              <a:rPr lang="ru-RU" b="1" dirty="0"/>
              <a:t>названия от профессий, предприятий </a:t>
            </a:r>
            <a:r>
              <a:rPr lang="ru-RU" dirty="0"/>
              <a:t>(Больничная, Гаражная, Железнодорожная, Заводская, Каменная, </a:t>
            </a:r>
            <a:r>
              <a:rPr lang="ru-RU" dirty="0" err="1"/>
              <a:t>Карьерская</a:t>
            </a:r>
            <a:r>
              <a:rPr lang="ru-RU" dirty="0"/>
              <a:t>, Кирпичная, Почтовая, Строительная, Школьная); </a:t>
            </a:r>
          </a:p>
          <a:p>
            <a:r>
              <a:rPr lang="ru-RU" dirty="0"/>
              <a:t>улицы, </a:t>
            </a:r>
            <a:r>
              <a:rPr lang="ru-RU" b="1" dirty="0"/>
              <a:t>связанные с историческими событиями </a:t>
            </a:r>
            <a:r>
              <a:rPr lang="ru-RU" dirty="0"/>
              <a:t>(Октябрьская, Красноармейская, Пионерская, Пролетарская);  </a:t>
            </a:r>
          </a:p>
          <a:p>
            <a:r>
              <a:rPr lang="ru-RU" dirty="0"/>
              <a:t>2 улицы поселка </a:t>
            </a:r>
            <a:r>
              <a:rPr lang="ru-RU" b="1" dirty="0"/>
              <a:t>названы в честь героев</a:t>
            </a:r>
            <a:r>
              <a:rPr lang="ru-RU" dirty="0"/>
              <a:t>: Гагарина- в честь первооткрывателя космоса Юрия Алексеевича Гагарина. В 2003 году улица Лесная переименована в честь героя Советского Союза Ивана Михайловича Попова. </a:t>
            </a:r>
          </a:p>
          <a:p>
            <a:r>
              <a:rPr lang="ru-RU" dirty="0"/>
              <a:t>Улицы, связанные </a:t>
            </a:r>
            <a:r>
              <a:rPr lang="ru-RU" b="1" dirty="0"/>
              <a:t>с растительностью  </a:t>
            </a:r>
            <a:r>
              <a:rPr lang="ru-RU" dirty="0"/>
              <a:t>(Спортивная, переулок Сосновый, Зеленый</a:t>
            </a:r>
            <a:r>
              <a:rPr lang="ru-RU" dirty="0" smtClean="0"/>
              <a:t>)</a:t>
            </a:r>
            <a:endParaRPr lang="ru-RU" dirty="0"/>
          </a:p>
        </p:txBody>
      </p:sp>
    </p:spTree>
    <p:extLst>
      <p:ext uri="{BB962C8B-B14F-4D97-AF65-F5344CB8AC3E}">
        <p14:creationId xmlns:p14="http://schemas.microsoft.com/office/powerpoint/2010/main" val="3394557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394136" cy="922114"/>
          </a:xfrm>
        </p:spPr>
        <p:txBody>
          <a:bodyPr>
            <a:normAutofit fontScale="90000"/>
          </a:bodyPr>
          <a:lstStyle/>
          <a:p>
            <a:r>
              <a:rPr lang="ru-RU" dirty="0" smtClean="0"/>
              <a:t>Этапы изучения улиц поселка Подюга</a:t>
            </a:r>
            <a:endParaRPr lang="ru-RU" dirty="0"/>
          </a:p>
        </p:txBody>
      </p:sp>
      <p:sp>
        <p:nvSpPr>
          <p:cNvPr id="3" name="Объект 2"/>
          <p:cNvSpPr>
            <a:spLocks noGrp="1"/>
          </p:cNvSpPr>
          <p:nvPr>
            <p:ph idx="1"/>
          </p:nvPr>
        </p:nvSpPr>
        <p:spPr/>
        <p:txBody>
          <a:bodyPr>
            <a:normAutofit fontScale="85000" lnSpcReduction="10000"/>
          </a:bodyPr>
          <a:lstStyle/>
          <a:p>
            <a:r>
              <a:rPr lang="ru-RU" dirty="0"/>
              <a:t>Планирование работы по исследованию.</a:t>
            </a:r>
          </a:p>
          <a:p>
            <a:r>
              <a:rPr lang="ru-RU" dirty="0"/>
              <a:t>Работа с различными источниками информации ( беседы со взрослыми людьми, проживающими на улице, посещение музея и паспортного стола Поселковой администрации, нахождение  нужного материала о количестве проживающих людей на улице, их протяженности, фотографирование улицы) и отбор нужной для данного исследования информации;</a:t>
            </a:r>
          </a:p>
          <a:p>
            <a:r>
              <a:rPr lang="ru-RU" dirty="0"/>
              <a:t>Оформление и написание сочинения «Моя улица».</a:t>
            </a:r>
          </a:p>
        </p:txBody>
      </p:sp>
    </p:spTree>
    <p:extLst>
      <p:ext uri="{BB962C8B-B14F-4D97-AF65-F5344CB8AC3E}">
        <p14:creationId xmlns:p14="http://schemas.microsoft.com/office/powerpoint/2010/main" val="29745967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143</TotalTime>
  <Words>812</Words>
  <Application>Microsoft Office PowerPoint</Application>
  <PresentationFormat>Экран (4:3)</PresentationFormat>
  <Paragraphs>90</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Солнцестояние</vt:lpstr>
      <vt:lpstr>Работа по проекту «Улицы поселка Подюга, на которых мы живем» с учащимися логопедической группы 1-х классов</vt:lpstr>
      <vt:lpstr>Актуальность изучения данной темы</vt:lpstr>
      <vt:lpstr>Цель проекта:</vt:lpstr>
      <vt:lpstr>Задачи проекта</vt:lpstr>
      <vt:lpstr>Участники проекта</vt:lpstr>
      <vt:lpstr>Презентация PowerPoint</vt:lpstr>
      <vt:lpstr>Формы и методы работы:</vt:lpstr>
      <vt:lpstr>Этапы изучения улиц поселка Подюга</vt:lpstr>
      <vt:lpstr>Этапы изучения улиц поселка Подюга</vt:lpstr>
      <vt:lpstr>Продукт проекта</vt:lpstr>
      <vt:lpstr>                Улица Попова</vt:lpstr>
      <vt:lpstr>     Первый  дом на улице Попова </vt:lpstr>
      <vt:lpstr>                Улица Больничная</vt:lpstr>
      <vt:lpstr>                 Улица Каменная</vt:lpstr>
      <vt:lpstr>              Улица Советская</vt:lpstr>
      <vt:lpstr>Памятник   основателям   поселка Подюги</vt:lpstr>
      <vt:lpstr>        Улица Университетская</vt:lpstr>
      <vt:lpstr>Улица Спортивная</vt:lpstr>
      <vt:lpstr>Памятник участникам Великой Отечественной войны</vt:lpstr>
      <vt:lpstr>Улица Железнодорожная</vt:lpstr>
      <vt:lpstr>             Улица Набережная</vt:lpstr>
      <vt:lpstr>Улица Линейная</vt:lpstr>
      <vt:lpstr>                  Улица Строительная</vt:lpstr>
      <vt:lpstr>Улица Заводская</vt:lpstr>
      <vt:lpstr>Улица Трудовые резервы</vt:lpstr>
      <vt:lpstr>Улица 8 марта</vt:lpstr>
      <vt:lpstr>        Улица Почтовая</vt:lpstr>
      <vt:lpstr>Самые протяженные и многочисленные по количеству домов улицы</vt:lpstr>
      <vt:lpstr>Результаты проекта</vt:lpstr>
      <vt:lpstr>Результаты проекта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Работа по проекту «Улицы поселка Подюга, на которых мы живем» с учащимися логопедической группы 1-х классов</dc:title>
  <dc:creator>1</dc:creator>
  <cp:lastModifiedBy>1</cp:lastModifiedBy>
  <cp:revision>11</cp:revision>
  <dcterms:created xsi:type="dcterms:W3CDTF">2018-10-14T09:05:39Z</dcterms:created>
  <dcterms:modified xsi:type="dcterms:W3CDTF">2018-10-22T15:41:23Z</dcterms:modified>
</cp:coreProperties>
</file>