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5" r:id="rId5"/>
    <p:sldId id="264" r:id="rId6"/>
    <p:sldId id="262" r:id="rId7"/>
    <p:sldId id="263" r:id="rId8"/>
    <p:sldId id="261" r:id="rId9"/>
    <p:sldId id="259" r:id="rId10"/>
    <p:sldId id="267" r:id="rId11"/>
    <p:sldId id="269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45AA0"/>
    <a:srgbClr val="F8D564"/>
    <a:srgbClr val="3E9BA0"/>
    <a:srgbClr val="55CBB5"/>
    <a:srgbClr val="84D6B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8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55276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51746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76753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11650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20467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72245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18.10.2023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83229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18.10.2023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80118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18.10.2023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06049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71295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85737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18.10.2023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40765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wordwall.net/ru/resource/39052900/&#1088;&#1077;&#1092;&#1083;&#1077;&#1082;&#1089;&#1080;&#1103;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\Desktop\1613623218_49-p-fon-dlya-prezentatsii-figuri-53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667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268760"/>
            <a:ext cx="7772400" cy="1470025"/>
          </a:xfrm>
          <a:solidFill>
            <a:schemeClr val="accent4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r>
              <a:rPr lang="ru-RU" sz="5400" b="1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МАСТЕР-КЛАСС</a:t>
            </a:r>
            <a:endParaRPr lang="ru-RU" sz="5400" b="1" i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96952"/>
            <a:ext cx="6400800" cy="2088232"/>
          </a:xfrm>
          <a:solidFill>
            <a:srgbClr val="3E9BA0"/>
          </a:solidFill>
        </p:spPr>
        <p:txBody>
          <a:bodyPr>
            <a:noAutofit/>
          </a:bodyPr>
          <a:lstStyle/>
          <a:p>
            <a:r>
              <a:rPr lang="ru-RU" b="1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b="1" i="1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Профориентационная</a:t>
            </a:r>
            <a:r>
              <a:rPr lang="ru-RU" b="1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игра как метод развития навыков сотрудничества во внеурочной деятельности»</a:t>
            </a:r>
          </a:p>
        </p:txBody>
      </p:sp>
    </p:spTree>
    <p:extLst>
      <p:ext uri="{BB962C8B-B14F-4D97-AF65-F5344CB8AC3E}">
        <p14:creationId xmlns:p14="http://schemas.microsoft.com/office/powerpoint/2010/main" val="163325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800" b="1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Игра «</a:t>
            </a:r>
            <a:r>
              <a:rPr lang="ru-RU" sz="4800" b="1" dirty="0" err="1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Алиас</a:t>
            </a:r>
            <a:r>
              <a:rPr lang="ru-RU" sz="4800" b="1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профессий»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188840"/>
          </a:xfrm>
          <a:solidFill>
            <a:srgbClr val="F8D564"/>
          </a:solidFill>
        </p:spPr>
        <p:txBody>
          <a:bodyPr/>
          <a:lstStyle/>
          <a:p>
            <a:pPr marL="0" indent="0" algn="ctr">
              <a:buNone/>
            </a:pPr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Задача игрока 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объяснять слова своей команде. Задача остальных игроков - отгадать как можно больше слов в течение заданного времени.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857356" y="4286256"/>
            <a:ext cx="5643602" cy="193899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Важное условие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При объяснении нельзя использовать однокоренные слова и переводы на другие языки. Нельзя указывать на предметы или объяснять их по буквам.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2612" y="5744990"/>
            <a:ext cx="538084" cy="5380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15730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14300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Заключение</a:t>
            </a:r>
            <a:endParaRPr lang="ru-RU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448780"/>
            <a:ext cx="8496944" cy="3960440"/>
          </a:xfrm>
          <a:solidFill>
            <a:schemeClr val="accent4">
              <a:lumMod val="60000"/>
              <a:lumOff val="40000"/>
            </a:schemeClr>
          </a:solidFill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 </a:t>
            </a:r>
            <a:r>
              <a:rPr lang="ru-RU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учащихся </a:t>
            </a:r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это, прежде всего, увлекательное занятие. </a:t>
            </a:r>
            <a:r>
              <a:rPr lang="ru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Главные </a:t>
            </a:r>
            <a:r>
              <a:rPr lang="ru-RU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достоинства </a:t>
            </a:r>
            <a:r>
              <a:rPr lang="ru-RU" sz="28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профориентационных</a:t>
            </a:r>
            <a:r>
              <a:rPr lang="ru-RU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игр </a:t>
            </a:r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их наглядность, эмоциональная насыщенность. Игра связана с освоением социальных и профессиональных ролей, с выбором жизненного профессионального пути, поскольку  во  время  игры  подросток  проигрывает  социальные  и  профессиональные отношения взрослых. </a:t>
            </a:r>
            <a:endParaRPr lang="ru-RU" sz="2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2319" y="5085184"/>
            <a:ext cx="1499121" cy="14991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4527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Рефлексия</a:t>
            </a:r>
            <a:endParaRPr lang="ru-RU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«КОЛЕСО ФОРТУНЫ»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173662" y="5452128"/>
            <a:ext cx="3600400" cy="9048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20000"/>
              </a:spcBef>
            </a:pP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QR-</a:t>
            </a: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КОД </a:t>
            </a:r>
          </a:p>
          <a:p>
            <a:pPr lvl="0" algn="ctr">
              <a:spcBef>
                <a:spcPct val="20000"/>
              </a:spcBef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«колесо фортуны»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077216" y="1728392"/>
            <a:ext cx="3960440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https://wordwall.net/ru/resource/39052900/</a:t>
            </a: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рефлексия</a:t>
            </a:r>
            <a:endParaRPr lang="ru-RU" sz="20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Ссылка</a:t>
            </a:r>
            <a:endParaRPr lang="ru-RU" sz="2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019" t="26612" r="16696" b="20506"/>
          <a:stretch/>
        </p:blipFill>
        <p:spPr bwMode="auto">
          <a:xfrm>
            <a:off x="5865469" y="3192334"/>
            <a:ext cx="2216785" cy="21762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22" t="11938" r="17184" b="9177"/>
          <a:stretch/>
        </p:blipFill>
        <p:spPr bwMode="auto">
          <a:xfrm>
            <a:off x="510195" y="2564904"/>
            <a:ext cx="4567021" cy="31261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15730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2434282"/>
          </a:xfrm>
          <a:solidFill>
            <a:schemeClr val="accent5">
              <a:lumMod val="75000"/>
            </a:schemeClr>
          </a:solidFill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условиях реализации требований ФГОС ООО наиболее актуальными становятся использование современных технологий, в том числе и технология сотрудничества. </a:t>
            </a:r>
            <a:endParaRPr lang="ru-RU" sz="2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9693" y="3068960"/>
            <a:ext cx="5504611" cy="3096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84671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1570186"/>
          </a:xfrm>
          <a:solidFill>
            <a:srgbClr val="3E9BA0"/>
          </a:solidFill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Сотрудничество</a:t>
            </a:r>
            <a:r>
              <a:rPr lang="ru-RU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это совместная работа нескольких человек, направленная на достижение общих целей.</a:t>
            </a:r>
            <a:endParaRPr lang="ru-RU" sz="3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0" y="2852936"/>
            <a:ext cx="4114800" cy="3096343"/>
          </a:xfrm>
          <a:solidFill>
            <a:schemeClr val="accent4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Главная идея обучения в сотрудничестве это учиться вместе, а не просто выполнять вместе.</a:t>
            </a:r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867535"/>
            <a:ext cx="2952328" cy="2952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79869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принципы обучения в сотрудничестве:</a:t>
            </a:r>
            <a:endParaRPr lang="ru-RU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solidFill>
            <a:schemeClr val="accent6">
              <a:lumMod val="60000"/>
              <a:lumOff val="40000"/>
            </a:schemeClr>
          </a:solidFill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Взаимозависимость членов группы</a:t>
            </a:r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которую можно создать на основе:</a:t>
            </a:r>
          </a:p>
          <a:p>
            <a:pPr lvl="0">
              <a:buFont typeface="Wingdings" panose="05000000000000000000" pitchFamily="2" charset="2"/>
              <a:buChar char="ü"/>
            </a:pP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единой цели, которую можно достичь только сообща;</a:t>
            </a:r>
          </a:p>
          <a:p>
            <a:pPr lvl="0">
              <a:buFont typeface="Wingdings" panose="05000000000000000000" pitchFamily="2" charset="2"/>
              <a:buChar char="ü"/>
            </a:pP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распределенных внутригрупповых ролей, функций;</a:t>
            </a:r>
          </a:p>
          <a:p>
            <a:pPr lvl="0">
              <a:buFont typeface="Wingdings" panose="05000000000000000000" pitchFamily="2" charset="2"/>
              <a:buChar char="ü"/>
            </a:pP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единого учебного материала;</a:t>
            </a:r>
          </a:p>
          <a:p>
            <a:pPr lvl="0">
              <a:buFont typeface="Wingdings" panose="05000000000000000000" pitchFamily="2" charset="2"/>
              <a:buChar char="ü"/>
            </a:pP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общих ресурсов;</a:t>
            </a:r>
          </a:p>
          <a:p>
            <a:pPr lvl="0">
              <a:buFont typeface="Wingdings" panose="05000000000000000000" pitchFamily="2" charset="2"/>
              <a:buChar char="ü"/>
            </a:pP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одного поощрения на всех.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4438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98178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Выделяют несколько вариантов организации обучения в сотрудничестве на основе малых групп:</a:t>
            </a:r>
            <a:endParaRPr lang="ru-RU" sz="32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276872"/>
            <a:ext cx="8229600" cy="2736304"/>
          </a:xfrm>
          <a:solidFill>
            <a:srgbClr val="3E9BA0"/>
          </a:solidFill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Обучение в малых группах.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Обучение в команде на основе турнира. 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Индивидуальная работа в команде. 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Учебные игры. </a:t>
            </a:r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2518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solidFill>
            <a:schemeClr val="accent4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ПРОФОРИЕНТАЦИОННЫЕ ИГРЫ</a:t>
            </a:r>
            <a:endParaRPr lang="ru-RU" sz="4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4786322"/>
            <a:ext cx="1714512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43834" y="3286124"/>
            <a:ext cx="1295392" cy="1295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8596" y="285728"/>
            <a:ext cx="1581144" cy="1581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229517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noFill/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Игра «День из жизни»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1"/>
            <a:ext cx="8186766" cy="1900237"/>
          </a:xfrm>
          <a:solidFill>
            <a:schemeClr val="accent4">
              <a:lumMod val="60000"/>
              <a:lumOff val="40000"/>
            </a:schemeClr>
          </a:solidFill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Цель игры </a:t>
            </a: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- повысить уровень осознания участниками типического и специфического в профессиональной деятельности того или иного специалиста. Проводить игру лучше в круге.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6286512" y="4143380"/>
            <a:ext cx="2714644" cy="830997"/>
          </a:xfrm>
          <a:prstGeom prst="rect">
            <a:avLst/>
          </a:prstGeom>
          <a:solidFill>
            <a:srgbClr val="3E9BA0"/>
          </a:solidFill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от 6-8 до 10-12 человек</a:t>
            </a:r>
            <a:endParaRPr lang="ru-RU" sz="2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7752" y="5357826"/>
            <a:ext cx="1214446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Прямоугольник 13"/>
          <p:cNvSpPr/>
          <p:nvPr/>
        </p:nvSpPr>
        <p:spPr>
          <a:xfrm>
            <a:off x="6286512" y="5643578"/>
            <a:ext cx="2643206" cy="830997"/>
          </a:xfrm>
          <a:prstGeom prst="rect">
            <a:avLst/>
          </a:prstGeom>
          <a:solidFill>
            <a:srgbClr val="3E9BA0"/>
          </a:solidFill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Время проведения от 7-10 до 15 мин.</a:t>
            </a:r>
            <a:endParaRPr lang="ru-RU" sz="2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308"/>
          <a:stretch/>
        </p:blipFill>
        <p:spPr bwMode="auto">
          <a:xfrm>
            <a:off x="827584" y="3810935"/>
            <a:ext cx="3137391" cy="256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5811" y="3932044"/>
            <a:ext cx="1188212" cy="1188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48434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Например, рассказ о трудовом дне учителя мог бы быть таким: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1"/>
            <a:ext cx="8186766" cy="2185989"/>
          </a:xfrm>
          <a:solidFill>
            <a:srgbClr val="3E9BA0"/>
          </a:solidFill>
        </p:spPr>
        <p:txBody>
          <a:bodyPr>
            <a:normAutofit fontScale="77500" lnSpcReduction="20000"/>
          </a:bodyPr>
          <a:lstStyle/>
          <a:p>
            <a:pPr algn="ctr">
              <a:lnSpc>
                <a:spcPct val="150000"/>
              </a:lnSpc>
              <a:buNone/>
            </a:pP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ЗВОНОК - ЗАВТРАК - ЗВОНОК - УРОК - ДВОЕЧНИКИ - ВОПРОС - ОТВЕТ - ТРОЙКА - УЧИТЕЛЬСКАЯ - ДИРЕКТОР - СКАНДАЛ - УРОК - ОТЛИЧНИКИ - ЗВОНОК - ДОМ - ПОСТЕЛЬ.</a:t>
            </a:r>
            <a:endParaRPr lang="ru-RU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857356" y="4286256"/>
            <a:ext cx="5643602" cy="156966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Важное условие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прежде, чем назвать новое существительное, каждый игрок обязательно должен повторить все, что было  названо до него.</a:t>
            </a: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24" name="AutoShape 4" descr="https://top-fon.com/uploads/posts/2023-02/1675487030_top-fon-com-p-vosklitsatelnii-znak-dlya-prezentatsii-bez-5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3990" y="5417602"/>
            <a:ext cx="438314" cy="4383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6968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365" y="0"/>
            <a:ext cx="7919269" cy="1143000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Игра «</a:t>
            </a:r>
            <a:r>
              <a:rPr lang="ru-RU" sz="48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Алиас</a:t>
            </a:r>
            <a:r>
              <a:rPr lang="ru-RU" sz="4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профессий»</a:t>
            </a:r>
            <a:endParaRPr lang="ru-RU" sz="36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481" y="1052736"/>
            <a:ext cx="8435335" cy="2554287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Задача игры </a:t>
            </a:r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объяснить своим напарникам по команде как можно больше профессий за 1 минуту, не называя их. </a:t>
            </a:r>
            <a:r>
              <a:rPr lang="ru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Итоговая цель игры </a:t>
            </a:r>
            <a:r>
              <a:rPr lang="ru-RU" sz="2800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Алиас</a:t>
            </a:r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заключается в развитии и обогащении словарного запаса. Параллельно эффективно тренируются сообразительность и воображение всех участников.</a:t>
            </a:r>
          </a:p>
        </p:txBody>
      </p:sp>
      <p:pic>
        <p:nvPicPr>
          <p:cNvPr id="3073" name="Picture 1" descr="C:\Users\USER\Desktop\c387af38-868b-437d-9400-0f97b301770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5481" y="3933056"/>
            <a:ext cx="4176519" cy="2608234"/>
          </a:xfrm>
          <a:prstGeom prst="rect">
            <a:avLst/>
          </a:prstGeom>
          <a:noFill/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4048135"/>
            <a:ext cx="1189037" cy="1189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2198" y="5350196"/>
            <a:ext cx="1212850" cy="1212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6321077" y="4438550"/>
            <a:ext cx="2714644" cy="400110"/>
          </a:xfrm>
          <a:prstGeom prst="rect">
            <a:avLst/>
          </a:prstGeom>
          <a:solidFill>
            <a:srgbClr val="F8D564"/>
          </a:solidFill>
        </p:spPr>
        <p:txBody>
          <a:bodyPr wrap="square">
            <a:spAutoFit/>
          </a:bodyPr>
          <a:lstStyle/>
          <a:p>
            <a:pPr algn="ctr"/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от 2 до 15 человек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6318737" y="5254449"/>
            <a:ext cx="2643206" cy="1323439"/>
          </a:xfrm>
          <a:prstGeom prst="rect">
            <a:avLst/>
          </a:prstGeom>
          <a:solidFill>
            <a:srgbClr val="F8D564"/>
          </a:solidFill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Каждому игроку для объяснения профессий дается 1 минута</a:t>
            </a:r>
          </a:p>
        </p:txBody>
      </p:sp>
    </p:spTree>
    <p:extLst>
      <p:ext uri="{BB962C8B-B14F-4D97-AF65-F5344CB8AC3E}">
        <p14:creationId xmlns:p14="http://schemas.microsoft.com/office/powerpoint/2010/main" val="715730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340</TotalTime>
  <Words>426</Words>
  <Application>Microsoft Office PowerPoint</Application>
  <PresentationFormat>Экран (4:3)</PresentationFormat>
  <Paragraphs>40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МАСТЕР-КЛАСС</vt:lpstr>
      <vt:lpstr>В условиях реализации требований ФГОС ООО наиболее актуальными становятся использование современных технологий, в том числе и технология сотрудничества. </vt:lpstr>
      <vt:lpstr>Сотрудничество - это совместная работа нескольких человек, направленная на достижение общих целей.</vt:lpstr>
      <vt:lpstr>Основные принципы обучения в сотрудничестве:</vt:lpstr>
      <vt:lpstr>Выделяют несколько вариантов организации обучения в сотрудничестве на основе малых групп:</vt:lpstr>
      <vt:lpstr>ПРОФОРИЕНТАЦИОННЫЕ ИГРЫ</vt:lpstr>
      <vt:lpstr>Игра «День из жизни»</vt:lpstr>
      <vt:lpstr>Например, рассказ о трудовом дне учителя мог бы быть таким: </vt:lpstr>
      <vt:lpstr>Игра «Алиас профессий»</vt:lpstr>
      <vt:lpstr>Игра «Алиас профессий»</vt:lpstr>
      <vt:lpstr>Заключение</vt:lpstr>
      <vt:lpstr>Рефлексия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1</cp:lastModifiedBy>
  <cp:revision>18</cp:revision>
  <dcterms:created xsi:type="dcterms:W3CDTF">2023-10-16T19:46:39Z</dcterms:created>
  <dcterms:modified xsi:type="dcterms:W3CDTF">2023-10-18T18:21:46Z</dcterms:modified>
</cp:coreProperties>
</file>