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4/12/2022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4/12/2022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82746" y="115331"/>
            <a:ext cx="6656172" cy="268553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sz="8000" b="1" i="1" dirty="0" smtClean="0">
                <a:solidFill>
                  <a:srgbClr val="C00000"/>
                </a:solidFill>
              </a:rPr>
              <a:t>в 9 классе</a:t>
            </a:r>
            <a:br>
              <a:rPr lang="ru-RU" sz="8000" b="1" i="1" dirty="0" smtClean="0">
                <a:solidFill>
                  <a:srgbClr val="C00000"/>
                </a:solidFill>
              </a:rPr>
            </a:br>
            <a:r>
              <a:rPr lang="ru-RU" sz="6600" b="1" i="1" dirty="0" smtClean="0">
                <a:solidFill>
                  <a:srgbClr val="00B0F0"/>
                </a:solidFill>
              </a:rPr>
              <a:t> 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14984" y="3385750"/>
            <a:ext cx="5329881" cy="3031827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Подготовила: Болдырева Е. П. , учитель русского языка и литературы МКОУ Новоспасской СОШ </a:t>
            </a:r>
            <a:r>
              <a:rPr lang="ru-RU" sz="3200" b="1" dirty="0" err="1" smtClean="0">
                <a:solidFill>
                  <a:schemeClr val="tx1"/>
                </a:solidFill>
              </a:rPr>
              <a:t>Барабинского</a:t>
            </a:r>
            <a:r>
              <a:rPr lang="ru-RU" sz="3200" b="1" dirty="0" smtClean="0">
                <a:solidFill>
                  <a:schemeClr val="tx1"/>
                </a:solidFill>
              </a:rPr>
              <a:t> района Новосибирской области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78227"/>
            <a:ext cx="6639697" cy="497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0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2594" y="-1334529"/>
            <a:ext cx="10972800" cy="6858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2 группа:</a:t>
            </a:r>
            <a:br>
              <a:rPr lang="ru-RU" sz="6000" b="1" dirty="0" smtClean="0">
                <a:solidFill>
                  <a:srgbClr val="00B050"/>
                </a:solidFill>
              </a:rPr>
            </a:br>
            <a:r>
              <a:rPr lang="ru-RU" b="1" i="1" dirty="0" smtClean="0"/>
              <a:t> (</a:t>
            </a:r>
            <a:r>
              <a:rPr lang="ru-RU" b="1" i="1" dirty="0"/>
              <a:t>совет друга)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i="1" dirty="0" smtClean="0"/>
              <a:t> </a:t>
            </a:r>
            <a:r>
              <a:rPr lang="ru-RU" b="1" dirty="0"/>
              <a:t> </a:t>
            </a:r>
            <a:r>
              <a:rPr lang="ru-RU" b="1" i="1" dirty="0"/>
              <a:t>(</a:t>
            </a:r>
            <a:r>
              <a:rPr lang="ru-RU" b="1" dirty="0"/>
              <a:t>человек с пониманием</a:t>
            </a:r>
            <a:r>
              <a:rPr lang="ru-RU" b="1" i="1" dirty="0"/>
              <a:t>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i="1" dirty="0" smtClean="0"/>
              <a:t> (</a:t>
            </a:r>
            <a:r>
              <a:rPr lang="ru-RU" b="1" i="1" dirty="0"/>
              <a:t>доброта человека)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(</a:t>
            </a:r>
            <a:r>
              <a:rPr lang="ru-RU" b="1" dirty="0"/>
              <a:t>основа жизни)</a:t>
            </a:r>
            <a:br>
              <a:rPr lang="ru-RU" b="1" dirty="0"/>
            </a:br>
            <a:r>
              <a:rPr lang="ru-RU" b="1" i="1" dirty="0" smtClean="0"/>
              <a:t> (</a:t>
            </a:r>
            <a:r>
              <a:rPr lang="ru-RU" b="1" i="1" dirty="0"/>
              <a:t>дом из кирпича)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63183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354227"/>
            <a:ext cx="9633680" cy="6503773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00B050"/>
                </a:solidFill>
              </a:rPr>
              <a:t>3 группа:</a:t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/>
              <a:t>Весна. На дереве грачи </a:t>
            </a:r>
            <a:r>
              <a:rPr lang="ru-RU" sz="2700" b="1" dirty="0" smtClean="0"/>
              <a:t>ра</a:t>
            </a:r>
            <a:r>
              <a:rPr lang="ru-RU" sz="2700" b="1" dirty="0" smtClean="0">
                <a:solidFill>
                  <a:srgbClr val="C00000"/>
                </a:solidFill>
              </a:rPr>
              <a:t>с</a:t>
            </a:r>
            <a:r>
              <a:rPr lang="ru-RU" sz="2700" b="1" dirty="0" smtClean="0"/>
              <a:t>селись </a:t>
            </a:r>
            <a:r>
              <a:rPr lang="ru-RU" sz="2700" b="1" dirty="0"/>
              <a:t>шумной стаей,</a:t>
            </a:r>
            <a:br>
              <a:rPr lang="ru-RU" sz="2700" b="1" dirty="0"/>
            </a:br>
            <a:r>
              <a:rPr lang="ru-RU" sz="2700" b="1" dirty="0"/>
              <a:t>Бегут прозрачные ручьи и скоро снег </a:t>
            </a:r>
            <a:r>
              <a:rPr lang="ru-RU" sz="2700" b="1" dirty="0" smtClean="0"/>
              <a:t>ра</a:t>
            </a:r>
            <a:r>
              <a:rPr lang="ru-RU" sz="2700" b="1" dirty="0" smtClean="0">
                <a:solidFill>
                  <a:srgbClr val="C00000"/>
                </a:solidFill>
              </a:rPr>
              <a:t>с</a:t>
            </a:r>
            <a:r>
              <a:rPr lang="ru-RU" sz="2700" b="1" dirty="0" smtClean="0"/>
              <a:t>тает</a:t>
            </a:r>
            <a:r>
              <a:rPr lang="ru-RU" sz="2700" b="1" dirty="0"/>
              <a:t>.</a:t>
            </a:r>
            <a:br>
              <a:rPr lang="ru-RU" sz="2700" b="1" dirty="0"/>
            </a:br>
            <a:r>
              <a:rPr lang="ru-RU" sz="2700" b="1" dirty="0" smtClean="0"/>
              <a:t>И</a:t>
            </a:r>
            <a:r>
              <a:rPr lang="ru-RU" sz="2700" b="1" dirty="0" smtClean="0">
                <a:solidFill>
                  <a:srgbClr val="C00000"/>
                </a:solidFill>
              </a:rPr>
              <a:t>с</a:t>
            </a:r>
            <a:r>
              <a:rPr lang="ru-RU" sz="2700" b="1" dirty="0" smtClean="0"/>
              <a:t>чезнет </a:t>
            </a:r>
            <a:r>
              <a:rPr lang="ru-RU" sz="2700" b="1" dirty="0"/>
              <a:t>почерневший наст,  закрывший плоть земли, </a:t>
            </a:r>
            <a:br>
              <a:rPr lang="ru-RU" sz="2700" b="1" dirty="0"/>
            </a:br>
            <a:r>
              <a:rPr lang="ru-RU" sz="2700" b="1" dirty="0"/>
              <a:t>И оживёт, как прежде, в нас предчувствие любви.</a:t>
            </a:r>
            <a:br>
              <a:rPr lang="ru-RU" sz="2700" b="1" dirty="0"/>
            </a:br>
            <a:r>
              <a:rPr lang="ru-RU" sz="2700" b="1" dirty="0"/>
              <a:t> </a:t>
            </a:r>
            <a:br>
              <a:rPr lang="ru-RU" sz="2700" b="1" dirty="0"/>
            </a:br>
            <a:r>
              <a:rPr lang="ru-RU" sz="2700" b="1" dirty="0"/>
              <a:t>Не остудила наших чувств суровая зима, </a:t>
            </a:r>
            <a:br>
              <a:rPr lang="ru-RU" sz="2700" b="1" dirty="0"/>
            </a:br>
            <a:r>
              <a:rPr lang="ru-RU" sz="2700" b="1" dirty="0"/>
              <a:t>И мы зовём </a:t>
            </a:r>
            <a:r>
              <a:rPr lang="ru-RU" sz="2700" b="1" dirty="0" smtClean="0"/>
              <a:t>пр</a:t>
            </a:r>
            <a:r>
              <a:rPr lang="ru-RU" sz="2700" b="1" dirty="0" smtClean="0">
                <a:solidFill>
                  <a:srgbClr val="C00000"/>
                </a:solidFill>
              </a:rPr>
              <a:t>е</a:t>
            </a:r>
            <a:r>
              <a:rPr lang="ru-RU" sz="2700" b="1" dirty="0" smtClean="0"/>
              <a:t>красных </a:t>
            </a:r>
            <a:r>
              <a:rPr lang="ru-RU" sz="2700" b="1" dirty="0"/>
              <a:t>муз, пускаем их в дома.</a:t>
            </a:r>
            <a:br>
              <a:rPr lang="ru-RU" sz="2700" b="1" dirty="0"/>
            </a:br>
            <a:r>
              <a:rPr lang="ru-RU" sz="2700" b="1" dirty="0"/>
              <a:t>А там,  где солнце </a:t>
            </a:r>
            <a:r>
              <a:rPr lang="ru-RU" sz="2700" b="1" dirty="0" smtClean="0"/>
              <a:t>пр</a:t>
            </a:r>
            <a:r>
              <a:rPr lang="ru-RU" sz="2700" b="1" dirty="0" smtClean="0">
                <a:solidFill>
                  <a:srgbClr val="C00000"/>
                </a:solidFill>
              </a:rPr>
              <a:t>и</a:t>
            </a:r>
            <a:r>
              <a:rPr lang="ru-RU" sz="2700" b="1" dirty="0" smtClean="0"/>
              <a:t>пекло</a:t>
            </a:r>
            <a:r>
              <a:rPr lang="ru-RU" sz="2700" b="1" dirty="0"/>
              <a:t>,  уже видна земля, </a:t>
            </a:r>
            <a:br>
              <a:rPr lang="ru-RU" sz="2700" b="1" dirty="0"/>
            </a:br>
            <a:r>
              <a:rPr lang="ru-RU" sz="2700" b="1" dirty="0"/>
              <a:t>И в лунках робко и светло подснежники стоят.</a:t>
            </a:r>
            <a:br>
              <a:rPr lang="ru-RU" sz="2700" b="1" dirty="0"/>
            </a:br>
            <a:r>
              <a:rPr lang="ru-RU" sz="2700" b="1" dirty="0"/>
              <a:t>И, пробиваясь сквозь снега, сквозь лёд и мерзлоту,</a:t>
            </a:r>
            <a:br>
              <a:rPr lang="ru-RU" sz="2700" b="1" dirty="0"/>
            </a:br>
            <a:r>
              <a:rPr lang="ru-RU" sz="2700" b="1" dirty="0"/>
              <a:t>(О Господи, как жизнь хрупка!)</a:t>
            </a:r>
            <a:br>
              <a:rPr lang="ru-RU" sz="2700" b="1" dirty="0"/>
            </a:br>
            <a:r>
              <a:rPr lang="ru-RU" sz="2700" b="1" dirty="0"/>
              <a:t>Подснежники цветут!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8135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3784" y="403654"/>
            <a:ext cx="10742140" cy="637608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1. Прочитайте приведенные утверждения и запишите свой ответ (+/-) в столбце: </a:t>
            </a:r>
            <a:r>
              <a:rPr lang="ru-RU" b="1" dirty="0">
                <a:solidFill>
                  <a:srgbClr val="C00000"/>
                </a:solidFill>
              </a:rPr>
              <a:t>ДО.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2. Посмотрите </a:t>
            </a:r>
            <a:r>
              <a:rPr lang="ru-RU" b="1" i="1" dirty="0">
                <a:solidFill>
                  <a:srgbClr val="00B0F0"/>
                </a:solidFill>
              </a:rPr>
              <a:t>видеоролик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b="1" dirty="0"/>
              <a:t>3. Пересмотрите ваши утверждения и укажите ваш ответ в столбце: </a:t>
            </a:r>
            <a:r>
              <a:rPr lang="ru-RU" b="1" dirty="0">
                <a:solidFill>
                  <a:srgbClr val="C00000"/>
                </a:solidFill>
              </a:rPr>
              <a:t>ПОСЛЕ.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4. Ответьте на вопросы: </a:t>
            </a:r>
            <a:r>
              <a:rPr lang="ru-RU" b="1" dirty="0" smtClean="0"/>
              <a:t>Поменяли </a:t>
            </a:r>
            <a:r>
              <a:rPr lang="ru-RU" b="1" dirty="0"/>
              <a:t>ли вы какой – либо из ваших ответов? Какой? </a:t>
            </a:r>
            <a:r>
              <a:rPr lang="ru-RU" b="1" dirty="0" err="1" smtClean="0"/>
              <a:t>Почему?объясните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03643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219029"/>
              </p:ext>
            </p:extLst>
          </p:nvPr>
        </p:nvGraphicFramePr>
        <p:xfrm>
          <a:off x="1713471" y="263612"/>
          <a:ext cx="7982466" cy="6583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0438"/>
                <a:gridCol w="6512469"/>
                <a:gridCol w="839559"/>
              </a:tblGrid>
              <a:tr h="300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ДО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УТВЕРЖДЕНИЕ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ПОСЛЕ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8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Средства  выразительности можно условно разделить на: фонетические, лексические, синтаксические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43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К фонетическим средствам выразительности относят аллитерацию и ассонанс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Ассонанс – это повторение гласных звуков в речи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Аллитерация – это повторение согласных звуков речи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8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Эпитет  - это образное определение, отвечает на вопросы какой? Какая? Выражается именем прилагательным или причастием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4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Сравнение – сопоставление по  сходным признакам двух явлений, предметов, действий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4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Одним из признаков сравнения является использование слов: похоже, подобно</a:t>
                      </a:r>
                      <a:endParaRPr lang="ru-RU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Метафора  - это скрытое сравнение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180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 предложении: Спит земля в сиянье голубом (изобразительно-выразительное средство – олицетворение)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Гипербола - ПРЕУВЕЛИЧЕНИЕ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Литота - ПРЕУМЕНЬШЕНИЕ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17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Фигуры речи – синтаксические средства выразительности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Антитеза – противопоставление понятий, образов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004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Риторический вопрос не требует ответа</a:t>
                      </a:r>
                      <a:endParaRPr lang="ru-RU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7252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449" y="618517"/>
            <a:ext cx="7348777" cy="101257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Работа с текстом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6051"/>
            <a:ext cx="6509265" cy="4881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895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25080" y="189470"/>
            <a:ext cx="5415907" cy="1894704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2224216"/>
            <a:ext cx="8689976" cy="3033583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</a:rPr>
              <a:t>ОГЭ</a:t>
            </a:r>
            <a:endParaRPr lang="ru-RU" sz="8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036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6"/>
            <a:ext cx="10364451" cy="6070607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ОГЭ</a:t>
            </a:r>
            <a:r>
              <a:rPr lang="ru-RU" sz="5400" b="1" dirty="0">
                <a:solidFill>
                  <a:srgbClr val="0070C0"/>
                </a:solidFill>
              </a:rPr>
              <a:t/>
            </a:r>
            <a:br>
              <a:rPr lang="ru-RU" sz="5400" b="1" dirty="0">
                <a:solidFill>
                  <a:srgbClr val="0070C0"/>
                </a:solidFill>
              </a:rPr>
            </a:br>
            <a:r>
              <a:rPr lang="ru-RU" sz="5400" b="1" i="1" dirty="0">
                <a:solidFill>
                  <a:srgbClr val="0070C0"/>
                </a:solidFill>
              </a:rPr>
              <a:t>Трудный Необходимый</a:t>
            </a:r>
            <a:r>
              <a:rPr lang="ru-RU" sz="5400" b="1" dirty="0">
                <a:solidFill>
                  <a:srgbClr val="0070C0"/>
                </a:solidFill>
              </a:rPr>
              <a:t/>
            </a:r>
            <a:br>
              <a:rPr lang="ru-RU" sz="5400" b="1" dirty="0">
                <a:solidFill>
                  <a:srgbClr val="0070C0"/>
                </a:solidFill>
              </a:rPr>
            </a:br>
            <a:r>
              <a:rPr lang="ru-RU" sz="5400" b="1" i="1" dirty="0">
                <a:solidFill>
                  <a:srgbClr val="0070C0"/>
                </a:solidFill>
              </a:rPr>
              <a:t>Готовимся  Учим  Сдадим</a:t>
            </a:r>
            <a:br>
              <a:rPr lang="ru-RU" sz="5400" b="1" i="1" dirty="0">
                <a:solidFill>
                  <a:srgbClr val="0070C0"/>
                </a:solidFill>
              </a:rPr>
            </a:br>
            <a:r>
              <a:rPr lang="ru-RU" sz="5400" b="1" i="1" dirty="0">
                <a:solidFill>
                  <a:srgbClr val="0070C0"/>
                </a:solidFill>
              </a:rPr>
              <a:t>Мы все готовимся к сдаче </a:t>
            </a:r>
            <a:r>
              <a:rPr lang="ru-RU" sz="5400" b="1" dirty="0">
                <a:solidFill>
                  <a:srgbClr val="0070C0"/>
                </a:solidFill>
              </a:rPr>
              <a:t>ОГЭ</a:t>
            </a:r>
            <a:br>
              <a:rPr lang="ru-RU" sz="5400" b="1" dirty="0">
                <a:solidFill>
                  <a:srgbClr val="0070C0"/>
                </a:solidFill>
              </a:rPr>
            </a:br>
            <a:r>
              <a:rPr lang="ru-RU" sz="5400" b="1" i="1" dirty="0">
                <a:solidFill>
                  <a:srgbClr val="0070C0"/>
                </a:solidFill>
              </a:rPr>
              <a:t>Результативность</a:t>
            </a:r>
            <a:br>
              <a:rPr lang="ru-RU" sz="5400" b="1" i="1" dirty="0">
                <a:solidFill>
                  <a:srgbClr val="0070C0"/>
                </a:solidFill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6949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62616" y="214184"/>
            <a:ext cx="5778372" cy="112858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Рефлексия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2957" y="1664044"/>
            <a:ext cx="11297723" cy="519395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Продолжите одно из предложений:</a:t>
            </a:r>
          </a:p>
          <a:p>
            <a:r>
              <a:rPr lang="ru-RU" sz="3600" b="1" i="1" dirty="0" smtClean="0">
                <a:solidFill>
                  <a:schemeClr val="tx1"/>
                </a:solidFill>
              </a:rPr>
              <a:t>1.На </a:t>
            </a:r>
            <a:r>
              <a:rPr lang="ru-RU" sz="3600" b="1" i="1" dirty="0">
                <a:solidFill>
                  <a:schemeClr val="tx1"/>
                </a:solidFill>
              </a:rPr>
              <a:t>уроке я научился (научилась)…</a:t>
            </a:r>
          </a:p>
          <a:p>
            <a:r>
              <a:rPr lang="ru-RU" sz="3600" b="1" i="1" dirty="0" smtClean="0">
                <a:solidFill>
                  <a:schemeClr val="tx1"/>
                </a:solidFill>
              </a:rPr>
              <a:t>2. Теперь </a:t>
            </a:r>
            <a:r>
              <a:rPr lang="ru-RU" sz="3600" b="1" i="1" dirty="0">
                <a:solidFill>
                  <a:schemeClr val="tx1"/>
                </a:solidFill>
              </a:rPr>
              <a:t>я могу…</a:t>
            </a:r>
            <a:endParaRPr lang="ru-RU" sz="2400" b="1" i="1" dirty="0">
              <a:solidFill>
                <a:schemeClr val="tx1"/>
              </a:solidFill>
            </a:endParaRPr>
          </a:p>
          <a:p>
            <a:r>
              <a:rPr lang="ru-RU" sz="3600" b="1" i="1" dirty="0" smtClean="0">
                <a:solidFill>
                  <a:schemeClr val="tx1"/>
                </a:solidFill>
              </a:rPr>
              <a:t>3. Благодаря </a:t>
            </a:r>
            <a:r>
              <a:rPr lang="ru-RU" sz="3600" b="1" i="1" dirty="0">
                <a:solidFill>
                  <a:schemeClr val="tx1"/>
                </a:solidFill>
              </a:rPr>
              <a:t>этому уроку я знаю…</a:t>
            </a:r>
          </a:p>
          <a:p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807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6"/>
            <a:ext cx="10364451" cy="5502197"/>
          </a:xfrm>
        </p:spPr>
        <p:txBody>
          <a:bodyPr>
            <a:normAutofit/>
          </a:bodyPr>
          <a:lstStyle/>
          <a:p>
            <a:r>
              <a:rPr lang="ru-RU" sz="4400" b="1" dirty="0"/>
              <a:t>Домашнее задание: 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6700" b="1" dirty="0" smtClean="0">
                <a:solidFill>
                  <a:srgbClr val="0070C0"/>
                </a:solidFill>
              </a:rPr>
              <a:t>выполнить </a:t>
            </a:r>
            <a:r>
              <a:rPr lang="ru-RU" sz="6700" b="1" dirty="0">
                <a:solidFill>
                  <a:srgbClr val="0070C0"/>
                </a:solidFill>
              </a:rPr>
              <a:t>тест ОГЭ (задание 1-5)</a:t>
            </a:r>
            <a:r>
              <a:rPr lang="ru-RU" sz="5300" dirty="0"/>
              <a:t/>
            </a:r>
            <a:br>
              <a:rPr lang="ru-RU" sz="53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1581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228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62" y="0"/>
            <a:ext cx="10290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538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346" y="61785"/>
            <a:ext cx="9937599" cy="679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775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6784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103" y="0"/>
            <a:ext cx="63348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9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1" y="-387178"/>
            <a:ext cx="10177377" cy="280086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Тема урока: </a:t>
            </a:r>
            <a:br>
              <a:rPr lang="ru-RU" sz="3200" b="1" dirty="0" smtClean="0"/>
            </a:br>
            <a:r>
              <a:rPr lang="ru-RU" b="1" i="1" dirty="0" smtClean="0">
                <a:solidFill>
                  <a:srgbClr val="00B0F0"/>
                </a:solidFill>
              </a:rPr>
              <a:t>«</a:t>
            </a:r>
            <a:r>
              <a:rPr lang="ru-RU" b="1" i="1" dirty="0">
                <a:solidFill>
                  <a:srgbClr val="00B0F0"/>
                </a:solidFill>
              </a:rPr>
              <a:t>Подготовка к </a:t>
            </a:r>
            <a:r>
              <a:rPr lang="ru-RU" b="1" i="1" dirty="0" smtClean="0">
                <a:solidFill>
                  <a:srgbClr val="00B0F0"/>
                </a:solidFill>
              </a:rPr>
              <a:t>Основному Государственному Экзамену»</a:t>
            </a:r>
            <a:r>
              <a:rPr lang="ru-RU" b="1" i="1" dirty="0">
                <a:solidFill>
                  <a:srgbClr val="00B0F0"/>
                </a:solidFill>
              </a:rPr>
              <a:t/>
            </a:r>
            <a:br>
              <a:rPr lang="ru-RU" b="1" i="1" dirty="0">
                <a:solidFill>
                  <a:srgbClr val="00B0F0"/>
                </a:solidFill>
              </a:rPr>
            </a:br>
            <a:r>
              <a:rPr lang="ru-RU" sz="2800" b="1" dirty="0"/>
              <a:t>урок-практикум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6595"/>
            <a:ext cx="6068540" cy="455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193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315" y="-518984"/>
            <a:ext cx="10791566" cy="7175157"/>
          </a:xfrm>
        </p:spPr>
        <p:txBody>
          <a:bodyPr>
            <a:normAutofit/>
          </a:bodyPr>
          <a:lstStyle/>
          <a:p>
            <a:r>
              <a:rPr lang="ru-RU" sz="4000" b="1" i="1" dirty="0"/>
              <a:t>Цель </a:t>
            </a:r>
            <a:r>
              <a:rPr lang="ru-RU" sz="4000" b="1" i="1" dirty="0" smtClean="0"/>
              <a:t>урока:</a:t>
            </a:r>
            <a:r>
              <a:rPr lang="ru-RU" sz="4000" i="1" dirty="0" smtClean="0"/>
              <a:t> </a:t>
            </a:r>
            <a:br>
              <a:rPr lang="ru-RU" sz="4000" i="1" dirty="0" smtClean="0"/>
            </a:br>
            <a:r>
              <a:rPr lang="ru-RU" sz="4000" b="1" i="1" dirty="0" smtClean="0"/>
              <a:t>Продолжить </a:t>
            </a:r>
            <a:r>
              <a:rPr lang="ru-RU" sz="4000" b="1" i="1" dirty="0"/>
              <a:t>работу по формированию </a:t>
            </a:r>
            <a:r>
              <a:rPr lang="ru-RU" sz="4000" b="1" i="1" dirty="0" smtClean="0"/>
              <a:t> навыков </a:t>
            </a:r>
            <a:r>
              <a:rPr lang="ru-RU" sz="4000" b="1" i="1" dirty="0"/>
              <a:t>правописания, обобщения и расширения сведений об особенностях тестовых заданий в рамках подготовки к ОГЭ по русскому языку, по выявлению умения </a:t>
            </a:r>
            <a:r>
              <a:rPr lang="ru-RU" sz="4000" b="1" i="1" dirty="0" smtClean="0"/>
              <a:t> применять </a:t>
            </a:r>
            <a:r>
              <a:rPr lang="ru-RU" sz="4000" b="1" i="1" dirty="0"/>
              <a:t>полученные знания, приводить аргументы, выражать свою точку зрения на освещаемую тему. 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36605" y="1491048"/>
            <a:ext cx="11112844" cy="51651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442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8735" y="848497"/>
            <a:ext cx="6450226" cy="43907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множество </a:t>
            </a:r>
            <a:r>
              <a:rPr lang="ru-RU" sz="4400" b="1" dirty="0">
                <a:solidFill>
                  <a:srgbClr val="002060"/>
                </a:solidFill>
              </a:rPr>
              <a:t>точек плоскости, удаленных от заданной точки этой плоскости (центр круга — o) на расстояние, не превышающее заданное (радиус круга)  </a:t>
            </a:r>
            <a:r>
              <a:rPr lang="ru-RU" sz="4000" b="1" dirty="0">
                <a:solidFill>
                  <a:srgbClr val="002060"/>
                </a:solidFill>
              </a:rPr>
              <a:t/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51222"/>
            <a:ext cx="4806778" cy="480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40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42919" y="76202"/>
            <a:ext cx="6293708" cy="2708187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КРУГ - Замкнутая </a:t>
            </a:r>
            <a:r>
              <a:rPr lang="ru-RU" sz="5400" b="1" dirty="0">
                <a:solidFill>
                  <a:srgbClr val="002060"/>
                </a:solidFill>
              </a:rPr>
              <a:t>цепь действий, дел, </a:t>
            </a:r>
            <a:r>
              <a:rPr lang="ru-RU" sz="5400" b="1" dirty="0" smtClean="0">
                <a:solidFill>
                  <a:srgbClr val="002060"/>
                </a:solidFill>
              </a:rPr>
              <a:t>событий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0779"/>
            <a:ext cx="6479322" cy="433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917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989" y="1029730"/>
            <a:ext cx="11219935" cy="628547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</a:rPr>
              <a:t> </a:t>
            </a:r>
            <a:br>
              <a:rPr lang="ru-RU" sz="3100" b="1" dirty="0" smtClean="0">
                <a:solidFill>
                  <a:srgbClr val="002060"/>
                </a:solidFill>
              </a:rPr>
            </a:br>
            <a:r>
              <a:rPr lang="ru-RU" sz="3100" b="1" dirty="0">
                <a:solidFill>
                  <a:srgbClr val="002060"/>
                </a:solidFill>
              </a:rPr>
              <a:t/>
            </a:r>
            <a:br>
              <a:rPr lang="ru-RU" sz="3100" b="1" dirty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Группа 1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/>
            </a:r>
            <a:br>
              <a:rPr lang="ru-RU" sz="3600" b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1. </a:t>
            </a:r>
            <a:r>
              <a:rPr lang="ru-RU" sz="3600" b="1" dirty="0">
                <a:solidFill>
                  <a:srgbClr val="002060"/>
                </a:solidFill>
              </a:rPr>
              <a:t>( Колька всполошился, поднял ; мама прибежала и увела) 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2.</a:t>
            </a:r>
            <a:r>
              <a:rPr lang="ru-RU" sz="3600" b="1" dirty="0">
                <a:solidFill>
                  <a:srgbClr val="002060"/>
                </a:solidFill>
              </a:rPr>
              <a:t> ( </a:t>
            </a:r>
            <a:r>
              <a:rPr lang="ru-RU" sz="3600" b="1" dirty="0" err="1">
                <a:solidFill>
                  <a:srgbClr val="002060"/>
                </a:solidFill>
              </a:rPr>
              <a:t>Лёка</a:t>
            </a:r>
            <a:r>
              <a:rPr lang="ru-RU" sz="3600" b="1" dirty="0">
                <a:solidFill>
                  <a:srgbClr val="002060"/>
                </a:solidFill>
              </a:rPr>
              <a:t> и несколько девчонок  прокрадывались и кормили) 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3. </a:t>
            </a:r>
            <a:r>
              <a:rPr lang="ru-RU" sz="3600" b="1" dirty="0">
                <a:solidFill>
                  <a:srgbClr val="002060"/>
                </a:solidFill>
              </a:rPr>
              <a:t>(она скользила</a:t>
            </a:r>
            <a:r>
              <a:rPr lang="ru-RU" sz="3600" b="1" dirty="0" smtClean="0">
                <a:solidFill>
                  <a:srgbClr val="002060"/>
                </a:solidFill>
              </a:rPr>
              <a:t>)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4. </a:t>
            </a:r>
            <a:r>
              <a:rPr lang="ru-RU" sz="3600" b="1" dirty="0">
                <a:solidFill>
                  <a:srgbClr val="002060"/>
                </a:solidFill>
              </a:rPr>
              <a:t>( Сергей поднырнул)  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3084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0</TotalTime>
  <Words>219</Words>
  <Application>Microsoft Office PowerPoint</Application>
  <PresentationFormat>Широкоэкранный</PresentationFormat>
  <Paragraphs>65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Tw Cen MT</vt:lpstr>
      <vt:lpstr>Капля</vt:lpstr>
      <vt:lpstr> в 9 классе  </vt:lpstr>
      <vt:lpstr>Презентация PowerPoint</vt:lpstr>
      <vt:lpstr>Презентация PowerPoint</vt:lpstr>
      <vt:lpstr>Презентация PowerPoint</vt:lpstr>
      <vt:lpstr>Тема урока:  «Подготовка к Основному Государственному Экзамену» урок-практикум</vt:lpstr>
      <vt:lpstr>Цель урока:  Продолжить работу по формированию  навыков правописания, обобщения и расширения сведений об особенностях тестовых заданий в рамках подготовки к ОГЭ по русскому языку, по выявлению умения  применять полученные знания, приводить аргументы, выражать свою точку зрения на освещаемую тему. </vt:lpstr>
      <vt:lpstr>  множество точек плоскости, удаленных от заданной точки этой плоскости (центр круга — o) на расстояние, не превышающее заданное (радиус круга)   </vt:lpstr>
      <vt:lpstr>КРУГ - Замкнутая цепь действий, дел, событий</vt:lpstr>
      <vt:lpstr>   Группа 1  1. ( Колька всполошился, поднял ; мама прибежала и увела)   2. ( Лёка и несколько девчонок  прокрадывались и кормили)   3. (она скользила) 4. ( Сергей поднырнул)       </vt:lpstr>
      <vt:lpstr>2 группа:  (совет друга)   (человек с пониманием)  (доброта человека)  (основа жизни)  (дом из кирпича) </vt:lpstr>
      <vt:lpstr>3 группа: Весна. На дереве грачи расселись шумной стаей, Бегут прозрачные ручьи и скоро снег растает. Исчезнет почерневший наст,  закрывший плоть земли,  И оживёт, как прежде, в нас предчувствие любви.   Не остудила наших чувств суровая зима,  И мы зовём прекрасных муз, пускаем их в дома. А там,  где солнце припекло,  уже видна земля,  И в лунках робко и светло подснежники стоят. И, пробиваясь сквозь снега, сквозь лёд и мерзлоту, (О Господи, как жизнь хрупка!) Подснежники цветут! </vt:lpstr>
      <vt:lpstr>1. Прочитайте приведенные утверждения и запишите свой ответ (+/-) в столбце: ДО. 2. Посмотрите видеоролик. 3. Пересмотрите ваши утверждения и укажите ваш ответ в столбце: ПОСЛЕ. 4. Ответьте на вопросы: Поменяли ли вы какой – либо из ваших ответов? Какой? Почему?объясните.</vt:lpstr>
      <vt:lpstr>Презентация PowerPoint</vt:lpstr>
      <vt:lpstr>Работа с текстом</vt:lpstr>
      <vt:lpstr>Синквейн</vt:lpstr>
      <vt:lpstr>ОГЭ Трудный Необходимый Готовимся  Учим  Сдадим Мы все готовимся к сдаче ОГЭ Результативность   </vt:lpstr>
      <vt:lpstr>Рефлексия</vt:lpstr>
      <vt:lpstr>Домашнее задание:  выполнить тест ОГЭ (задание 1-5) </vt:lpstr>
      <vt:lpstr>Презентация PowerPoint</vt:lpstr>
    </vt:vector>
  </TitlesOfParts>
  <Company>WPI StaforceTEAM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9 классе «Подготовка к ОГЭ» урок-практикум</dc:title>
  <dc:creator>user</dc:creator>
  <cp:lastModifiedBy>user</cp:lastModifiedBy>
  <cp:revision>10</cp:revision>
  <dcterms:created xsi:type="dcterms:W3CDTF">2022-04-11T16:04:56Z</dcterms:created>
  <dcterms:modified xsi:type="dcterms:W3CDTF">2022-04-12T14:46:20Z</dcterms:modified>
</cp:coreProperties>
</file>