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65" r:id="rId8"/>
    <p:sldId id="258" r:id="rId9"/>
    <p:sldId id="262" r:id="rId10"/>
    <p:sldId id="261" r:id="rId11"/>
    <p:sldId id="263" r:id="rId12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4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4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2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92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497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342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750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0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97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21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1C19FD8-D0E0-45BF-A60C-413F3A74A78F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0FE5164-3A59-4B00-B597-00D6202A8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709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tionary.org/wiki/%D0%B8%D1%81-" TargetMode="External"/><Relationship Id="rId7" Type="http://schemas.openxmlformats.org/officeDocument/2006/relationships/image" Target="../media/image10.jpg"/><Relationship Id="rId2" Type="http://schemas.openxmlformats.org/officeDocument/2006/relationships/hyperlink" Target="https://ru.wiktionary.org/wiki/%D0%B8%D1%81%D1%81%D0%BB%D0%B5%D0%B4%D0%BE%D0%B2%D0%B0%D1%82%D1%8C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tionary.org/wiki/%D1%81%D0%BB%D1%A3%D0%B4%D1%8A" TargetMode="External"/><Relationship Id="rId5" Type="http://schemas.openxmlformats.org/officeDocument/2006/relationships/hyperlink" Target="https://ru.wiktionary.org/w/index.php?title=*sl%C4%9Bd%D1%8A&amp;action=edit&amp;redlink=1" TargetMode="External"/><Relationship Id="rId4" Type="http://schemas.openxmlformats.org/officeDocument/2006/relationships/hyperlink" Target="https://ru.wiktionary.org/wiki/%D1%81%D0%BB%D0%B5%D0%B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1%82%D0%B0%D0%BB%D1%8C%D1%8F%D0%BD%D1%81%D0%BA%D0%B8%D0%B9_%D1%8F%D0%B7%D1%8B%D0%BA" TargetMode="External"/><Relationship Id="rId7" Type="http://schemas.openxmlformats.org/officeDocument/2006/relationships/hyperlink" Target="https://ru.wikipedia.org/wiki/%D0%9C%D0%BE%D1%86%D0%B0%D1%80%D0%B5%D0%BB%D0%BB%D0%B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ru.wikipedia.org/wiki/%D0%A1%D1%8B%D1%80" TargetMode="External"/><Relationship Id="rId5" Type="http://schemas.openxmlformats.org/officeDocument/2006/relationships/hyperlink" Target="https://ru.wikipedia.org/wiki/%D0%A2%D0%BE%D0%BC%D0%B0%D1%82" TargetMode="External"/><Relationship Id="rId4" Type="http://schemas.openxmlformats.org/officeDocument/2006/relationships/hyperlink" Target="https://ru.wikipedia.org/wiki/%D0%98%D1%82%D0%B0%D0%BB%D0%B8%D1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2920" y="594360"/>
            <a:ext cx="11384280" cy="2514599"/>
          </a:xfrm>
        </p:spPr>
        <p:txBody>
          <a:bodyPr/>
          <a:lstStyle/>
          <a:p>
            <a:r>
              <a:rPr lang="ru-RU" sz="2800" dirty="0">
                <a:solidFill>
                  <a:srgbClr val="0070C0"/>
                </a:solidFill>
              </a:rPr>
              <a:t>Урок русского языка во 2 классе (УМК «Гармония»)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 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Тема: Правописание удвоенных согласных в корне слова</a:t>
            </a:r>
            <a:r>
              <a:rPr lang="ru-RU" sz="2800" b="1">
                <a:solidFill>
                  <a:srgbClr val="C00000"/>
                </a:solidFill>
              </a:rPr>
              <a:t>. </a:t>
            </a:r>
            <a:r>
              <a:rPr lang="ru-RU" sz="2800" b="1" smtClean="0">
                <a:solidFill>
                  <a:srgbClr val="C00000"/>
                </a:solidFill>
              </a:rPr>
              <a:t/>
            </a:r>
            <a:br>
              <a:rPr lang="ru-RU" sz="2800" b="1" smtClean="0">
                <a:solidFill>
                  <a:srgbClr val="C00000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«</a:t>
            </a:r>
            <a:r>
              <a:rPr lang="ru-RU" sz="2800" b="1" dirty="0">
                <a:solidFill>
                  <a:srgbClr val="C00000"/>
                </a:solidFill>
              </a:rPr>
              <a:t>Звук один, а буквы две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6527" y="5117632"/>
            <a:ext cx="8021053" cy="1203158"/>
          </a:xfrm>
        </p:spPr>
        <p:txBody>
          <a:bodyPr/>
          <a:lstStyle/>
          <a:p>
            <a:pPr algn="r"/>
            <a:r>
              <a:rPr lang="ru-RU" sz="2000" dirty="0" smtClean="0"/>
              <a:t>Составила: Валяровская Ольга Фёдоровна,</a:t>
            </a:r>
          </a:p>
          <a:p>
            <a:pPr algn="r"/>
            <a:r>
              <a:rPr lang="ru-RU" sz="2000" dirty="0"/>
              <a:t>у</a:t>
            </a:r>
            <a:r>
              <a:rPr lang="ru-RU" sz="2000" dirty="0" smtClean="0"/>
              <a:t>читель </a:t>
            </a:r>
            <a:r>
              <a:rPr lang="ru-RU" sz="2000" dirty="0" smtClean="0"/>
              <a:t>начальных классов МБОУ «СОШ №1» </a:t>
            </a:r>
            <a:r>
              <a:rPr lang="ru-RU" sz="2000" dirty="0" err="1" smtClean="0"/>
              <a:t>г.Губкинский</a:t>
            </a:r>
            <a:r>
              <a:rPr lang="ru-RU" sz="2000" dirty="0" smtClean="0"/>
              <a:t>, </a:t>
            </a:r>
            <a:r>
              <a:rPr lang="ru-RU" sz="2000" dirty="0" smtClean="0"/>
              <a:t>ЯНАО</a:t>
            </a:r>
          </a:p>
          <a:p>
            <a:pPr algn="r"/>
            <a:r>
              <a:rPr lang="ru-RU" sz="2000" dirty="0" smtClean="0"/>
              <a:t>2019г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568" y="2974674"/>
            <a:ext cx="88900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0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2"/>
            <a:ext cx="4011084" cy="1162050"/>
          </a:xfrm>
        </p:spPr>
        <p:txBody>
          <a:bodyPr/>
          <a:lstStyle/>
          <a:p>
            <a:r>
              <a:rPr lang="ru-RU" sz="7200" dirty="0" smtClean="0">
                <a:solidFill>
                  <a:srgbClr val="0070C0"/>
                </a:solidFill>
              </a:rPr>
              <a:t>ПЛО</a:t>
            </a:r>
            <a:r>
              <a:rPr lang="ru-RU" sz="7200" u="sng" dirty="0" smtClean="0">
                <a:solidFill>
                  <a:srgbClr val="C00000"/>
                </a:solidFill>
              </a:rPr>
              <a:t>ТТ</a:t>
            </a:r>
            <a:r>
              <a:rPr lang="ru-RU" sz="7200" dirty="0" smtClean="0">
                <a:solidFill>
                  <a:srgbClr val="0070C0"/>
                </a:solidFill>
              </a:rPr>
              <a:t>ЕР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8304" y="1534253"/>
            <a:ext cx="3371161" cy="4691063"/>
          </a:xfrm>
        </p:spPr>
        <p:txBody>
          <a:bodyPr/>
          <a:lstStyle/>
          <a:p>
            <a:r>
              <a:rPr lang="ru-RU" sz="2000" dirty="0">
                <a:solidFill>
                  <a:srgbClr val="0070C0"/>
                </a:solidFill>
              </a:rPr>
              <a:t>{англ. </a:t>
            </a:r>
            <a:r>
              <a:rPr lang="ru-RU" sz="2000" dirty="0" err="1">
                <a:solidFill>
                  <a:srgbClr val="0070C0"/>
                </a:solidFill>
              </a:rPr>
              <a:t>plotter</a:t>
            </a:r>
            <a:r>
              <a:rPr lang="ru-RU" sz="2000" dirty="0">
                <a:solidFill>
                  <a:srgbClr val="0070C0"/>
                </a:solidFill>
              </a:rPr>
              <a:t> &lt; </a:t>
            </a:r>
            <a:r>
              <a:rPr lang="ru-RU" sz="2000" dirty="0" err="1">
                <a:solidFill>
                  <a:srgbClr val="0070C0"/>
                </a:solidFill>
              </a:rPr>
              <a:t>plot</a:t>
            </a:r>
            <a:r>
              <a:rPr lang="ru-RU" sz="2000" dirty="0">
                <a:solidFill>
                  <a:srgbClr val="0070C0"/>
                </a:solidFill>
              </a:rPr>
              <a:t> - чертить} - инф. графическое регистрирующее устройство; устройство вывода информации; прибор, осуществляющий выдачу </a:t>
            </a:r>
            <a:r>
              <a:rPr lang="ru-RU" sz="2000" dirty="0" smtClean="0">
                <a:solidFill>
                  <a:srgbClr val="0070C0"/>
                </a:solidFill>
              </a:rPr>
              <a:t>информации в </a:t>
            </a:r>
            <a:r>
              <a:rPr lang="ru-RU" sz="2000" dirty="0">
                <a:solidFill>
                  <a:srgbClr val="0070C0"/>
                </a:solidFill>
              </a:rPr>
              <a:t>виде графиков.</a:t>
            </a:r>
          </a:p>
          <a:p>
            <a:r>
              <a:rPr lang="ru-RU" sz="2000" i="1" dirty="0" smtClean="0">
                <a:solidFill>
                  <a:srgbClr val="0070C0"/>
                </a:solidFill>
              </a:rPr>
              <a:t>Источник</a:t>
            </a:r>
            <a:r>
              <a:rPr lang="ru-RU" sz="2000" i="1" dirty="0">
                <a:solidFill>
                  <a:srgbClr val="0070C0"/>
                </a:solidFill>
              </a:rPr>
              <a:t>: «Словарь иностранных слов». Комлев Н.Г., </a:t>
            </a:r>
            <a:r>
              <a:rPr lang="ru-RU" sz="2000" i="1" dirty="0" smtClean="0">
                <a:solidFill>
                  <a:srgbClr val="0070C0"/>
                </a:solidFill>
              </a:rPr>
              <a:t>2006</a:t>
            </a:r>
            <a:endParaRPr lang="ru-RU" sz="20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5" name="Объект 3" descr="плоттер"/>
          <p:cNvPicPr>
            <a:picLocks noGrp="1" noChangeAspect="1"/>
          </p:cNvPicPr>
          <p:nvPr isPhoto="1">
            <p:ph idx="1"/>
          </p:nvPr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235" y="352540"/>
            <a:ext cx="8332084" cy="5949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266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899" y="462862"/>
            <a:ext cx="10363200" cy="1362075"/>
          </a:xfrm>
        </p:spPr>
        <p:txBody>
          <a:bodyPr/>
          <a:lstStyle/>
          <a:p>
            <a:r>
              <a:rPr lang="ru-RU" sz="8800" dirty="0" smtClean="0">
                <a:solidFill>
                  <a:srgbClr val="0070C0"/>
                </a:solidFill>
              </a:rPr>
              <a:t>И</a:t>
            </a:r>
            <a:r>
              <a:rPr lang="ru-RU" sz="8800" u="sng" dirty="0" smtClean="0">
                <a:solidFill>
                  <a:srgbClr val="C00000"/>
                </a:solidFill>
              </a:rPr>
              <a:t>СС</a:t>
            </a:r>
            <a:r>
              <a:rPr lang="ru-RU" sz="8800" dirty="0" smtClean="0">
                <a:solidFill>
                  <a:srgbClr val="0070C0"/>
                </a:solidFill>
              </a:rPr>
              <a:t>ЛЕДОВАНИЕ</a:t>
            </a:r>
            <a:endParaRPr lang="ru-RU" sz="88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8235" y="3334437"/>
            <a:ext cx="10363200" cy="1500187"/>
          </a:xfrm>
        </p:spPr>
        <p:txBody>
          <a:bodyPr/>
          <a:lstStyle/>
          <a:p>
            <a:r>
              <a:rPr lang="ru-RU" sz="4000" dirty="0">
                <a:solidFill>
                  <a:srgbClr val="0070C0"/>
                </a:solidFill>
              </a:rPr>
              <a:t>Происходит от глагола </a:t>
            </a:r>
            <a:r>
              <a:rPr lang="ru-RU" sz="4000" dirty="0">
                <a:solidFill>
                  <a:srgbClr val="0070C0"/>
                </a:solidFill>
                <a:hlinkClick r:id="rId2" tooltip="исследовать"/>
              </a:rPr>
              <a:t>исследовать</a:t>
            </a:r>
            <a:r>
              <a:rPr lang="ru-RU" sz="4000" dirty="0">
                <a:solidFill>
                  <a:srgbClr val="0070C0"/>
                </a:solidFill>
              </a:rPr>
              <a:t>, из </a:t>
            </a:r>
            <a:r>
              <a:rPr lang="ru-RU" sz="4000" dirty="0" err="1">
                <a:solidFill>
                  <a:srgbClr val="0070C0"/>
                </a:solidFill>
                <a:hlinkClick r:id="rId3" tooltip="ис-"/>
              </a:rPr>
              <a:t>ис</a:t>
            </a:r>
            <a:r>
              <a:rPr lang="ru-RU" sz="4000" dirty="0">
                <a:solidFill>
                  <a:srgbClr val="0070C0"/>
                </a:solidFill>
                <a:hlinkClick r:id="rId3" tooltip="ис-"/>
              </a:rPr>
              <a:t>-</a:t>
            </a:r>
            <a:r>
              <a:rPr lang="ru-RU" sz="4000" dirty="0">
                <a:solidFill>
                  <a:srgbClr val="0070C0"/>
                </a:solidFill>
              </a:rPr>
              <a:t> + </a:t>
            </a:r>
            <a:r>
              <a:rPr lang="ru-RU" sz="4000" dirty="0">
                <a:solidFill>
                  <a:srgbClr val="0070C0"/>
                </a:solidFill>
                <a:hlinkClick r:id="rId4" tooltip="след"/>
              </a:rPr>
              <a:t>след</a:t>
            </a:r>
            <a:r>
              <a:rPr lang="ru-RU" sz="4000" dirty="0">
                <a:solidFill>
                  <a:srgbClr val="0070C0"/>
                </a:solidFill>
              </a:rPr>
              <a:t>, от </a:t>
            </a:r>
            <a:r>
              <a:rPr lang="ru-RU" sz="4000" dirty="0" err="1" smtClean="0">
                <a:solidFill>
                  <a:srgbClr val="0070C0"/>
                </a:solidFill>
              </a:rPr>
              <a:t>праславного</a:t>
            </a:r>
            <a:r>
              <a:rPr lang="ru-RU" sz="4000" dirty="0">
                <a:solidFill>
                  <a:srgbClr val="0070C0"/>
                </a:solidFill>
              </a:rPr>
              <a:t> </a:t>
            </a:r>
            <a:r>
              <a:rPr lang="ru-RU" sz="4000" dirty="0">
                <a:solidFill>
                  <a:srgbClr val="0070C0"/>
                </a:solidFill>
                <a:hlinkClick r:id="rId5" tooltip="*slědъ (страница не существует)"/>
              </a:rPr>
              <a:t>*</a:t>
            </a:r>
            <a:r>
              <a:rPr lang="ru-RU" sz="4000" dirty="0" err="1">
                <a:solidFill>
                  <a:srgbClr val="0070C0"/>
                </a:solidFill>
                <a:hlinkClick r:id="rId5" tooltip="*slědъ (страница не существует)"/>
              </a:rPr>
              <a:t>slědъ</a:t>
            </a:r>
            <a:r>
              <a:rPr lang="ru-RU" sz="4000" dirty="0">
                <a:solidFill>
                  <a:srgbClr val="0070C0"/>
                </a:solidFill>
              </a:rPr>
              <a:t>, от </a:t>
            </a:r>
            <a:r>
              <a:rPr lang="ru-RU" sz="4000" dirty="0" smtClean="0">
                <a:solidFill>
                  <a:srgbClr val="0070C0"/>
                </a:solidFill>
              </a:rPr>
              <a:t>которого в </a:t>
            </a:r>
            <a:r>
              <a:rPr lang="ru-RU" sz="4000" dirty="0">
                <a:solidFill>
                  <a:srgbClr val="0070C0"/>
                </a:solidFill>
              </a:rPr>
              <a:t>числе прочего произошли: др.-русск., ст.-</a:t>
            </a:r>
            <a:r>
              <a:rPr lang="ru-RU" sz="4000" dirty="0" smtClean="0">
                <a:solidFill>
                  <a:srgbClr val="0070C0"/>
                </a:solidFill>
              </a:rPr>
              <a:t>славянские</a:t>
            </a:r>
            <a:r>
              <a:rPr lang="ru-RU" sz="4000" dirty="0">
                <a:solidFill>
                  <a:srgbClr val="0070C0"/>
                </a:solidFill>
              </a:rPr>
              <a:t> </a:t>
            </a:r>
            <a:r>
              <a:rPr lang="ru-RU" sz="4000" dirty="0" err="1">
                <a:solidFill>
                  <a:srgbClr val="0070C0"/>
                </a:solidFill>
                <a:hlinkClick r:id="rId6" tooltip="слѣдъ"/>
              </a:rPr>
              <a:t>слѣдъ</a:t>
            </a:r>
            <a:r>
              <a:rPr lang="ru-RU" sz="4000" dirty="0">
                <a:solidFill>
                  <a:srgbClr val="0070C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975" y="4876800"/>
            <a:ext cx="6180888" cy="148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0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Минутка чистописания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12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0" b="1" u="sng" dirty="0">
                <a:latin typeface="Propisi" panose="02000508030000020003" pitchFamily="2" charset="0"/>
              </a:rPr>
              <a:t>м</a:t>
            </a:r>
            <a:r>
              <a:rPr lang="ru-RU" sz="12000" b="1" u="sng" dirty="0" smtClean="0">
                <a:latin typeface="Propisi" panose="02000508030000020003" pitchFamily="2" charset="0"/>
              </a:rPr>
              <a:t>м    </a:t>
            </a:r>
            <a:r>
              <a:rPr lang="ru-RU" sz="12000" b="1" u="sng" dirty="0" err="1" smtClean="0">
                <a:latin typeface="Propisi" panose="02000508030000020003" pitchFamily="2" charset="0"/>
              </a:rPr>
              <a:t>пп</a:t>
            </a:r>
            <a:r>
              <a:rPr lang="ru-RU" sz="12000" b="1" u="sng" dirty="0" smtClean="0">
                <a:latin typeface="Propisi" panose="02000508030000020003" pitchFamily="2" charset="0"/>
              </a:rPr>
              <a:t>    </a:t>
            </a:r>
            <a:r>
              <a:rPr lang="ru-RU" sz="12000" b="1" u="sng" dirty="0" err="1" smtClean="0">
                <a:latin typeface="Propisi" panose="02000508030000020003" pitchFamily="2" charset="0"/>
              </a:rPr>
              <a:t>лл</a:t>
            </a:r>
            <a:r>
              <a:rPr lang="ru-RU" sz="12000" b="1" u="sng" dirty="0" smtClean="0">
                <a:latin typeface="Propisi" panose="02000508030000020003" pitchFamily="2" charset="0"/>
              </a:rPr>
              <a:t>    </a:t>
            </a:r>
            <a:r>
              <a:rPr lang="ru-RU" sz="12000" b="1" u="sng" dirty="0" err="1" smtClean="0">
                <a:latin typeface="Propisi" panose="02000508030000020003" pitchFamily="2" charset="0"/>
              </a:rPr>
              <a:t>рр</a:t>
            </a:r>
            <a:endParaRPr lang="ru-RU" sz="12000" b="1" u="sng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55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лат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1975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пог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625" y="0"/>
            <a:ext cx="52387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57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хар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0"/>
            <a:ext cx="92186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9119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оворода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9525"/>
            <a:ext cx="12192000" cy="4298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391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115824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Непроизносимые согласные в корне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222" y="1395200"/>
            <a:ext cx="3101533" cy="5324521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0021" y="1331495"/>
            <a:ext cx="8662737" cy="5037221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И ужа</a:t>
            </a:r>
            <a:r>
              <a:rPr lang="ru-RU" sz="5400" u="sng" dirty="0" smtClean="0">
                <a:solidFill>
                  <a:srgbClr val="C00000"/>
                </a:solidFill>
              </a:rPr>
              <a:t>сн</a:t>
            </a:r>
            <a:r>
              <a:rPr lang="ru-RU" sz="5400" dirty="0" smtClean="0">
                <a:solidFill>
                  <a:srgbClr val="0070C0"/>
                </a:solidFill>
              </a:rPr>
              <a:t>о, и опа</a:t>
            </a:r>
            <a:r>
              <a:rPr lang="ru-RU" sz="5400" u="sng" dirty="0" smtClean="0">
                <a:solidFill>
                  <a:srgbClr val="C00000"/>
                </a:solidFill>
              </a:rPr>
              <a:t>сн</a:t>
            </a:r>
            <a:r>
              <a:rPr lang="ru-RU" sz="5400" dirty="0" smtClean="0">
                <a:solidFill>
                  <a:srgbClr val="0070C0"/>
                </a:solidFill>
              </a:rPr>
              <a:t>о букву «Т» писать напрасно. 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Всем изве</a:t>
            </a:r>
            <a:r>
              <a:rPr lang="ru-RU" sz="5400" u="sng" dirty="0" smtClean="0">
                <a:solidFill>
                  <a:srgbClr val="C00000"/>
                </a:solidFill>
              </a:rPr>
              <a:t>стн</a:t>
            </a:r>
            <a:r>
              <a:rPr lang="ru-RU" sz="5400" dirty="0" smtClean="0">
                <a:solidFill>
                  <a:srgbClr val="0070C0"/>
                </a:solidFill>
              </a:rPr>
              <a:t>о, как преле</a:t>
            </a:r>
            <a:r>
              <a:rPr lang="ru-RU" sz="5400" u="sng" dirty="0" smtClean="0">
                <a:solidFill>
                  <a:srgbClr val="C00000"/>
                </a:solidFill>
              </a:rPr>
              <a:t>стн</a:t>
            </a:r>
            <a:r>
              <a:rPr lang="ru-RU" sz="5400" dirty="0" smtClean="0">
                <a:solidFill>
                  <a:srgbClr val="0070C0"/>
                </a:solidFill>
              </a:rPr>
              <a:t>о букву «Т» писать уме</a:t>
            </a:r>
            <a:r>
              <a:rPr lang="ru-RU" sz="5400" u="sng" dirty="0" smtClean="0">
                <a:solidFill>
                  <a:srgbClr val="C00000"/>
                </a:solidFill>
              </a:rPr>
              <a:t>стн</a:t>
            </a:r>
            <a:r>
              <a:rPr lang="ru-RU" sz="5400" dirty="0" smtClean="0">
                <a:solidFill>
                  <a:srgbClr val="0070C0"/>
                </a:solidFill>
              </a:rPr>
              <a:t>о.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12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957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013"/>
            <a:ext cx="12192000" cy="5641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446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dirty="0" smtClean="0">
                <a:solidFill>
                  <a:srgbClr val="0070C0"/>
                </a:solidFill>
              </a:rPr>
              <a:t>ПИ</a:t>
            </a:r>
            <a:r>
              <a:rPr lang="ru-RU" sz="7200" u="sng" dirty="0" smtClean="0">
                <a:solidFill>
                  <a:srgbClr val="C00000"/>
                </a:solidFill>
              </a:rPr>
              <a:t>ЦЦ</a:t>
            </a:r>
            <a:r>
              <a:rPr lang="ru-RU" sz="7200" dirty="0" smtClean="0">
                <a:solidFill>
                  <a:srgbClr val="0070C0"/>
                </a:solidFill>
              </a:rPr>
              <a:t>А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25" y="1188594"/>
            <a:ext cx="7777908" cy="47778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6044" y="1302899"/>
            <a:ext cx="4011084" cy="4691063"/>
          </a:xfrm>
        </p:spPr>
        <p:txBody>
          <a:bodyPr/>
          <a:lstStyle/>
          <a:p>
            <a:r>
              <a:rPr lang="ru-RU" sz="2000" b="1" dirty="0" err="1">
                <a:solidFill>
                  <a:srgbClr val="0070C0"/>
                </a:solidFill>
              </a:rPr>
              <a:t>Пи́цца</a:t>
            </a:r>
            <a:r>
              <a:rPr lang="ru-RU" sz="2000" dirty="0">
                <a:solidFill>
                  <a:srgbClr val="0070C0"/>
                </a:solidFill>
              </a:rPr>
              <a:t> (</a:t>
            </a:r>
            <a:r>
              <a:rPr lang="ru-RU" sz="2000" dirty="0">
                <a:solidFill>
                  <a:srgbClr val="0070C0"/>
                </a:solidFill>
                <a:hlinkClick r:id="rId3" tooltip="Итальянский язык"/>
              </a:rPr>
              <a:t>итал.</a:t>
            </a:r>
            <a:r>
              <a:rPr lang="ru-RU" sz="2000" dirty="0">
                <a:solidFill>
                  <a:srgbClr val="0070C0"/>
                </a:solidFill>
              </a:rPr>
              <a:t> </a:t>
            </a:r>
            <a:r>
              <a:rPr lang="ru-RU" sz="2000" i="1" dirty="0" err="1">
                <a:solidFill>
                  <a:srgbClr val="0070C0"/>
                </a:solidFill>
              </a:rPr>
              <a:t>pizza</a:t>
            </a:r>
            <a:r>
              <a:rPr lang="ru-RU" sz="2000" dirty="0">
                <a:solidFill>
                  <a:srgbClr val="0070C0"/>
                </a:solidFill>
              </a:rPr>
              <a:t> от </a:t>
            </a:r>
            <a:r>
              <a:rPr lang="ru-RU" sz="2000" dirty="0">
                <a:solidFill>
                  <a:srgbClr val="0070C0"/>
                </a:solidFill>
                <a:hlinkClick r:id="rId3" tooltip="Итальянский язык"/>
              </a:rPr>
              <a:t>итал.</a:t>
            </a:r>
            <a:r>
              <a:rPr lang="ru-RU" sz="2000" dirty="0">
                <a:solidFill>
                  <a:srgbClr val="0070C0"/>
                </a:solidFill>
              </a:rPr>
              <a:t> </a:t>
            </a:r>
            <a:r>
              <a:rPr lang="ru-RU" sz="2000" i="1" dirty="0" err="1">
                <a:solidFill>
                  <a:srgbClr val="0070C0"/>
                </a:solidFill>
              </a:rPr>
              <a:t>pizzicare</a:t>
            </a:r>
            <a:r>
              <a:rPr lang="ru-RU" sz="2000" dirty="0">
                <a:solidFill>
                  <a:srgbClr val="0070C0"/>
                </a:solidFill>
              </a:rPr>
              <a:t> — быть </a:t>
            </a:r>
            <a:r>
              <a:rPr lang="ru-RU" sz="2000" dirty="0" smtClean="0">
                <a:solidFill>
                  <a:srgbClr val="0070C0"/>
                </a:solidFill>
              </a:rPr>
              <a:t>острым)</a:t>
            </a:r>
            <a:r>
              <a:rPr lang="ru-RU" sz="2000" dirty="0">
                <a:solidFill>
                  <a:srgbClr val="0070C0"/>
                </a:solidFill>
              </a:rPr>
              <a:t> </a:t>
            </a:r>
            <a:r>
              <a:rPr lang="ru-RU" sz="2000" dirty="0" smtClean="0">
                <a:solidFill>
                  <a:srgbClr val="0070C0"/>
                </a:solidFill>
              </a:rPr>
              <a:t>— </a:t>
            </a:r>
            <a:r>
              <a:rPr lang="ru-RU" sz="2000" dirty="0" smtClean="0">
                <a:solidFill>
                  <a:srgbClr val="0070C0"/>
                </a:solidFill>
                <a:hlinkClick r:id="rId4" tooltip="Италия"/>
              </a:rPr>
              <a:t>итальянское</a:t>
            </a:r>
            <a:r>
              <a:rPr lang="ru-RU" sz="2000" dirty="0">
                <a:solidFill>
                  <a:srgbClr val="0070C0"/>
                </a:solidFill>
              </a:rPr>
              <a:t> национальное блюдо в виде круглой открытой лепешки, покрытой в классическом варианте </a:t>
            </a:r>
            <a:r>
              <a:rPr lang="ru-RU" sz="2000" dirty="0">
                <a:solidFill>
                  <a:srgbClr val="0070C0"/>
                </a:solidFill>
                <a:hlinkClick r:id="rId5" tooltip="Томат"/>
              </a:rPr>
              <a:t>томатами</a:t>
            </a:r>
            <a:r>
              <a:rPr lang="ru-RU" sz="2000" dirty="0">
                <a:solidFill>
                  <a:srgbClr val="0070C0"/>
                </a:solidFill>
              </a:rPr>
              <a:t> и расплавленным </a:t>
            </a:r>
            <a:r>
              <a:rPr lang="ru-RU" sz="2000" dirty="0" smtClean="0">
                <a:solidFill>
                  <a:srgbClr val="0070C0"/>
                </a:solidFill>
                <a:hlinkClick r:id="rId6" tooltip="Сыр"/>
              </a:rPr>
              <a:t>сыром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r>
              <a:rPr lang="ru-RU" sz="2000" dirty="0">
                <a:solidFill>
                  <a:srgbClr val="0070C0"/>
                </a:solidFill>
              </a:rPr>
              <a:t>Сыр является главным ингредиентом пиццы (как правило, </a:t>
            </a:r>
            <a:r>
              <a:rPr lang="ru-RU" sz="2000" dirty="0" err="1">
                <a:solidFill>
                  <a:srgbClr val="0070C0"/>
                </a:solidFill>
                <a:hlinkClick r:id="rId7" tooltip="Моцарелла"/>
              </a:rPr>
              <a:t>моцарелла</a:t>
            </a:r>
            <a:r>
              <a:rPr lang="ru-RU" sz="2000" dirty="0">
                <a:solidFill>
                  <a:srgbClr val="0070C0"/>
                </a:solidFill>
              </a:rPr>
              <a:t>). Одно из самых популярных блюд в </a:t>
            </a:r>
            <a:r>
              <a:rPr lang="ru-RU" sz="2000" dirty="0" smtClean="0">
                <a:solidFill>
                  <a:srgbClr val="0070C0"/>
                </a:solidFill>
              </a:rPr>
              <a:t>мире.</a:t>
            </a:r>
          </a:p>
          <a:p>
            <a:r>
              <a:rPr lang="ru-RU" sz="2000" i="1" dirty="0" smtClean="0">
                <a:solidFill>
                  <a:srgbClr val="0070C0"/>
                </a:solidFill>
              </a:rPr>
              <a:t>Источник: Википедия</a:t>
            </a:r>
            <a:endParaRPr lang="ru-RU" sz="20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7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овая те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Новая тема" id="{2D77F19E-7F7E-4B35-A60B-6099B331ACBE}" vid="{D03F0C0F-4BD2-42C5-9F54-A294DD9BCA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Новая тема</Template>
  <TotalTime>82</TotalTime>
  <Words>111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Propisi</vt:lpstr>
      <vt:lpstr>Новая тема</vt:lpstr>
      <vt:lpstr>Урок русского языка во 2 классе (УМК «Гармония»)   Тема: Правописание удвоенных согласных в корне слова.  «Звук один, а буквы две»</vt:lpstr>
      <vt:lpstr>Минутка чистописания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Непроизносимые согласные в корне</vt:lpstr>
      <vt:lpstr>Презентация PowerPoint</vt:lpstr>
      <vt:lpstr>ПИЦЦА</vt:lpstr>
      <vt:lpstr>ПЛОТТЕР</vt:lpstr>
      <vt:lpstr>ИССЛЕДОВАНИЕ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</dc:title>
  <dc:creator>Ольга Валяровская</dc:creator>
  <cp:lastModifiedBy>Ольга Валяровская</cp:lastModifiedBy>
  <cp:revision>16</cp:revision>
  <dcterms:created xsi:type="dcterms:W3CDTF">2017-03-02T07:01:17Z</dcterms:created>
  <dcterms:modified xsi:type="dcterms:W3CDTF">2019-03-14T11:28:38Z</dcterms:modified>
</cp:coreProperties>
</file>