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84" r:id="rId9"/>
    <p:sldId id="277" r:id="rId10"/>
    <p:sldId id="279" r:id="rId11"/>
    <p:sldId id="283" r:id="rId12"/>
    <p:sldId id="278" r:id="rId13"/>
    <p:sldId id="280" r:id="rId14"/>
    <p:sldId id="281" r:id="rId15"/>
    <p:sldId id="282" r:id="rId16"/>
    <p:sldId id="28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80" d="100"/>
          <a:sy n="80" d="100"/>
        </p:scale>
        <p:origin x="-52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EF90A-6E04-40D5-8A8A-50572AB000BA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C22EB-C98D-4709-B5DD-200C924207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576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36FD909-7C4E-4C32-9497-E2101067E177}" type="datetimeFigureOut">
              <a:rPr lang="ru-RU" smtClean="0"/>
              <a:t>19.09.2016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6114356-BA29-4E62-BF43-B28734993C9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2091" y="2087130"/>
            <a:ext cx="1028579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Решение задач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№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14 (С2)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из ЕГЭ по математике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Нахождение угла между прямой и плоскостью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895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uslide.ru/images/18/24249/960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10"/>
          <a:stretch/>
        </p:blipFill>
        <p:spPr bwMode="auto">
          <a:xfrm>
            <a:off x="0" y="1187116"/>
            <a:ext cx="12063663" cy="567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07958" y="240632"/>
            <a:ext cx="10282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Двугранный угол. Угол между плоскостями.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82292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0" t="23018" r="5146" b="10175"/>
          <a:stretch/>
        </p:blipFill>
        <p:spPr bwMode="auto">
          <a:xfrm>
            <a:off x="176463" y="1130966"/>
            <a:ext cx="12015537" cy="5727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6615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le-savchen.ucoz.ru/test/C_2/MetodKoordinat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561348" cy="319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www.metod-kopilka.ru/images/doc/44/38708/img3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09" b="9941"/>
          <a:stretch/>
        </p:blipFill>
        <p:spPr bwMode="auto">
          <a:xfrm>
            <a:off x="3561349" y="44847"/>
            <a:ext cx="8373352" cy="544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60439" y="301158"/>
                <a:ext cx="34006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𝑛</m:t>
                              </m:r>
                            </m:e>
                          </m:acc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439" y="301158"/>
                <a:ext cx="340062" cy="369332"/>
              </a:xfrm>
              <a:prstGeom prst="rect">
                <a:avLst/>
              </a:prstGeom>
              <a:blipFill rotWithShape="1">
                <a:blip r:embed="rId5"/>
                <a:stretch>
                  <a:fillRect r="-1071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2447549" y="2345976"/>
                <a:ext cx="469936" cy="369332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𝑛</m:t>
                              </m:r>
                            </m:e>
                          </m:acc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7549" y="2345976"/>
                <a:ext cx="469936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3402490" y="1976644"/>
            <a:ext cx="317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α</a:t>
            </a:r>
          </a:p>
        </p:txBody>
      </p:sp>
    </p:spTree>
    <p:extLst>
      <p:ext uri="{BB962C8B-B14F-4D97-AF65-F5344CB8AC3E}">
        <p14:creationId xmlns:p14="http://schemas.microsoft.com/office/powerpoint/2010/main" val="3786586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bigslide.ru/images/7/6985/831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3" b="27390"/>
          <a:stretch/>
        </p:blipFill>
        <p:spPr bwMode="auto">
          <a:xfrm>
            <a:off x="-1" y="0"/>
            <a:ext cx="12134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985" y="1301250"/>
            <a:ext cx="2974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Задача №4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95247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bigslide.ru/images/7/6985/960/img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66"/>
          <a:stretch/>
        </p:blipFill>
        <p:spPr bwMode="auto">
          <a:xfrm>
            <a:off x="-1" y="0"/>
            <a:ext cx="125188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985" y="1301250"/>
            <a:ext cx="2974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Задача №5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43872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pt4web.ru/images/1469/45981/640/img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" t="449" b="39378"/>
          <a:stretch/>
        </p:blipFill>
        <p:spPr bwMode="auto">
          <a:xfrm>
            <a:off x="141060" y="0"/>
            <a:ext cx="12050940" cy="57714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1059" y="1076660"/>
            <a:ext cx="2974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Задача №6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37127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9" t="25102" r="28599" b="20243"/>
          <a:stretch/>
        </p:blipFill>
        <p:spPr bwMode="auto">
          <a:xfrm>
            <a:off x="4904509" y="1264721"/>
            <a:ext cx="6804560" cy="55932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62296" y="1532438"/>
                <a:ext cx="4480956" cy="30041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3600" dirty="0"/>
                  <a:t>Введем систему координат О</a:t>
                </a:r>
                <a:r>
                  <a:rPr lang="en-US" sz="3600" dirty="0"/>
                  <a:t>XYZ</a:t>
                </a:r>
                <a:r>
                  <a:rPr lang="ru-RU" sz="3600" dirty="0"/>
                  <a:t> так, что О(0;0;0), 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ru-RU" sz="3600" i="1">
                            <a:latin typeface="Cambria Math"/>
                          </a:rPr>
                        </m:ctrlPr>
                      </m:boxPr>
                      <m:e>
                        <m:acc>
                          <m:accPr>
                            <m:chr m:val="⃗"/>
                            <m:ctrlPr>
                              <a:rPr lang="ru-RU" sz="36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ru-RU" sz="3600" i="1">
                                <a:latin typeface="Cambria Math"/>
                              </a:rPr>
                              <m:t>𝑂𝑋</m:t>
                            </m:r>
                          </m:e>
                        </m:acc>
                        <m:r>
                          <a:rPr lang="ru-RU" sz="3600" i="1">
                            <a:latin typeface="Cambria Math"/>
                          </a:rPr>
                          <m:t>↑</m:t>
                        </m:r>
                      </m:e>
                    </m:box>
                    <m:r>
                      <a:rPr lang="ru-RU" sz="3600" i="1">
                        <a:latin typeface="Cambria Math"/>
                      </a:rPr>
                      <m:t>↑</m:t>
                    </m:r>
                    <m:acc>
                      <m:accPr>
                        <m:chr m:val="⃗"/>
                        <m:ctrlPr>
                          <a:rPr lang="ru-RU" sz="3600" i="1">
                            <a:latin typeface="Cambria Math"/>
                          </a:rPr>
                        </m:ctrlPr>
                      </m:accPr>
                      <m:e>
                        <m:r>
                          <a:rPr lang="ru-RU" sz="3600" i="1">
                            <a:latin typeface="Cambria Math"/>
                          </a:rPr>
                          <m:t>ОВ</m:t>
                        </m:r>
                      </m:e>
                    </m:acc>
                  </m:oMath>
                </a14:m>
                <a:r>
                  <a:rPr lang="ru-RU" sz="3600" dirty="0"/>
                  <a:t>,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ru-RU" sz="3600" i="1">
                            <a:latin typeface="Cambria Math"/>
                          </a:rPr>
                        </m:ctrlPr>
                      </m:boxPr>
                      <m:e>
                        <m:acc>
                          <m:accPr>
                            <m:chr m:val="⃗"/>
                            <m:ctrlPr>
                              <a:rPr lang="ru-RU" sz="36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ru-RU" sz="3600" i="1">
                                <a:latin typeface="Cambria Math"/>
                              </a:rPr>
                              <m:t>𝑂</m:t>
                            </m:r>
                            <m:r>
                              <a:rPr lang="ru-RU" sz="3600" i="1">
                                <a:latin typeface="Cambria Math"/>
                              </a:rPr>
                              <m:t>У</m:t>
                            </m:r>
                          </m:e>
                        </m:acc>
                        <m:r>
                          <a:rPr lang="ru-RU" sz="3600" i="1">
                            <a:latin typeface="Cambria Math"/>
                          </a:rPr>
                          <m:t>↑</m:t>
                        </m:r>
                      </m:e>
                    </m:box>
                    <m:r>
                      <a:rPr lang="ru-RU" sz="3600" i="1">
                        <a:latin typeface="Cambria Math"/>
                      </a:rPr>
                      <m:t>↑</m:t>
                    </m:r>
                    <m:acc>
                      <m:accPr>
                        <m:chr m:val="⃗"/>
                        <m:ctrlPr>
                          <a:rPr lang="ru-RU" sz="3600" i="1">
                            <a:latin typeface="Cambria Math"/>
                          </a:rPr>
                        </m:ctrlPr>
                      </m:accPr>
                      <m:e>
                        <m:r>
                          <a:rPr lang="ru-RU" sz="3600" i="1">
                            <a:latin typeface="Cambria Math"/>
                          </a:rPr>
                          <m:t>ОС</m:t>
                        </m:r>
                      </m:e>
                    </m:acc>
                  </m:oMath>
                </a14:m>
                <a:r>
                  <a:rPr lang="ru-RU" sz="3600" dirty="0"/>
                  <a:t>,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ru-RU" sz="3600" i="1">
                            <a:latin typeface="Cambria Math"/>
                          </a:rPr>
                        </m:ctrlPr>
                      </m:boxPr>
                      <m:e>
                        <m:acc>
                          <m:accPr>
                            <m:chr m:val="⃗"/>
                            <m:ctrlPr>
                              <a:rPr lang="ru-RU" sz="36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ru-RU" sz="3600" i="1">
                                <a:latin typeface="Cambria Math"/>
                              </a:rPr>
                              <m:t>𝑂</m:t>
                            </m:r>
                            <m:r>
                              <a:rPr lang="en-US" sz="3600" i="1">
                                <a:latin typeface="Cambria Math"/>
                              </a:rPr>
                              <m:t>𝑍</m:t>
                            </m:r>
                          </m:e>
                        </m:acc>
                        <m:r>
                          <a:rPr lang="ru-RU" sz="3600" i="1">
                            <a:latin typeface="Cambria Math"/>
                          </a:rPr>
                          <m:t>↑</m:t>
                        </m:r>
                      </m:e>
                    </m:box>
                    <m:r>
                      <a:rPr lang="ru-RU" sz="3600" i="1">
                        <a:latin typeface="Cambria Math"/>
                      </a:rPr>
                      <m:t>↑</m:t>
                    </m:r>
                    <m:acc>
                      <m:accPr>
                        <m:chr m:val="⃗"/>
                        <m:ctrlPr>
                          <a:rPr lang="ru-RU" sz="3600" i="1">
                            <a:latin typeface="Cambria Math"/>
                          </a:rPr>
                        </m:ctrlPr>
                      </m:accPr>
                      <m:e>
                        <m:r>
                          <a:rPr lang="ru-RU" sz="3600" i="1">
                            <a:latin typeface="Cambria Math"/>
                          </a:rPr>
                          <m:t>О</m:t>
                        </m:r>
                        <m:r>
                          <a:rPr lang="en-US" sz="3600" i="1">
                            <a:latin typeface="Cambria Math"/>
                          </a:rPr>
                          <m:t>𝑆</m:t>
                        </m:r>
                      </m:e>
                    </m:acc>
                  </m:oMath>
                </a14:m>
                <a:r>
                  <a:rPr lang="ru-RU" sz="3600" dirty="0"/>
                  <a:t>. 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96" y="1532438"/>
                <a:ext cx="4480956" cy="3004156"/>
              </a:xfrm>
              <a:prstGeom prst="rect">
                <a:avLst/>
              </a:prstGeom>
              <a:blipFill rotWithShape="1">
                <a:blip r:embed="rId3"/>
                <a:stretch>
                  <a:fillRect l="-4218" t="-3043" r="-5714" b="-68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4556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igslide.ru/images/17/16695/960/img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2788"/>
          <a:stretch/>
        </p:blipFill>
        <p:spPr bwMode="auto">
          <a:xfrm>
            <a:off x="154379" y="890649"/>
            <a:ext cx="11845159" cy="59673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3414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egemaximum.ru/wp-content/uploads/2013/08/g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810" y="1536171"/>
            <a:ext cx="8902263" cy="51500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060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s1.ppt4web.ru/images/3018/54868/640/img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3716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igslide.ru/images/17/16695/960/img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7" b="22655"/>
          <a:stretch/>
        </p:blipFill>
        <p:spPr bwMode="auto">
          <a:xfrm>
            <a:off x="2791325" y="834189"/>
            <a:ext cx="9095875" cy="58262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93986" y="1415578"/>
            <a:ext cx="2974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Задача №1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39240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igslide.ru/images/17/16695/960/img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0" t="3613" r="18337" b="20706"/>
          <a:stretch/>
        </p:blipFill>
        <p:spPr bwMode="auto">
          <a:xfrm>
            <a:off x="3822446" y="641683"/>
            <a:ext cx="6344653" cy="621631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93986" y="1086633"/>
            <a:ext cx="2974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Задача №2</a:t>
            </a:r>
            <a:endParaRPr lang="ru-RU" sz="40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538952" y="3920359"/>
            <a:ext cx="2207172" cy="2301765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411310" y="4435366"/>
            <a:ext cx="462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24822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1" t="21630" r="12866" b="26022"/>
          <a:stretch/>
        </p:blipFill>
        <p:spPr bwMode="auto">
          <a:xfrm>
            <a:off x="2871537" y="745958"/>
            <a:ext cx="9021747" cy="61120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1270" y="1287241"/>
            <a:ext cx="2974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Задача №3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95795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0" t="26075" r="7050" b="11461"/>
          <a:stretch/>
        </p:blipFill>
        <p:spPr bwMode="auto">
          <a:xfrm>
            <a:off x="3433011" y="144379"/>
            <a:ext cx="8470231" cy="64328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1270" y="1287241"/>
            <a:ext cx="2974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Задача №3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78018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0828" y="2074212"/>
            <a:ext cx="1028579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Решение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задач №14 (С2)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</a:rPr>
              <a:t>из ЕГЭ по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математике</a:t>
            </a:r>
            <a:endParaRPr lang="ru-RU" dirty="0"/>
          </a:p>
          <a:p>
            <a:endParaRPr lang="ru-RU" dirty="0" smtClean="0"/>
          </a:p>
          <a:p>
            <a:pPr algn="ctr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Нахождение угла между плоскостями.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1546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365</TotalTime>
  <Words>115</Words>
  <Application>Microsoft Office PowerPoint</Application>
  <PresentationFormat>Произвольный</PresentationFormat>
  <Paragraphs>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VAL</cp:lastModifiedBy>
  <cp:revision>23</cp:revision>
  <dcterms:created xsi:type="dcterms:W3CDTF">2014-05-13T18:33:07Z</dcterms:created>
  <dcterms:modified xsi:type="dcterms:W3CDTF">2016-09-19T17:35:24Z</dcterms:modified>
</cp:coreProperties>
</file>