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notesMasterIdLst>
    <p:notesMasterId r:id="rId24"/>
  </p:notesMasterIdLst>
  <p:handoutMasterIdLst>
    <p:handoutMasterId r:id="rId25"/>
  </p:handoutMasterIdLst>
  <p:sldIdLst>
    <p:sldId id="300" r:id="rId2"/>
    <p:sldId id="276" r:id="rId3"/>
    <p:sldId id="266" r:id="rId4"/>
    <p:sldId id="281" r:id="rId5"/>
    <p:sldId id="277" r:id="rId6"/>
    <p:sldId id="278" r:id="rId7"/>
    <p:sldId id="279" r:id="rId8"/>
    <p:sldId id="285" r:id="rId9"/>
    <p:sldId id="287" r:id="rId10"/>
    <p:sldId id="286" r:id="rId11"/>
    <p:sldId id="302" r:id="rId12"/>
    <p:sldId id="288" r:id="rId13"/>
    <p:sldId id="295" r:id="rId14"/>
    <p:sldId id="294" r:id="rId15"/>
    <p:sldId id="289" r:id="rId16"/>
    <p:sldId id="296" r:id="rId17"/>
    <p:sldId id="292" r:id="rId18"/>
    <p:sldId id="293" r:id="rId19"/>
    <p:sldId id="297" r:id="rId20"/>
    <p:sldId id="298" r:id="rId21"/>
    <p:sldId id="299" r:id="rId22"/>
    <p:sldId id="301" r:id="rId23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0980" autoAdjust="0"/>
  </p:normalViewPr>
  <p:slideViewPr>
    <p:cSldViewPr>
      <p:cViewPr varScale="1">
        <p:scale>
          <a:sx n="67" d="100"/>
          <a:sy n="67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FA16FB5E-346B-4587-B880-4236CDF43ACC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FC04E676-62E0-42ED-9BE0-2643579D1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687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38A7ABDC-2345-4C35-8BD0-481C3A6543FF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2524AB93-90BA-4DC5-9ED5-D5F6D28869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00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4AB93-90BA-4DC5-9ED5-D5F6D288695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414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457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934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526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08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75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09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99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390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493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326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75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6973E-7F1B-4BCA-9C15-600B31F667D6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012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_a2r7Cl8qbw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476672"/>
            <a:ext cx="6858000" cy="3672408"/>
          </a:xfrm>
        </p:spPr>
        <p:txBody>
          <a:bodyPr>
            <a:normAutofit/>
          </a:bodyPr>
          <a:lstStyle/>
          <a:p>
            <a:r>
              <a:rPr lang="ru-RU" b="1" dirty="0" smtClean="0"/>
              <a:t>Финансовая грамотность Методическая </a:t>
            </a:r>
            <a:r>
              <a:rPr lang="ru-RU" b="1" dirty="0" smtClean="0"/>
              <a:t>разработка учебного </a:t>
            </a:r>
            <a:r>
              <a:rPr lang="ru-RU" b="1" dirty="0" smtClean="0"/>
              <a:t>занятия </a:t>
            </a:r>
            <a:r>
              <a:rPr lang="ru-RU" b="1" dirty="0" smtClean="0"/>
              <a:t>по теме:</a:t>
            </a:r>
            <a:br>
              <a:rPr lang="ru-RU" b="1" dirty="0" smtClean="0"/>
            </a:br>
            <a:r>
              <a:rPr lang="ru-RU" b="1" dirty="0" smtClean="0"/>
              <a:t>«Деньги любят счет»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517232"/>
            <a:ext cx="3960440" cy="1080120"/>
          </a:xfrm>
        </p:spPr>
        <p:txBody>
          <a:bodyPr/>
          <a:lstStyle/>
          <a:p>
            <a:r>
              <a:rPr lang="ru-RU" dirty="0" smtClean="0"/>
              <a:t>МБОУ «</a:t>
            </a:r>
            <a:r>
              <a:rPr lang="ru-RU" dirty="0" err="1" smtClean="0"/>
              <a:t>Куйтунская</a:t>
            </a:r>
            <a:r>
              <a:rPr lang="ru-RU" dirty="0" smtClean="0"/>
              <a:t> ООШ»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Родионова Наталья Петровна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512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00"/>
          <a:stretch/>
        </p:blipFill>
        <p:spPr>
          <a:xfrm>
            <a:off x="0" y="260648"/>
            <a:ext cx="9144000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94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365126"/>
            <a:ext cx="7886700" cy="58118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0" dirty="0" smtClean="0">
                <a:solidFill>
                  <a:srgbClr val="FF3399"/>
                </a:solidFill>
              </a:rPr>
              <a:t>СЕМЬЯ</a:t>
            </a:r>
            <a:endParaRPr lang="ru-RU" sz="20000" dirty="0">
              <a:solidFill>
                <a:srgbClr val="FF3399"/>
              </a:solidFill>
            </a:endParaRPr>
          </a:p>
        </p:txBody>
      </p:sp>
      <p:pic>
        <p:nvPicPr>
          <p:cNvPr id="4" name="Рисунок 3" descr="Международный день семьи | Библиотеки Архангельска | МУК «ЦБС»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82"/>
          <a:stretch/>
        </p:blipFill>
        <p:spPr>
          <a:xfrm>
            <a:off x="548097" y="2636912"/>
            <a:ext cx="804780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660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Тема урока: «Деньги любят счет или семейный бюджет»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Задачи урока: </a:t>
            </a:r>
          </a:p>
          <a:p>
            <a:r>
              <a:rPr lang="ru-RU" sz="3200" dirty="0" smtClean="0"/>
              <a:t>Узнать что такое семейный бюджет?</a:t>
            </a:r>
          </a:p>
          <a:p>
            <a:r>
              <a:rPr lang="ru-RU" sz="3200" dirty="0"/>
              <a:t>Д</a:t>
            </a:r>
            <a:r>
              <a:rPr lang="ru-RU" sz="3200" dirty="0" smtClean="0"/>
              <a:t>ля чего нужен</a:t>
            </a:r>
            <a:r>
              <a:rPr lang="ru-RU" sz="3200" dirty="0"/>
              <a:t> </a:t>
            </a:r>
            <a:r>
              <a:rPr lang="ru-RU" sz="3200" dirty="0" smtClean="0"/>
              <a:t>сем семейный бюджет?</a:t>
            </a:r>
          </a:p>
          <a:p>
            <a:r>
              <a:rPr lang="ru-RU" sz="3200" dirty="0" smtClean="0"/>
              <a:t>Из чего складывается семейный бюджет?</a:t>
            </a:r>
          </a:p>
          <a:p>
            <a:r>
              <a:rPr lang="ru-RU" sz="3200" dirty="0" smtClean="0"/>
              <a:t>Как ведется хозяйство семьи?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2376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      </a:t>
            </a:r>
            <a:r>
              <a:rPr lang="ru-RU" sz="4800" b="1" dirty="0" smtClean="0"/>
              <a:t> ЗАДАЧИ УРОКА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800" dirty="0" smtClean="0"/>
              <a:t>Узнать, что такое семейный бюджет</a:t>
            </a:r>
            <a:r>
              <a:rPr lang="ru-RU" sz="4800" dirty="0"/>
              <a:t>?</a:t>
            </a:r>
            <a:r>
              <a:rPr lang="ru-RU" sz="4800" dirty="0" smtClean="0"/>
              <a:t> </a:t>
            </a:r>
          </a:p>
          <a:p>
            <a:r>
              <a:rPr lang="ru-RU" sz="4800" dirty="0" smtClean="0"/>
              <a:t>для чего нужен</a:t>
            </a:r>
            <a:r>
              <a:rPr lang="ru-RU" sz="4800" dirty="0"/>
              <a:t> </a:t>
            </a:r>
            <a:r>
              <a:rPr lang="ru-RU" sz="4800" dirty="0" smtClean="0"/>
              <a:t>семейный бюджет?</a:t>
            </a:r>
          </a:p>
          <a:p>
            <a:r>
              <a:rPr lang="ru-RU" sz="4800" dirty="0" smtClean="0"/>
              <a:t> из чего складывается?</a:t>
            </a:r>
          </a:p>
          <a:p>
            <a:r>
              <a:rPr lang="ru-RU" sz="4800" dirty="0" smtClean="0"/>
              <a:t> как ведется хозяйство семьи?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31659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_a2r7Cl8qb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1520" y="260648"/>
            <a:ext cx="8640960" cy="63367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28271" y="3244334"/>
            <a:ext cx="288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https://youtu.be/S-wazsVfSII</a:t>
            </a:r>
          </a:p>
        </p:txBody>
      </p:sp>
    </p:spTree>
    <p:extLst>
      <p:ext uri="{BB962C8B-B14F-4D97-AF65-F5344CB8AC3E}">
        <p14:creationId xmlns:p14="http://schemas.microsoft.com/office/powerpoint/2010/main" val="77371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119814" cy="185300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Ивановых: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Папа- инженер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Мама-декретный отпуск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ребенок-малыш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дедушка-пенсионер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4"/>
            <a:ext cx="8496944" cy="53402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3000" b="1" dirty="0" smtClean="0"/>
              <a:t>Петровых:                                      Сидоровых:</a:t>
            </a:r>
          </a:p>
          <a:p>
            <a:pPr marL="0" indent="0">
              <a:buNone/>
            </a:pPr>
            <a:r>
              <a:rPr lang="ru-RU" sz="3000" b="1" dirty="0"/>
              <a:t> </a:t>
            </a:r>
            <a:r>
              <a:rPr lang="ru-RU" sz="3000" b="1" dirty="0" smtClean="0"/>
              <a:t>Папа-писатель                             Папа-доктор                                                                     Мама-учитель                              Мама-продавец</a:t>
            </a:r>
          </a:p>
          <a:p>
            <a:pPr marL="0" indent="0">
              <a:buNone/>
            </a:pPr>
            <a:r>
              <a:rPr lang="ru-RU" sz="3000" b="1" dirty="0" smtClean="0"/>
              <a:t>Бабушка-пенсионерка               Ребенок-студент</a:t>
            </a:r>
          </a:p>
          <a:p>
            <a:pPr marL="0" indent="0">
              <a:buNone/>
            </a:pPr>
            <a:r>
              <a:rPr lang="ru-RU" sz="3000" b="1" dirty="0" smtClean="0"/>
              <a:t>Ребенок-школьник                    Дедушка-пенсионер</a:t>
            </a:r>
          </a:p>
        </p:txBody>
      </p:sp>
    </p:spTree>
    <p:extLst>
      <p:ext uri="{BB962C8B-B14F-4D97-AF65-F5344CB8AC3E}">
        <p14:creationId xmlns:p14="http://schemas.microsoft.com/office/powerpoint/2010/main" val="172314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65126"/>
            <a:ext cx="8856984" cy="5811837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Дедушка-пенсия </a:t>
            </a:r>
            <a:r>
              <a:rPr lang="ru-RU" sz="3200" dirty="0" smtClean="0"/>
              <a:t>(Пенсия-деньги, которые платят пожилым за проработанное определенное количество лет и нетрудоспособным людям)</a:t>
            </a:r>
          </a:p>
          <a:p>
            <a:r>
              <a:rPr lang="ru-RU" sz="3200" b="1" dirty="0" smtClean="0"/>
              <a:t>Папа- зарплата </a:t>
            </a:r>
            <a:r>
              <a:rPr lang="ru-RU" sz="3200" dirty="0" smtClean="0"/>
              <a:t>(Заработная плата родителей- деньги, которые платят за выполненную работу).</a:t>
            </a:r>
          </a:p>
          <a:p>
            <a:r>
              <a:rPr lang="ru-RU" sz="3200" b="1" dirty="0" smtClean="0"/>
              <a:t>Мама- в отпуске по уходу за ребенком- пособие </a:t>
            </a:r>
            <a:r>
              <a:rPr lang="ru-RU" sz="3200" dirty="0" smtClean="0"/>
              <a:t>(Пособие- деньги, выплачиваемые на содержание маленьких детей).</a:t>
            </a:r>
          </a:p>
          <a:p>
            <a:r>
              <a:rPr lang="ru-RU" sz="3200" b="1" dirty="0" smtClean="0"/>
              <a:t>Брат- стипендия </a:t>
            </a:r>
            <a:r>
              <a:rPr lang="ru-RU" sz="3200" dirty="0" smtClean="0"/>
              <a:t>(Стипендия- деньги, которые институт платит за хорошую учебу).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52127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54"/>
          <a:stretch/>
        </p:blipFill>
        <p:spPr>
          <a:xfrm>
            <a:off x="323528" y="230040"/>
            <a:ext cx="8496945" cy="6367312"/>
          </a:xfrm>
        </p:spPr>
      </p:pic>
    </p:spTree>
    <p:extLst>
      <p:ext uri="{BB962C8B-B14F-4D97-AF65-F5344CB8AC3E}">
        <p14:creationId xmlns:p14="http://schemas.microsoft.com/office/powerpoint/2010/main" val="422984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ВЫВОД:</a:t>
            </a:r>
            <a:r>
              <a:rPr lang="ru-RU" sz="4800" b="1" dirty="0" smtClean="0"/>
              <a:t> Чтобы расходы не превышали доходов, необходимо просчитывать семейный бюджет. 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8476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sz="4800" b="1" dirty="0" smtClean="0"/>
              <a:t>« ПРОШУ ПОМОЧЬ! 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Срочно нужна денежная помощь маленькой девочке на дорогостоящую операцию.</a:t>
            </a:r>
          </a:p>
          <a:p>
            <a:r>
              <a:rPr lang="ru-RU" sz="3200" dirty="0" smtClean="0"/>
              <a:t>Талантливому скрипачу на покупку скрипки.</a:t>
            </a:r>
          </a:p>
          <a:p>
            <a:r>
              <a:rPr lang="ru-RU" sz="3200" dirty="0" smtClean="0"/>
              <a:t>Врачу ветеринару на открытие приюта для бездомных собак.</a:t>
            </a:r>
          </a:p>
          <a:p>
            <a:r>
              <a:rPr lang="ru-RU" sz="3200" dirty="0" smtClean="0"/>
              <a:t>Спортсмену для поездки на соревнования.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23704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методической разработки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«Деньги любят счет»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 </a:t>
            </a:r>
          </a:p>
          <a:p>
            <a:pPr lvl="0"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Изучить: методические рекомендации по разделу «Семейный бюджет»</a:t>
            </a:r>
          </a:p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информацию для проведения занятия </a:t>
            </a:r>
          </a:p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Сконструировать модель мини-проекта</a:t>
            </a:r>
          </a:p>
          <a:p>
            <a:pPr marL="0" lv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разработать технологическую карту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858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96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   </a:t>
            </a:r>
            <a:r>
              <a:rPr lang="ru-RU" sz="5400" b="1" dirty="0" smtClean="0"/>
              <a:t>МИНИ-ТЕСТ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980728"/>
            <a:ext cx="4263330" cy="56886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1.Из чего складывается семейный бюджет?</a:t>
            </a:r>
          </a:p>
          <a:p>
            <a:pPr marL="0" indent="0">
              <a:buNone/>
            </a:pPr>
            <a:r>
              <a:rPr lang="ru-RU" dirty="0" smtClean="0"/>
              <a:t>А) из заработной платы, пенсии, стипендии.</a:t>
            </a:r>
          </a:p>
          <a:p>
            <a:pPr marL="0" indent="0">
              <a:buNone/>
            </a:pPr>
            <a:r>
              <a:rPr lang="ru-RU" dirty="0" smtClean="0"/>
              <a:t>Б) из доходов и расходов.</a:t>
            </a:r>
          </a:p>
          <a:p>
            <a:pPr marL="0" indent="0">
              <a:buNone/>
            </a:pPr>
            <a:r>
              <a:rPr lang="ru-RU" dirty="0" smtClean="0"/>
              <a:t>В) из денег.</a:t>
            </a:r>
          </a:p>
          <a:p>
            <a:pPr marL="0" indent="0">
              <a:buNone/>
            </a:pPr>
            <a:r>
              <a:rPr lang="ru-RU" dirty="0" smtClean="0"/>
              <a:t>2.Деньги, которые поступают в бюджет семьи это:?</a:t>
            </a:r>
          </a:p>
          <a:p>
            <a:pPr marL="0" indent="0">
              <a:buNone/>
            </a:pPr>
            <a:r>
              <a:rPr lang="ru-RU" dirty="0" smtClean="0"/>
              <a:t>А) расходы</a:t>
            </a:r>
          </a:p>
          <a:p>
            <a:pPr marL="0" indent="0">
              <a:buNone/>
            </a:pPr>
            <a:r>
              <a:rPr lang="ru-RU" dirty="0" smtClean="0"/>
              <a:t>Б) проценты</a:t>
            </a:r>
          </a:p>
          <a:p>
            <a:pPr marL="0" indent="0">
              <a:buNone/>
            </a:pPr>
            <a:r>
              <a:rPr lang="ru-RU" dirty="0" smtClean="0"/>
              <a:t>В) доходы</a:t>
            </a:r>
          </a:p>
          <a:p>
            <a:pPr marL="0" indent="0">
              <a:buNone/>
            </a:pPr>
            <a:r>
              <a:rPr lang="ru-RU" dirty="0" smtClean="0"/>
              <a:t>3. Авторское вознаграждение это:?</a:t>
            </a:r>
          </a:p>
          <a:p>
            <a:pPr marL="0" indent="0">
              <a:buNone/>
            </a:pPr>
            <a:r>
              <a:rPr lang="ru-RU" dirty="0" smtClean="0"/>
              <a:t>А) зарплата</a:t>
            </a:r>
          </a:p>
          <a:p>
            <a:pPr marL="0" indent="0">
              <a:buNone/>
            </a:pPr>
            <a:r>
              <a:rPr lang="ru-RU" dirty="0" smtClean="0"/>
              <a:t>Б) налог</a:t>
            </a:r>
          </a:p>
          <a:p>
            <a:pPr marL="0" indent="0">
              <a:buNone/>
            </a:pPr>
            <a:r>
              <a:rPr lang="ru-RU" dirty="0" smtClean="0"/>
              <a:t>В) гонорар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42234" y="980728"/>
            <a:ext cx="4350246" cy="56886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4. Деньги, которые тратятся из бюджета семьи это:?</a:t>
            </a:r>
          </a:p>
          <a:p>
            <a:pPr marL="0" indent="0">
              <a:buNone/>
            </a:pPr>
            <a:r>
              <a:rPr lang="ru-RU" dirty="0" smtClean="0"/>
              <a:t>А) доходы</a:t>
            </a:r>
          </a:p>
          <a:p>
            <a:pPr marL="0" indent="0">
              <a:buNone/>
            </a:pPr>
            <a:r>
              <a:rPr lang="ru-RU" dirty="0" smtClean="0"/>
              <a:t>Б) расходы</a:t>
            </a:r>
          </a:p>
          <a:p>
            <a:pPr marL="0" indent="0">
              <a:buNone/>
            </a:pPr>
            <a:r>
              <a:rPr lang="ru-RU" dirty="0" smtClean="0"/>
              <a:t>В) прибыль</a:t>
            </a:r>
          </a:p>
          <a:p>
            <a:pPr marL="0" indent="0">
              <a:buNone/>
            </a:pPr>
            <a:r>
              <a:rPr lang="ru-RU" dirty="0" smtClean="0"/>
              <a:t>5.Лучшим бюджетом считается тот, в котором:?</a:t>
            </a:r>
          </a:p>
          <a:p>
            <a:pPr marL="0" indent="0">
              <a:buNone/>
            </a:pPr>
            <a:r>
              <a:rPr lang="ru-RU" dirty="0" smtClean="0"/>
              <a:t>А) доходы больше расходов</a:t>
            </a:r>
          </a:p>
          <a:p>
            <a:pPr marL="0" indent="0">
              <a:buNone/>
            </a:pPr>
            <a:r>
              <a:rPr lang="ru-RU" dirty="0" smtClean="0"/>
              <a:t>Б) доходы равны расходам</a:t>
            </a:r>
          </a:p>
          <a:p>
            <a:pPr marL="0" indent="0">
              <a:buNone/>
            </a:pPr>
            <a:r>
              <a:rPr lang="ru-RU" dirty="0" smtClean="0"/>
              <a:t>В)доходы меньше расходов</a:t>
            </a:r>
          </a:p>
          <a:p>
            <a:pPr marL="0" indent="0">
              <a:buNone/>
            </a:pPr>
            <a:r>
              <a:rPr lang="ru-RU" dirty="0" smtClean="0"/>
              <a:t>6. Зарплата, пенсия, стипендия- это разные виды:</a:t>
            </a:r>
          </a:p>
          <a:p>
            <a:pPr marL="0" indent="0">
              <a:buNone/>
            </a:pPr>
            <a:r>
              <a:rPr lang="ru-RU" dirty="0" smtClean="0"/>
              <a:t>А) доходов</a:t>
            </a:r>
          </a:p>
          <a:p>
            <a:pPr marL="0" indent="0">
              <a:buNone/>
            </a:pPr>
            <a:r>
              <a:rPr lang="ru-RU" dirty="0" smtClean="0"/>
              <a:t>Б) расходов</a:t>
            </a:r>
          </a:p>
          <a:p>
            <a:pPr marL="0" indent="0">
              <a:buNone/>
            </a:pPr>
            <a:r>
              <a:rPr lang="ru-RU" dirty="0" smtClean="0"/>
              <a:t>В) гонорара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913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              РЕФЛЕКСИЯ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4"/>
            <a:ext cx="8424936" cy="49802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sz="3600" dirty="0" smtClean="0"/>
              <a:t>Зажмите руку в кулак и …</a:t>
            </a:r>
          </a:p>
          <a:p>
            <a:pPr marL="0" indent="0">
              <a:buNone/>
            </a:pPr>
            <a:r>
              <a:rPr lang="ru-RU" sz="3600" dirty="0" smtClean="0"/>
              <a:t>Кому было интересно- разогните мизинец,</a:t>
            </a:r>
          </a:p>
          <a:p>
            <a:pPr marL="0" indent="0">
              <a:buNone/>
            </a:pPr>
            <a:r>
              <a:rPr lang="ru-RU" sz="3600" dirty="0" smtClean="0"/>
              <a:t>Кто считает, что знания пригодятся- безымянный,</a:t>
            </a:r>
          </a:p>
          <a:p>
            <a:pPr marL="0" indent="0">
              <a:buNone/>
            </a:pPr>
            <a:r>
              <a:rPr lang="ru-RU" sz="3600" dirty="0" smtClean="0"/>
              <a:t>Кто хорошо работал- средний,</a:t>
            </a:r>
          </a:p>
          <a:p>
            <a:pPr marL="0" indent="0">
              <a:buNone/>
            </a:pPr>
            <a:r>
              <a:rPr lang="ru-RU" sz="3600" dirty="0" smtClean="0"/>
              <a:t>Кто помогал работать другим- указательный,</a:t>
            </a:r>
          </a:p>
          <a:p>
            <a:pPr marL="0" indent="0">
              <a:buNone/>
            </a:pPr>
            <a:r>
              <a:rPr lang="ru-RU" sz="3600" dirty="0" smtClean="0"/>
              <a:t>Кому понравился урок-большой.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92513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692696"/>
            <a:ext cx="7886700" cy="5484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>
                <a:solidFill>
                  <a:srgbClr val="FF3399"/>
                </a:solidFill>
              </a:rPr>
              <a:t>СПАСИБО ЗА УРОК!</a:t>
            </a:r>
            <a:endParaRPr lang="ru-RU" sz="7200" dirty="0">
              <a:solidFill>
                <a:srgbClr val="FF3399"/>
              </a:solidFill>
            </a:endParaRPr>
          </a:p>
        </p:txBody>
      </p:sp>
      <p:pic>
        <p:nvPicPr>
          <p:cNvPr id="4" name="Рисунок 3" descr="Clapping hands 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88840"/>
            <a:ext cx="583264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77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6788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Характеристика методической разработки: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1.Общая характеристика</a:t>
            </a:r>
          </a:p>
          <a:p>
            <a:r>
              <a:rPr lang="ru-RU" sz="2800" b="1" dirty="0"/>
              <a:t>Наименование:</a:t>
            </a:r>
            <a:r>
              <a:rPr lang="ru-RU" sz="2800" dirty="0"/>
              <a:t> Внеурочное занятие для учащихся 2-3 классов «Основы финансовой грамотности» по теме «Деньги любят счет»</a:t>
            </a:r>
          </a:p>
          <a:p>
            <a:r>
              <a:rPr lang="ru-RU" sz="2800" b="1" dirty="0"/>
              <a:t>Тип занятия:</a:t>
            </a:r>
            <a:r>
              <a:rPr lang="ru-RU" sz="2800" dirty="0"/>
              <a:t> урок открытия новых знаний.</a:t>
            </a:r>
          </a:p>
          <a:p>
            <a:r>
              <a:rPr lang="ru-RU" sz="2800" b="1" dirty="0"/>
              <a:t>Форма проведения занятия</a:t>
            </a:r>
            <a:r>
              <a:rPr lang="ru-RU" sz="2800" dirty="0"/>
              <a:t>: групповая, индивидуальная.</a:t>
            </a:r>
          </a:p>
          <a:p>
            <a:r>
              <a:rPr lang="ru-RU" sz="2800" b="1" dirty="0"/>
              <a:t>Место занятия в реализации курса</a:t>
            </a:r>
            <a:r>
              <a:rPr lang="ru-RU" sz="2800" dirty="0"/>
              <a:t>: урок освоения нового материала в разделе «Семейный бюджет».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b="1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8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97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496944" cy="52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Методическая характеристика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59340"/>
            <a:ext cx="8964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Методическая характеристика.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Цели занятия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рассмотреть источники доходов и направления расходов семьи и формы контроля над ними.</a:t>
            </a:r>
          </a:p>
          <a:p>
            <a:pPr algn="just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1.научить анализировать бюджет семьи;</a:t>
            </a:r>
          </a:p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2.рассмотреть статьи доходов и расходов семьи;</a:t>
            </a:r>
          </a:p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3.научить составлять финансовый план семьи;</a:t>
            </a:r>
          </a:p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4.составлять собственный план расходов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9702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496944" cy="1650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Планируемые результаты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8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80728"/>
            <a:ext cx="8856984" cy="5491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Личностные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ответственного отношения к учению, готовности и способности обучающихся к саморазвитию и самообразованию на основе мотивации к обучению и познанию. 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Метапредметные: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Коммуникативные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самостоятельно организовывать учебное взаимодействие в группе; определять собственное отношение к явлениям современной жизни; формулировать свою точку зрения.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Регулятивные: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самостоятельно обнаруживать и формулировать учебную проблему; искать и выделять необходимую информацию.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Познавательные: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анализировать, сравнивать, обобщать факты и явления; давать определения понятиям.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Предметные: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усвоение знаний о структуре семейного бюджета, понимание и правильное использование экономических терминов (доход, расход и семейный бюджет). Умение рассчитывать доходы и расходы и составлять простой семейный бюджет. Называть основные источники доходов и основные направления расходов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14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496944" cy="1650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Ресурсы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8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028343"/>
            <a:ext cx="892899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Оборудование занятия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компьютер, мультимедийный проектор, мультимедийная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презентация,карточки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 заданием.</a:t>
            </a:r>
          </a:p>
          <a:p>
            <a:pPr algn="just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Методическое обеспечение: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Финансовая грамотность.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Гловели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Г.Д. Материалы для учащихся.2-3классы. М.: Вита-Пресс,2014г.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2.Финансовая грамотность.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Корлюгова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Ю.Н. Учебная программа. 2-3 классы.М.:Вита-Пресс,2014г.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Финансовая грамотность: методические рекомендации для учителя 2-3 классов.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Корлюгова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Ю.Н. М.:Вита-Пресс,2014г.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4.Финансовая грамотность: рекомендации для родителей. 2-3 классы.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Корлюгова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Ю.Н. М.:Вита-Пресс,2014г.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19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496944" cy="2512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 приложений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Карточка №1- доходы</a:t>
            </a: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Карточка №2, №3- расходы</a:t>
            </a: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Мини-тест- №4</a:t>
            </a:r>
            <a:endParaRPr lang="ru-RU" sz="28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87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7992887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7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Государственный бюджет-это план доходов и расходов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9"/>
            <a:ext cx="9144000" cy="516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36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</TotalTime>
  <Words>759</Words>
  <Application>Microsoft Office PowerPoint</Application>
  <PresentationFormat>Экран (4:3)</PresentationFormat>
  <Paragraphs>111</Paragraphs>
  <Slides>22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MS Mincho</vt:lpstr>
      <vt:lpstr>Symbol</vt:lpstr>
      <vt:lpstr>Times New Roman</vt:lpstr>
      <vt:lpstr>Тема Office</vt:lpstr>
      <vt:lpstr>Финансовая грамотность Методическая разработка учебного занятия по теме: «Деньги любят счет»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Государственный бюджет-это план доходов и расходов</vt:lpstr>
      <vt:lpstr>Презентация PowerPoint</vt:lpstr>
      <vt:lpstr>Презентация PowerPoint</vt:lpstr>
      <vt:lpstr>Тема урока: «Деньги любят счет или семейный бюджет»</vt:lpstr>
      <vt:lpstr>           ЗАДАЧИ УРОКА</vt:lpstr>
      <vt:lpstr>Презентация PowerPoint</vt:lpstr>
      <vt:lpstr>Ивановых: Папа- инженер Мама-декретный отпуск ребенок-малыш дедушка-пенсионер</vt:lpstr>
      <vt:lpstr>Презентация PowerPoint</vt:lpstr>
      <vt:lpstr>Презентация PowerPoint</vt:lpstr>
      <vt:lpstr>Презентация PowerPoint</vt:lpstr>
      <vt:lpstr>          « ПРОШУ ПОМОЧЬ! »</vt:lpstr>
      <vt:lpstr>                         МИНИ-ТЕСТ</vt:lpstr>
      <vt:lpstr>              РЕФЛЕКСИЯ</vt:lpstr>
      <vt:lpstr>Презентация PowerPoint</vt:lpstr>
    </vt:vector>
  </TitlesOfParts>
  <Company>IAET SB RAS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</dc:title>
  <dc:creator>Соловьева Е.А.</dc:creator>
  <cp:lastModifiedBy>Пользователь Windows</cp:lastModifiedBy>
  <cp:revision>91</cp:revision>
  <cp:lastPrinted>2021-10-07T17:41:23Z</cp:lastPrinted>
  <dcterms:created xsi:type="dcterms:W3CDTF">2016-11-07T04:47:33Z</dcterms:created>
  <dcterms:modified xsi:type="dcterms:W3CDTF">2021-11-15T13:53:02Z</dcterms:modified>
</cp:coreProperties>
</file>