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2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userDrawn="1">
  <p:cSld name="Title Slid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 bwMode="auto">
          <a:xfrm>
            <a:off x="2174709" y="1340767"/>
            <a:ext cx="7953738" cy="3744415"/>
          </a:xfrm>
          <a:prstGeom prst="rect">
            <a:avLst/>
          </a:prstGeom>
          <a:noFill/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 userDrawn="1"/>
        </p:nvSpPr>
        <p:spPr bwMode="auto">
          <a:xfrm>
            <a:off x="2351583" y="1484784"/>
            <a:ext cx="7584842" cy="3456383"/>
          </a:xfrm>
          <a:prstGeom prst="rect">
            <a:avLst/>
          </a:prstGeom>
          <a:solidFill>
            <a:schemeClr val="bg1">
              <a:alpha val="81000"/>
            </a:schemeClr>
          </a:solidFill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831637" y="2132855"/>
            <a:ext cx="6624735" cy="1080119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831637" y="3284983"/>
            <a:ext cx="6624735" cy="122413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3" name="Прямоугольник 12"/>
          <p:cNvSpPr/>
          <p:nvPr userDrawn="1"/>
        </p:nvSpPr>
        <p:spPr bwMode="auto">
          <a:xfrm>
            <a:off x="1967542" y="1188367"/>
            <a:ext cx="8352927" cy="4049215"/>
          </a:xfrm>
          <a:prstGeom prst="rect">
            <a:avLst/>
          </a:prstGeom>
          <a:noFill/>
          <a:ln w="22225">
            <a:solidFill>
              <a:schemeClr val="bg1">
                <a:alpha val="84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/>
              <a:buChar char="•"/>
              <a:defRPr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 bwMode="auto">
          <a:xfrm>
            <a:off x="6197599" y="1600201"/>
            <a:ext cx="5384799" cy="4525962"/>
          </a:xfrm>
        </p:spPr>
        <p:txBody>
          <a:bodyPr/>
          <a:lstStyle>
            <a:lvl1pPr marL="85725" indent="0">
              <a:defRPr sz="2400"/>
            </a:lvl1pPr>
            <a:lvl2pPr marL="85725" indent="0">
              <a:defRPr sz="1600"/>
            </a:lvl2pPr>
            <a:lvl3pPr marL="85725" indent="0">
              <a:defRPr sz="1600"/>
            </a:lvl3pPr>
            <a:lvl4pPr marL="85725" indent="0">
              <a:defRPr sz="1600"/>
            </a:lvl4pPr>
            <a:lvl5pPr marL="85725" indent="0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 </a:t>
            </a:r>
            <a:r>
              <a:rPr lang="ru-RU"/>
              <a:t>Образец текста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 bwMode="auto">
          <a:xfrm>
            <a:off x="487679" y="1600200"/>
            <a:ext cx="5388863" cy="4526279"/>
          </a:xfrm>
        </p:spPr>
        <p:txBody>
          <a:bodyPr/>
          <a:lstStyle>
            <a:lvl1pPr marL="0" indent="0" algn="l">
              <a:defRPr/>
            </a:lvl1pPr>
            <a:lvl2pPr marL="0" indent="0" algn="l">
              <a:defRPr/>
            </a:lvl2pPr>
            <a:lvl3pPr marL="0" indent="0" algn="l">
              <a:defRPr/>
            </a:lvl3pPr>
            <a:lvl4pPr marL="0" indent="0" algn="l">
              <a:defRPr/>
            </a:lvl4pPr>
            <a:lvl5pPr marL="0" indent="0" algn="l">
              <a:defRPr/>
            </a:lvl5pPr>
          </a:lstStyle>
          <a:p>
            <a:pPr lvl="0">
              <a:defRPr/>
            </a:pPr>
            <a:r>
              <a:rPr lang="en-US"/>
              <a:t> </a:t>
            </a: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26356" y="1441375"/>
            <a:ext cx="5386917" cy="653007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14357" y="1448779"/>
            <a:ext cx="5502257" cy="645603"/>
          </a:xfrm>
        </p:spPr>
        <p:txBody>
          <a:bodyPr anchor="b">
            <a:noAutofit/>
          </a:bodyPr>
          <a:lstStyle>
            <a:lvl1pPr marL="0" indent="0" algn="l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 bwMode="auto">
          <a:xfrm>
            <a:off x="6156007" y="2276865"/>
            <a:ext cx="5462969" cy="384917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Content Placeholder 12"/>
          <p:cNvSpPr>
            <a:spLocks noGrp="1"/>
          </p:cNvSpPr>
          <p:nvPr>
            <p:ph sz="quarter" idx="15"/>
          </p:nvPr>
        </p:nvSpPr>
        <p:spPr bwMode="auto">
          <a:xfrm>
            <a:off x="515381" y="2258870"/>
            <a:ext cx="5462969" cy="384917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2740803" y="1412777"/>
            <a:ext cx="6747105" cy="3795246"/>
          </a:xfrm>
          <a:prstGeom prst="rect">
            <a:avLst/>
          </a:prstGeom>
          <a:blipFill>
            <a:blip r:embed="rId2">
              <a:alphaModFix amt="36000"/>
            </a:blip>
            <a:stretch/>
          </a:blipFill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 anchorCtr="1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239434" y="5373215"/>
            <a:ext cx="7615765" cy="97043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cxnSp>
        <p:nvCxnSpPr>
          <p:cNvPr id="8" name="Straight Connector 9"/>
          <p:cNvCxnSpPr>
            <a:cxnSpLocks/>
          </p:cNvCxnSpPr>
          <p:nvPr userDrawn="1"/>
        </p:nvCxnSpPr>
        <p:spPr bwMode="auto">
          <a:xfrm>
            <a:off x="18355" y="943135"/>
            <a:ext cx="12191999" cy="1587"/>
          </a:xfrm>
          <a:prstGeom prst="line">
            <a:avLst/>
          </a:prstGeom>
          <a:ln w="15875" cmpd="tri">
            <a:solidFill>
              <a:schemeClr val="tx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9"/>
          <p:cNvCxnSpPr>
            <a:cxnSpLocks/>
          </p:cNvCxnSpPr>
          <p:nvPr userDrawn="1"/>
        </p:nvCxnSpPr>
        <p:spPr bwMode="auto">
          <a:xfrm>
            <a:off x="18355" y="979139"/>
            <a:ext cx="12191999" cy="1587"/>
          </a:xfrm>
          <a:prstGeom prst="line">
            <a:avLst/>
          </a:prstGeom>
          <a:ln w="15875" cmpd="tri">
            <a:solidFill>
              <a:schemeClr val="tx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609599" y="188640"/>
            <a:ext cx="10972800" cy="86409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09599" y="188640"/>
            <a:ext cx="10972800" cy="864095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599" y="1600201"/>
            <a:ext cx="10972800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578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>09.08.2024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4134047" y="6165303"/>
            <a:ext cx="38607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706047" y="6165303"/>
            <a:ext cx="28447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>‹#›</a:t>
            </a:fld>
            <a:endParaRPr lang="ru-RU"/>
          </a:p>
        </p:txBody>
      </p:sp>
      <p:cxnSp>
        <p:nvCxnSpPr>
          <p:cNvPr id="4" name="Straight Connector 9"/>
          <p:cNvCxnSpPr>
            <a:cxnSpLocks/>
          </p:cNvCxnSpPr>
          <p:nvPr/>
        </p:nvCxnSpPr>
        <p:spPr bwMode="auto">
          <a:xfrm>
            <a:off x="0" y="1196751"/>
            <a:ext cx="12191999" cy="1587"/>
          </a:xfrm>
          <a:prstGeom prst="line">
            <a:avLst/>
          </a:prstGeom>
          <a:ln w="15875" cmpd="tri">
            <a:solidFill>
              <a:schemeClr val="bg1"/>
            </a:solidFill>
            <a:prstDash val="sysDot"/>
            <a:headEnd w="lg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>
        <a:lnSpc>
          <a:spcPts val="5799"/>
        </a:lnSpc>
        <a:spcBef>
          <a:spcPts val="0"/>
        </a:spcBef>
        <a:buNone/>
        <a:defRPr sz="40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361949" indent="-361949" algn="l" defTabSz="914400">
        <a:spcBef>
          <a:spcPts val="0"/>
        </a:spcBef>
        <a:buFont typeface="Arial"/>
        <a:buChar char="•"/>
        <a:defRPr sz="24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1pPr>
      <a:lvl2pPr marL="895349" indent="-361949" algn="l" defTabSz="914400">
        <a:spcBef>
          <a:spcPts val="0"/>
        </a:spcBef>
        <a:buFont typeface="Courier New"/>
        <a:buChar char="o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2pPr>
      <a:lvl3pPr marL="1162049" indent="-361949" algn="l" defTabSz="914400">
        <a:spcBef>
          <a:spcPts val="0"/>
        </a:spcBef>
        <a:buFont typeface="Arial"/>
        <a:buChar char="•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3pPr>
      <a:lvl4pPr marL="1438274" indent="-361949" algn="l" defTabSz="914400">
        <a:spcBef>
          <a:spcPts val="0"/>
        </a:spcBef>
        <a:buFont typeface="Courier New"/>
        <a:buChar char="o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4pPr>
      <a:lvl5pPr marL="1790699" indent="-361949" algn="l" defTabSz="914400">
        <a:spcBef>
          <a:spcPts val="0"/>
        </a:spcBef>
        <a:buFont typeface="Arial"/>
        <a:buChar char="•"/>
        <a:defRPr sz="1600">
          <a:solidFill>
            <a:schemeClr val="bg2">
              <a:lumMod val="75000"/>
            </a:schemeClr>
          </a:solidFill>
          <a:latin typeface="+mj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8088605" name="Блок-схема: альтернативный процесс 1648088604"/>
          <p:cNvSpPr/>
          <p:nvPr/>
        </p:nvSpPr>
        <p:spPr bwMode="auto">
          <a:xfrm>
            <a:off x="6443135" y="5069237"/>
            <a:ext cx="5375974" cy="1727415"/>
          </a:xfrm>
          <a:prstGeom prst="flowChartAlternateProcess">
            <a:avLst/>
          </a:prstGeom>
          <a:solidFill>
            <a:schemeClr val="tx1">
              <a:alpha val="57999"/>
            </a:schemeClr>
          </a:solidFill>
          <a:ln w="28575" cap="flat" cmpd="sng" algn="ctr">
            <a:solidFill>
              <a:schemeClr val="bg1">
                <a:lumMod val="85098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2407118" y="2843194"/>
            <a:ext cx="7523135" cy="1080119"/>
          </a:xfrm>
        </p:spPr>
        <p:txBody>
          <a:bodyPr/>
          <a:lstStyle/>
          <a:p>
            <a:pPr>
              <a:defRPr/>
            </a:pPr>
            <a:r>
              <a:rPr sz="3600" b="1">
                <a:latin typeface="Times New Roman"/>
                <a:cs typeface="Times New Roman"/>
              </a:rPr>
              <a:t>«Использование информационно-коммуникационных технологий на уроках в процессе реализации ФГОС»</a:t>
            </a:r>
            <a:endParaRPr sz="13000" b="1"/>
          </a:p>
        </p:txBody>
      </p:sp>
      <p:sp>
        <p:nvSpPr>
          <p:cNvPr id="566321967" name=" 566321966"/>
          <p:cNvSpPr/>
          <p:nvPr/>
        </p:nvSpPr>
        <p:spPr bwMode="auto">
          <a:xfrm>
            <a:off x="6701440" y="4746355"/>
            <a:ext cx="5263398" cy="2316515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sz="2400">
              <a:solidFill>
                <a:schemeClr val="bg1">
                  <a:lumMod val="95000"/>
                </a:schemeClr>
              </a:solidFill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Назарикова Анна Сергеевна</a:t>
            </a:r>
            <a:endParaRPr sz="2800">
              <a:solidFill>
                <a:schemeClr val="bg1">
                  <a:lumMod val="9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учитель русского языка и литературы </a:t>
            </a:r>
            <a:endParaRPr sz="2800">
              <a:solidFill>
                <a:schemeClr val="bg1">
                  <a:lumMod val="9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МКОУ ХМР СОШ п. Бобровский</a:t>
            </a:r>
            <a:r>
              <a:rPr sz="1600" b="1" i="1" u="none">
                <a:solidFill>
                  <a:srgbClr val="000000"/>
                </a:solidFill>
                <a:latin typeface="Segoe Script"/>
                <a:ea typeface="Segoe Script"/>
                <a:cs typeface="Segoe Script"/>
              </a:rPr>
              <a:t/>
            </a:r>
            <a:br>
              <a:rPr sz="1600" b="1" i="1" u="none">
                <a:solidFill>
                  <a:srgbClr val="000000"/>
                </a:solidFill>
                <a:latin typeface="Segoe Script"/>
                <a:ea typeface="Segoe Script"/>
                <a:cs typeface="Segoe Script"/>
              </a:rPr>
            </a:b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5181014" name="Прямоугольник 1215181013"/>
          <p:cNvSpPr/>
          <p:nvPr/>
        </p:nvSpPr>
        <p:spPr bwMode="auto">
          <a:xfrm>
            <a:off x="2037992" y="146570"/>
            <a:ext cx="8247435" cy="106683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64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Интерактивная доска</a:t>
            </a:r>
            <a:endParaRPr sz="6400" b="1">
              <a:ln w="12700">
                <a:solidFill>
                  <a:schemeClr val="accent6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50766920" name="Рисунок 850766919"/>
          <p:cNvPicPr>
            <a:picLocks noChangeAspect="1"/>
          </p:cNvPicPr>
          <p:nvPr/>
        </p:nvPicPr>
        <p:blipFill>
          <a:blip r:embed="rId3"/>
          <a:srcRect l="16078" r="2194"/>
          <a:stretch/>
        </p:blipFill>
        <p:spPr bwMode="auto">
          <a:xfrm>
            <a:off x="6556143" y="1380270"/>
            <a:ext cx="5568851" cy="4530648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  <p:pic>
        <p:nvPicPr>
          <p:cNvPr id="1589624044" name="Рисунок 1589624043"/>
          <p:cNvPicPr>
            <a:picLocks noChangeAspect="1"/>
          </p:cNvPicPr>
          <p:nvPr/>
        </p:nvPicPr>
        <p:blipFill>
          <a:blip r:embed="rId4"/>
          <a:srcRect l="14383" r="-149"/>
          <a:stretch/>
        </p:blipFill>
        <p:spPr bwMode="auto">
          <a:xfrm>
            <a:off x="179237" y="1380270"/>
            <a:ext cx="5844152" cy="4530648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927579852" name="Рисунок 1927579851"/>
          <p:cNvPicPr>
            <a:picLocks noChangeAspect="1"/>
          </p:cNvPicPr>
          <p:nvPr/>
        </p:nvPicPr>
        <p:blipFill>
          <a:blip r:embed="rId3"/>
          <a:srcRect l="7992"/>
          <a:stretch/>
        </p:blipFill>
        <p:spPr bwMode="auto">
          <a:xfrm>
            <a:off x="6346271" y="1477134"/>
            <a:ext cx="5730292" cy="4141000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  <p:pic>
        <p:nvPicPr>
          <p:cNvPr id="513475659" name="Рисунок 513475658"/>
          <p:cNvPicPr>
            <a:picLocks noChangeAspect="1"/>
          </p:cNvPicPr>
          <p:nvPr/>
        </p:nvPicPr>
        <p:blipFill>
          <a:blip r:embed="rId4"/>
          <a:srcRect l="17992" t="7532" r="7974" b="15489"/>
          <a:stretch/>
        </p:blipFill>
        <p:spPr bwMode="auto">
          <a:xfrm>
            <a:off x="82372" y="1477134"/>
            <a:ext cx="5989888" cy="4141000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  <p:sp>
        <p:nvSpPr>
          <p:cNvPr id="231205863" name="Прямоугольник 231205862"/>
          <p:cNvSpPr/>
          <p:nvPr/>
        </p:nvSpPr>
        <p:spPr bwMode="auto">
          <a:xfrm>
            <a:off x="2038009" y="146569"/>
            <a:ext cx="8247435" cy="106683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64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Интерактивная доска</a:t>
            </a:r>
            <a:endParaRPr sz="6400" b="1">
              <a:ln w="12700">
                <a:solidFill>
                  <a:schemeClr val="accent6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73885714" name="Прямоугольник 1973885713"/>
          <p:cNvSpPr/>
          <p:nvPr/>
        </p:nvSpPr>
        <p:spPr bwMode="auto">
          <a:xfrm>
            <a:off x="2800279" y="146569"/>
            <a:ext cx="6723435" cy="106683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64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Документ-камера</a:t>
            </a:r>
            <a:endParaRPr sz="6400" b="1">
              <a:ln w="12700">
                <a:solidFill>
                  <a:schemeClr val="accent6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880243486" name="Рисунок 188024348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70058" y="1404533"/>
            <a:ext cx="7206505" cy="4791559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  <p:pic>
        <p:nvPicPr>
          <p:cNvPr id="2061350232" name="Рисунок 2061350231"/>
          <p:cNvPicPr>
            <a:picLocks noChangeAspect="1"/>
          </p:cNvPicPr>
          <p:nvPr/>
        </p:nvPicPr>
        <p:blipFill>
          <a:blip r:embed="rId4"/>
          <a:srcRect l="19713" r="16113"/>
          <a:stretch/>
        </p:blipFill>
        <p:spPr bwMode="auto">
          <a:xfrm>
            <a:off x="123386" y="1404533"/>
            <a:ext cx="4624621" cy="4791559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8287336" name="Прямоугольник 1438287335"/>
          <p:cNvSpPr/>
          <p:nvPr/>
        </p:nvSpPr>
        <p:spPr bwMode="auto">
          <a:xfrm>
            <a:off x="262045" y="146569"/>
            <a:ext cx="11800910" cy="97539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Электронная система голосования</a:t>
            </a:r>
            <a:endParaRPr sz="5400" b="1">
              <a:ln w="12700">
                <a:solidFill>
                  <a:schemeClr val="accent6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33508172" name="Рисунок 1733508171"/>
          <p:cNvPicPr>
            <a:picLocks noChangeAspect="1"/>
          </p:cNvPicPr>
          <p:nvPr/>
        </p:nvPicPr>
        <p:blipFill>
          <a:blip r:embed="rId3"/>
          <a:srcRect l="5677" r="5369"/>
          <a:stretch/>
        </p:blipFill>
        <p:spPr bwMode="auto">
          <a:xfrm>
            <a:off x="179237" y="1485254"/>
            <a:ext cx="5805678" cy="4339525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  <p:pic>
        <p:nvPicPr>
          <p:cNvPr id="1101380182" name="Рисунок 1101380181"/>
          <p:cNvPicPr>
            <a:picLocks noChangeAspect="1"/>
          </p:cNvPicPr>
          <p:nvPr/>
        </p:nvPicPr>
        <p:blipFill>
          <a:blip r:embed="rId4"/>
          <a:srcRect l="6248" r="6912"/>
          <a:stretch/>
        </p:blipFill>
        <p:spPr bwMode="auto">
          <a:xfrm>
            <a:off x="6265550" y="1461325"/>
            <a:ext cx="5698855" cy="4363453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4559587" name="Прямоугольник 1124559586"/>
          <p:cNvSpPr/>
          <p:nvPr/>
        </p:nvSpPr>
        <p:spPr bwMode="auto">
          <a:xfrm>
            <a:off x="179237" y="-48431"/>
            <a:ext cx="11849638" cy="1859315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Квиз (от английского</a:t>
            </a:r>
            <a:r>
              <a:rPr lang="en-US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r>
              <a:rPr lang="ru-RU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</a:t>
            </a:r>
            <a:r>
              <a:rPr lang="en-US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quiz</a:t>
            </a:r>
            <a:r>
              <a:rPr lang="ru-RU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») -викторина</a:t>
            </a:r>
            <a:r>
              <a:rPr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endParaRPr/>
          </a:p>
        </p:txBody>
      </p:sp>
      <p:pic>
        <p:nvPicPr>
          <p:cNvPr id="729505387" name="Рисунок 72950538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817734" y="1768421"/>
            <a:ext cx="8572500" cy="4838699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18789390" name="Прямоугольник 1418789389"/>
          <p:cNvSpPr/>
          <p:nvPr/>
        </p:nvSpPr>
        <p:spPr bwMode="auto">
          <a:xfrm>
            <a:off x="179236" y="98136"/>
            <a:ext cx="11851221" cy="97539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Платформы - конструкторы квиза </a:t>
            </a:r>
            <a:endParaRPr/>
          </a:p>
        </p:txBody>
      </p:sp>
      <p:pic>
        <p:nvPicPr>
          <p:cNvPr id="332997142" name="Рисунок 332997141"/>
          <p:cNvPicPr>
            <a:picLocks noChangeAspect="1"/>
          </p:cNvPicPr>
          <p:nvPr/>
        </p:nvPicPr>
        <p:blipFill>
          <a:blip r:embed="rId3"/>
          <a:srcRect l="633" t="4423" r="14620"/>
          <a:stretch/>
        </p:blipFill>
        <p:spPr bwMode="auto">
          <a:xfrm>
            <a:off x="179236" y="1188477"/>
            <a:ext cx="5559934" cy="3341821"/>
          </a:xfrm>
          <a:prstGeom prst="rect">
            <a:avLst/>
          </a:prstGeom>
          <a:ln w="57150">
            <a:solidFill>
              <a:schemeClr val="accent1">
                <a:lumMod val="50196"/>
              </a:schemeClr>
            </a:solidFill>
            <a:prstDash val="solid"/>
          </a:ln>
        </p:spPr>
      </p:pic>
      <p:pic>
        <p:nvPicPr>
          <p:cNvPr id="1384888134" name="Рисунок 1384888133"/>
          <p:cNvPicPr>
            <a:picLocks noChangeAspect="1"/>
          </p:cNvPicPr>
          <p:nvPr/>
        </p:nvPicPr>
        <p:blipFill>
          <a:blip r:embed="rId4"/>
          <a:srcRect l="4479" t="4190" r="6466" b="4325"/>
          <a:stretch/>
        </p:blipFill>
        <p:spPr bwMode="auto">
          <a:xfrm>
            <a:off x="5916327" y="1188477"/>
            <a:ext cx="6199321" cy="3394029"/>
          </a:xfrm>
          <a:prstGeom prst="rect">
            <a:avLst/>
          </a:prstGeom>
          <a:ln w="57150">
            <a:solidFill>
              <a:schemeClr val="accent1">
                <a:lumMod val="50196"/>
              </a:schemeClr>
            </a:solidFill>
            <a:prstDash val="solid"/>
          </a:ln>
        </p:spPr>
      </p:pic>
      <p:pic>
        <p:nvPicPr>
          <p:cNvPr id="1006228881" name="Рисунок 1006228880"/>
          <p:cNvPicPr>
            <a:picLocks noChangeAspect="1"/>
          </p:cNvPicPr>
          <p:nvPr/>
        </p:nvPicPr>
        <p:blipFill>
          <a:blip r:embed="rId5"/>
          <a:srcRect l="4479" t="4190" r="6352"/>
          <a:stretch/>
        </p:blipFill>
        <p:spPr bwMode="auto">
          <a:xfrm>
            <a:off x="5500438" y="2625298"/>
            <a:ext cx="5835815" cy="3341821"/>
          </a:xfrm>
          <a:prstGeom prst="rect">
            <a:avLst/>
          </a:prstGeom>
          <a:ln w="57150">
            <a:solidFill>
              <a:schemeClr val="accent1">
                <a:lumMod val="50196"/>
              </a:schemeClr>
            </a:solidFill>
            <a:prstDash val="solid"/>
          </a:ln>
        </p:spPr>
      </p:pic>
      <p:pic>
        <p:nvPicPr>
          <p:cNvPr id="464343851" name="Рисунок 464343850"/>
          <p:cNvPicPr>
            <a:picLocks noChangeAspect="1"/>
          </p:cNvPicPr>
          <p:nvPr/>
        </p:nvPicPr>
        <p:blipFill>
          <a:blip r:embed="rId6"/>
          <a:srcRect l="1873" t="5587" r="35312" b="4125"/>
          <a:stretch/>
        </p:blipFill>
        <p:spPr bwMode="auto">
          <a:xfrm>
            <a:off x="533061" y="2625298"/>
            <a:ext cx="4214946" cy="3228813"/>
          </a:xfrm>
          <a:prstGeom prst="rect">
            <a:avLst/>
          </a:prstGeom>
          <a:ln w="57150">
            <a:solidFill>
              <a:schemeClr val="accent1">
                <a:lumMod val="50196"/>
              </a:schemeClr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81056301" name="Прямоугольник 1681056300"/>
          <p:cNvSpPr/>
          <p:nvPr/>
        </p:nvSpPr>
        <p:spPr bwMode="auto">
          <a:xfrm>
            <a:off x="179236" y="98136"/>
            <a:ext cx="11849709" cy="975394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QR-</a:t>
            </a:r>
            <a:r>
              <a:rPr lang="ru-RU"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код</a:t>
            </a:r>
            <a:r>
              <a:rPr sz="5800" b="1">
                <a:ln w="12699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  <a:endParaRPr/>
          </a:p>
        </p:txBody>
      </p:sp>
      <p:pic>
        <p:nvPicPr>
          <p:cNvPr id="1001025550" name="Рисунок 1001025549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22842" y="1273766"/>
            <a:ext cx="4762499" cy="4762499"/>
          </a:xfrm>
          <a:prstGeom prst="rect">
            <a:avLst/>
          </a:prstGeom>
          <a:ln w="57150">
            <a:solidFill>
              <a:schemeClr val="tx1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28049047" name="Блок-схема: альтернативный процесс 1528049046"/>
          <p:cNvSpPr/>
          <p:nvPr/>
        </p:nvSpPr>
        <p:spPr bwMode="auto">
          <a:xfrm>
            <a:off x="6443134" y="5069236"/>
            <a:ext cx="5375973" cy="1727415"/>
          </a:xfrm>
          <a:prstGeom prst="flowChartAlternateProcess">
            <a:avLst/>
          </a:prstGeom>
          <a:solidFill>
            <a:schemeClr val="tx1">
              <a:alpha val="57999"/>
            </a:schemeClr>
          </a:solidFill>
          <a:ln w="28575" cap="flat" cmpd="sng" algn="ctr">
            <a:solidFill>
              <a:schemeClr val="bg1">
                <a:lumMod val="85098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404541176" name="Title 1"/>
          <p:cNvSpPr>
            <a:spLocks noGrp="1"/>
          </p:cNvSpPr>
          <p:nvPr>
            <p:ph type="ctrTitle"/>
          </p:nvPr>
        </p:nvSpPr>
        <p:spPr bwMode="auto">
          <a:xfrm>
            <a:off x="2407118" y="2778617"/>
            <a:ext cx="7523134" cy="1080118"/>
          </a:xfrm>
        </p:spPr>
        <p:txBody>
          <a:bodyPr/>
          <a:lstStyle/>
          <a:p>
            <a:pPr>
              <a:defRPr/>
            </a:pPr>
            <a:r>
              <a:rPr sz="3600" b="1">
                <a:latin typeface="Times New Roman"/>
                <a:cs typeface="Times New Roman"/>
              </a:rPr>
              <a:t>Учитель, шагающий в ногу со временем, - это успешный учитель.</a:t>
            </a:r>
            <a:endParaRPr sz="13000" b="1"/>
          </a:p>
        </p:txBody>
      </p:sp>
      <p:sp>
        <p:nvSpPr>
          <p:cNvPr id="1313971646" name=" 1313971645"/>
          <p:cNvSpPr/>
          <p:nvPr/>
        </p:nvSpPr>
        <p:spPr bwMode="auto">
          <a:xfrm>
            <a:off x="6701439" y="4746354"/>
            <a:ext cx="5263398" cy="2316514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 sz="2400">
              <a:solidFill>
                <a:schemeClr val="bg1">
                  <a:lumMod val="95000"/>
                </a:schemeClr>
              </a:solidFill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Назарикова Анна Сергеевна</a:t>
            </a:r>
            <a:endParaRPr sz="2800">
              <a:solidFill>
                <a:schemeClr val="bg1">
                  <a:lumMod val="9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учитель русского языка и литературы </a:t>
            </a:r>
            <a:endParaRPr sz="2800">
              <a:solidFill>
                <a:schemeClr val="bg1">
                  <a:lumMod val="9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sz="2600" b="1" i="1" u="none">
                <a:solidFill>
                  <a:schemeClr val="bg1">
                    <a:lumMod val="95000"/>
                  </a:schemeClr>
                </a:solidFill>
                <a:latin typeface="Times New Roman"/>
                <a:ea typeface="Segoe Script"/>
                <a:cs typeface="Times New Roman"/>
              </a:rPr>
              <a:t>МКОУ ХМР СОШ п. Бобровский</a:t>
            </a:r>
            <a:r>
              <a:rPr sz="1600" b="1" i="1" u="none">
                <a:solidFill>
                  <a:srgbClr val="000000"/>
                </a:solidFill>
                <a:latin typeface="Segoe Script"/>
                <a:ea typeface="Segoe Script"/>
                <a:cs typeface="Segoe Script"/>
              </a:rPr>
              <a:t/>
            </a:r>
            <a:br>
              <a:rPr sz="1600" b="1" i="1" u="none">
                <a:solidFill>
                  <a:srgbClr val="000000"/>
                </a:solidFill>
                <a:latin typeface="Segoe Script"/>
                <a:ea typeface="Segoe Script"/>
                <a:cs typeface="Segoe Script"/>
              </a:rPr>
            </a:b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Safari">
  <a:themeElements>
    <a:clrScheme name="Safari">
      <a:dk1>
        <a:sysClr val="windowText" lastClr="000000"/>
      </a:dk1>
      <a:lt1>
        <a:sysClr val="window" lastClr="FFFFFF"/>
      </a:lt1>
      <a:dk2>
        <a:srgbClr val="583109"/>
      </a:dk2>
      <a:lt2>
        <a:srgbClr val="76420D"/>
      </a:lt2>
      <a:accent1>
        <a:srgbClr val="76420D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753D3D"/>
      </a:folHlink>
    </a:clrScheme>
    <a:fontScheme name="Классическая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Исполнитель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75</Words>
  <Application>Microsoft Office PowerPoint</Application>
  <DocSecurity>0</DocSecurity>
  <PresentationFormat>Произвольный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Safari</vt:lpstr>
      <vt:lpstr>«Использование информационно-коммуникационных технологий на уроках в процессе реализации ФГОС»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Учитель, шагающий в ногу со временем, - это успешный учитель.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информационно-коммуникационных технологий на уроках в процессе реализации ФГОС»</dc:title>
  <dc:creator>Максим Назариков</dc:creator>
  <cp:lastModifiedBy>Максим Назариков</cp:lastModifiedBy>
  <cp:revision>9</cp:revision>
  <dcterms:created xsi:type="dcterms:W3CDTF">2012-12-03T06:56:55Z</dcterms:created>
  <dcterms:modified xsi:type="dcterms:W3CDTF">2024-08-09T10:22:15Z</dcterms:modified>
  <dc:identifier/>
  <dc:language/>
  <cp:version/>
</cp:coreProperties>
</file>