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2" r:id="rId6"/>
    <p:sldId id="263" r:id="rId7"/>
    <p:sldId id="288" r:id="rId8"/>
    <p:sldId id="265" r:id="rId9"/>
    <p:sldId id="267" r:id="rId10"/>
    <p:sldId id="269" r:id="rId11"/>
    <p:sldId id="286" r:id="rId12"/>
    <p:sldId id="287" r:id="rId13"/>
    <p:sldId id="276" r:id="rId14"/>
    <p:sldId id="277" r:id="rId15"/>
    <p:sldId id="278" r:id="rId16"/>
    <p:sldId id="279" r:id="rId17"/>
    <p:sldId id="280" r:id="rId18"/>
    <p:sldId id="281" r:id="rId19"/>
    <p:sldId id="28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A5C74-3178-4FC2-A6E2-44B2196C0EDA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AB322-EDF2-45EC-ABFD-FB827C8B9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AB322-EDF2-45EC-ABFD-FB827C8B973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EADD8-9A48-43D9-9DEC-428EB1F255FE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EFF3628-99B8-46C3-81F4-0D7F486936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EADD8-9A48-43D9-9DEC-428EB1F255FE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F3628-99B8-46C3-81F4-0D7F486936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EADD8-9A48-43D9-9DEC-428EB1F255FE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F3628-99B8-46C3-81F4-0D7F486936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66800" y="1752600"/>
            <a:ext cx="373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53000" y="1752600"/>
            <a:ext cx="373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1066800" y="3886200"/>
            <a:ext cx="762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0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62843-83B4-4EA8-8593-C034C6AFA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A8B09-5266-4ECA-A7CE-1916D2A4B0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EADD8-9A48-43D9-9DEC-428EB1F255FE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EFF3628-99B8-46C3-81F4-0D7F486936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EADD8-9A48-43D9-9DEC-428EB1F255FE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F3628-99B8-46C3-81F4-0D7F486936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EADD8-9A48-43D9-9DEC-428EB1F255FE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F3628-99B8-46C3-81F4-0D7F486936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EADD8-9A48-43D9-9DEC-428EB1F255FE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EFF3628-99B8-46C3-81F4-0D7F486936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EADD8-9A48-43D9-9DEC-428EB1F255FE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F3628-99B8-46C3-81F4-0D7F486936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EADD8-9A48-43D9-9DEC-428EB1F255FE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F3628-99B8-46C3-81F4-0D7F486936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EADD8-9A48-43D9-9DEC-428EB1F255FE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F3628-99B8-46C3-81F4-0D7F486936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EADD8-9A48-43D9-9DEC-428EB1F255FE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F3628-99B8-46C3-81F4-0D7F486936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2BEADD8-9A48-43D9-9DEC-428EB1F255FE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EFF3628-99B8-46C3-81F4-0D7F486936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dreamworlds.ru/uploads/posts/2010-03/1268761607_stix-o-golubinoj-knige.-a.-n.-fantalov-1992..jpg"/>
          <p:cNvPicPr>
            <a:picLocks noChangeAspect="1" noChangeArrowheads="1"/>
          </p:cNvPicPr>
          <p:nvPr/>
        </p:nvPicPr>
        <p:blipFill>
          <a:blip r:embed="rId2">
            <a:lum bright="10000" contrast="-30000"/>
          </a:blip>
          <a:srcRect l="4687" t="3125" r="4687" b="3125"/>
          <a:stretch>
            <a:fillRect/>
          </a:stretch>
        </p:blipFill>
        <p:spPr bwMode="auto">
          <a:xfrm>
            <a:off x="0" y="0"/>
            <a:ext cx="9205914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285852" y="214290"/>
            <a:ext cx="662213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ГОСУДАРСТВЕННОЕ БЮДЖЕТНОЕ</a:t>
            </a:r>
          </a:p>
          <a:p>
            <a:pPr algn="ctr"/>
            <a:r>
              <a:rPr lang="ru-RU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ПРОФЕССИОНАЛЬНОЕ ОБРАЗОВАТЕЛЬНОЕ УЧРЕЖДЕНИЕ</a:t>
            </a:r>
          </a:p>
          <a:p>
            <a:pPr algn="ctr"/>
            <a:r>
              <a:rPr lang="ru-RU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«НЕЛИДОВСКИЙ </a:t>
            </a:r>
            <a:r>
              <a:rPr lang="ru-RU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КОЛЛЕДЖ»</a:t>
            </a:r>
            <a:endParaRPr lang="ru-RU" dirty="0">
              <a:ln w="18415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500174"/>
            <a:ext cx="8428782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Тема:</a:t>
            </a:r>
            <a:endParaRPr lang="ru-RU" sz="40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u="sng" dirty="0" smtClean="0">
                <a:latin typeface="Times New Roman" pitchFamily="18" charset="0"/>
                <a:cs typeface="Times New Roman" pitchFamily="18" charset="0"/>
              </a:rPr>
              <a:t> «Восточные славяне: </a:t>
            </a:r>
          </a:p>
          <a:p>
            <a:pPr algn="ctr"/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первые племена и союзы, занятия и религия»</a:t>
            </a:r>
            <a:endParaRPr lang="ru-RU" sz="3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4857760"/>
            <a:ext cx="6182205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Преподаватель: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Королева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Ирина Юрьевна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0" y="6215082"/>
            <a:ext cx="1725152" cy="36933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n w="1841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Нелидово, </a:t>
            </a:r>
            <a:r>
              <a:rPr lang="ru-RU" dirty="0" smtClean="0">
                <a:ln w="1841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</a:t>
            </a:r>
            <a:endParaRPr lang="ru-RU" dirty="0">
              <a:ln w="18415" cmpd="sng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928670"/>
            <a:ext cx="82153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buFont typeface="Wingdings" pitchFamily="2" charset="2"/>
              <a:buChar char="v"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вера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во многобожие; 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buFont typeface="Wingdings" pitchFamily="2" charset="2"/>
              <a:buChar char="v"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религия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, существовавшая у людей до принятия ими основных религий мира – христианства или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ислама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://religooz.ucoz.ru/_pu/0/257513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357562"/>
            <a:ext cx="3962086" cy="3122065"/>
          </a:xfrm>
          <a:prstGeom prst="rect">
            <a:avLst/>
          </a:prstGeom>
          <a:noFill/>
        </p:spPr>
      </p:pic>
      <p:pic>
        <p:nvPicPr>
          <p:cNvPr id="28676" name="Picture 4" descr="http://uploads7.wikipaintings.org/images/nicholas-roerich/idols-pagan-rus-19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286124"/>
            <a:ext cx="3500462" cy="31606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71736" y="0"/>
            <a:ext cx="420442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ru-RU" sz="5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Язычество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a86db57c83104d4ca750815f8027ada"/>
          <p:cNvPicPr>
            <a:picLocks noChangeAspect="1" noChangeArrowheads="1"/>
          </p:cNvPicPr>
          <p:nvPr/>
        </p:nvPicPr>
        <p:blipFill>
          <a:blip r:embed="rId2"/>
          <a:srcRect b="4255"/>
          <a:stretch>
            <a:fillRect/>
          </a:stretch>
        </p:blipFill>
        <p:spPr bwMode="auto">
          <a:xfrm>
            <a:off x="6215074" y="928670"/>
            <a:ext cx="2143140" cy="2893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 descr="http://dreamworlds.ru/uploads/posts/2010-06/1276674010_bogr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785794"/>
            <a:ext cx="2143140" cy="3123410"/>
          </a:xfrm>
          <a:prstGeom prst="rect">
            <a:avLst/>
          </a:prstGeom>
          <a:noFill/>
        </p:spPr>
      </p:pic>
      <p:pic>
        <p:nvPicPr>
          <p:cNvPr id="37892" name="Picture 4" descr="http://dreamworlds.ru/uploads/posts/2010-02/1267143564_svaro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3929066"/>
            <a:ext cx="2032999" cy="2571744"/>
          </a:xfrm>
          <a:prstGeom prst="rect">
            <a:avLst/>
          </a:prstGeom>
          <a:noFill/>
        </p:spPr>
      </p:pic>
      <p:pic>
        <p:nvPicPr>
          <p:cNvPr id="37894" name="Picture 6" descr="http://zlobniy-serg.ucoz.ru/Virt/nenau.jpg"/>
          <p:cNvPicPr>
            <a:picLocks noChangeAspect="1" noChangeArrowheads="1"/>
          </p:cNvPicPr>
          <p:nvPr/>
        </p:nvPicPr>
        <p:blipFill>
          <a:blip r:embed="rId5"/>
          <a:srcRect r="649" b="6435"/>
          <a:stretch>
            <a:fillRect/>
          </a:stretch>
        </p:blipFill>
        <p:spPr bwMode="auto">
          <a:xfrm>
            <a:off x="6072198" y="4214818"/>
            <a:ext cx="2550337" cy="2000264"/>
          </a:xfrm>
          <a:prstGeom prst="rect">
            <a:avLst/>
          </a:prstGeom>
          <a:noFill/>
        </p:spPr>
      </p:pic>
      <p:pic>
        <p:nvPicPr>
          <p:cNvPr id="37896" name="Picture 8" descr="http://img3.proshkolu.ru/content/media/pic/std/2000000/1491000/1490565-ffe6b31ac54bf9c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4214818"/>
            <a:ext cx="2928958" cy="2257870"/>
          </a:xfrm>
          <a:prstGeom prst="rect">
            <a:avLst/>
          </a:prstGeom>
          <a:noFill/>
        </p:spPr>
      </p:pic>
      <p:pic>
        <p:nvPicPr>
          <p:cNvPr id="37898" name="Picture 10" descr="http://img1.liveinternet.ru/images/attach/c/6/93/163/93163495_1319874299_makosh.jpg"/>
          <p:cNvPicPr>
            <a:picLocks noChangeAspect="1" noChangeArrowheads="1"/>
          </p:cNvPicPr>
          <p:nvPr/>
        </p:nvPicPr>
        <p:blipFill>
          <a:blip r:embed="rId7"/>
          <a:srcRect l="7895" t="4305" r="7895" b="9586"/>
          <a:stretch>
            <a:fillRect/>
          </a:stretch>
        </p:blipFill>
        <p:spPr bwMode="auto">
          <a:xfrm>
            <a:off x="3214678" y="928670"/>
            <a:ext cx="2286016" cy="285752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214414" y="0"/>
            <a:ext cx="69815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Славянские языческие боги</a:t>
            </a:r>
            <a:endParaRPr lang="ru-RU" sz="44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3500438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Ярило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14678" y="3357562"/>
            <a:ext cx="1003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Мокошь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15074" y="3429000"/>
            <a:ext cx="791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Перун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43306" y="6072206"/>
            <a:ext cx="886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Сварог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572396" y="5857892"/>
            <a:ext cx="977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Стрибог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85720" y="6072206"/>
            <a:ext cx="771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Волос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57224" y="285728"/>
            <a:ext cx="7620000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000" dirty="0" smtClean="0">
                <a:solidFill>
                  <a:srgbClr val="990000"/>
                </a:solidFill>
              </a:rPr>
              <a:t>Религиозные </a:t>
            </a:r>
            <a:br>
              <a:rPr lang="ru-RU" sz="4000" dirty="0" smtClean="0">
                <a:solidFill>
                  <a:srgbClr val="990000"/>
                </a:solidFill>
              </a:rPr>
            </a:br>
            <a:r>
              <a:rPr lang="ru-RU" sz="4000" dirty="0" smtClean="0">
                <a:solidFill>
                  <a:srgbClr val="990000"/>
                </a:solidFill>
              </a:rPr>
              <a:t>верования  славян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142976" y="1643050"/>
            <a:ext cx="7162800" cy="533400"/>
          </a:xfrm>
          <a:prstGeom prst="rect">
            <a:avLst/>
          </a:prstGeom>
          <a:solidFill>
            <a:srgbClr val="DF8C6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Боги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428728" y="2428869"/>
            <a:ext cx="1930422" cy="1000132"/>
          </a:xfrm>
          <a:prstGeom prst="rect">
            <a:avLst/>
          </a:prstGeom>
          <a:solidFill>
            <a:srgbClr val="F3D4C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>
                <a:solidFill>
                  <a:srgbClr val="FF3300"/>
                </a:solidFill>
              </a:rPr>
              <a:t>Сварог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бог вселенной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4286248" y="2428868"/>
            <a:ext cx="1504952" cy="1000132"/>
          </a:xfrm>
          <a:prstGeom prst="rect">
            <a:avLst/>
          </a:prstGeom>
          <a:solidFill>
            <a:srgbClr val="F3D4C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>
                <a:solidFill>
                  <a:srgbClr val="FF3300"/>
                </a:solidFill>
              </a:rPr>
              <a:t>Ярило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 бог солнца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6629400" y="2428868"/>
            <a:ext cx="1585938" cy="1000132"/>
          </a:xfrm>
          <a:prstGeom prst="rect">
            <a:avLst/>
          </a:prstGeom>
          <a:solidFill>
            <a:srgbClr val="F3D4C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>
                <a:solidFill>
                  <a:srgbClr val="FF3300"/>
                </a:solidFill>
              </a:rPr>
              <a:t>Перун 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бог грома и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молний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4343401" y="3581400"/>
            <a:ext cx="1585922" cy="990608"/>
          </a:xfrm>
          <a:prstGeom prst="rect">
            <a:avLst/>
          </a:prstGeom>
          <a:solidFill>
            <a:srgbClr val="F3D4C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>
                <a:solidFill>
                  <a:srgbClr val="FF3300"/>
                </a:solidFill>
              </a:rPr>
              <a:t>Волос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покровитель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скотоводства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1428729" y="3581400"/>
            <a:ext cx="1919310" cy="1000125"/>
          </a:xfrm>
          <a:prstGeom prst="rect">
            <a:avLst/>
          </a:prstGeom>
          <a:solidFill>
            <a:srgbClr val="F3D4C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err="1">
                <a:solidFill>
                  <a:srgbClr val="FF3300"/>
                </a:solidFill>
              </a:rPr>
              <a:t>Стрибог</a:t>
            </a:r>
            <a:r>
              <a:rPr lang="ru-RU" sz="2000" dirty="0">
                <a:solidFill>
                  <a:srgbClr val="FF3300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повелитель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ветра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6629400" y="3581400"/>
            <a:ext cx="1543050" cy="927100"/>
          </a:xfrm>
          <a:prstGeom prst="rect">
            <a:avLst/>
          </a:prstGeom>
          <a:solidFill>
            <a:srgbClr val="F3D4C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 dirty="0"/>
          </a:p>
          <a:p>
            <a:pPr algn="ctr"/>
            <a:r>
              <a:rPr lang="ru-RU" sz="2000" dirty="0" err="1">
                <a:solidFill>
                  <a:srgbClr val="FF3300"/>
                </a:solidFill>
              </a:rPr>
              <a:t>Мокошь</a:t>
            </a:r>
            <a:endParaRPr lang="ru-RU" sz="2000" dirty="0">
              <a:solidFill>
                <a:srgbClr val="FF3300"/>
              </a:solidFill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 божество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плодородия</a:t>
            </a:r>
          </a:p>
          <a:p>
            <a:pPr algn="ctr"/>
            <a:endParaRPr lang="ru-RU" sz="1800" dirty="0"/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1142976" y="4714884"/>
            <a:ext cx="7162800" cy="533400"/>
          </a:xfrm>
          <a:prstGeom prst="rect">
            <a:avLst/>
          </a:prstGeom>
          <a:solidFill>
            <a:srgbClr val="DF8C6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Нечистая сила</a:t>
            </a: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5105400" y="5486400"/>
            <a:ext cx="1447800" cy="762000"/>
          </a:xfrm>
          <a:prstGeom prst="rect">
            <a:avLst/>
          </a:prstGeom>
          <a:solidFill>
            <a:srgbClr val="F3D4C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chemeClr val="tx1"/>
                </a:solidFill>
              </a:rPr>
              <a:t>водяной</a:t>
            </a:r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1447800" y="5486400"/>
            <a:ext cx="1447800" cy="762000"/>
          </a:xfrm>
          <a:prstGeom prst="rect">
            <a:avLst/>
          </a:prstGeom>
          <a:solidFill>
            <a:srgbClr val="F3D4C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chemeClr val="tx1"/>
                </a:solidFill>
              </a:rPr>
              <a:t>домовой</a:t>
            </a: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7010400" y="5486400"/>
            <a:ext cx="1447800" cy="762000"/>
          </a:xfrm>
          <a:prstGeom prst="rect">
            <a:avLst/>
          </a:prstGeom>
          <a:solidFill>
            <a:srgbClr val="F3D4C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chemeClr val="tx1"/>
                </a:solidFill>
              </a:rPr>
              <a:t>леший</a:t>
            </a:r>
          </a:p>
        </p:txBody>
      </p:sp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3200400" y="5486400"/>
            <a:ext cx="1447800" cy="762000"/>
          </a:xfrm>
          <a:prstGeom prst="rect">
            <a:avLst/>
          </a:prstGeom>
          <a:solidFill>
            <a:srgbClr val="F3D4C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chemeClr val="tx1"/>
                </a:solidFill>
              </a:rPr>
              <a:t>русалки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5"/>
          <p:cNvSpPr txBox="1">
            <a:spLocks noChangeArrowheads="1"/>
          </p:cNvSpPr>
          <p:nvPr/>
        </p:nvSpPr>
        <p:spPr bwMode="auto">
          <a:xfrm>
            <a:off x="3814738" y="285728"/>
            <a:ext cx="532926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5400" b="1" i="1" u="sng" dirty="0" smtClean="0"/>
              <a:t>Нечистая  </a:t>
            </a:r>
            <a:r>
              <a:rPr lang="ru-RU" sz="5400" b="1" i="1" u="sng" dirty="0"/>
              <a:t>сила</a:t>
            </a:r>
          </a:p>
        </p:txBody>
      </p:sp>
      <p:sp>
        <p:nvSpPr>
          <p:cNvPr id="16390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5572140"/>
            <a:ext cx="9858414" cy="128586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Нечистая сила - «низшие духи»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делились на полезных и опасных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sz="1200" dirty="0" smtClean="0"/>
          </a:p>
        </p:txBody>
      </p:sp>
      <p:pic>
        <p:nvPicPr>
          <p:cNvPr id="37892" name="Picture 4" descr="http://img-fotki.yandex.ru/get/9/130283026.172/0_8b616_d80923f7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14356"/>
            <a:ext cx="3068223" cy="2357454"/>
          </a:xfrm>
          <a:prstGeom prst="rect">
            <a:avLst/>
          </a:prstGeom>
          <a:noFill/>
        </p:spPr>
      </p:pic>
      <p:pic>
        <p:nvPicPr>
          <p:cNvPr id="37894" name="Picture 6" descr="http://stat21.privet.ru/lr/0c0e1ac5d1f6ed3e457e66eb70173ca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2214554"/>
            <a:ext cx="2328121" cy="2643206"/>
          </a:xfrm>
          <a:prstGeom prst="rect">
            <a:avLst/>
          </a:prstGeom>
          <a:noFill/>
        </p:spPr>
      </p:pic>
      <p:pic>
        <p:nvPicPr>
          <p:cNvPr id="37896" name="Picture 8" descr="http://www.hullumaja.com/files/pictures/2010/05/06/e3skvMits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3" y="1785926"/>
            <a:ext cx="2601119" cy="3286148"/>
          </a:xfrm>
          <a:prstGeom prst="rect">
            <a:avLst/>
          </a:prstGeom>
          <a:noFill/>
        </p:spPr>
      </p:pic>
      <p:pic>
        <p:nvPicPr>
          <p:cNvPr id="37898" name="Picture 10" descr="http://images.kakprosto.ru/tumb/pool-image/articles/201212/3070_1356794607_3d14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643314"/>
            <a:ext cx="3075782" cy="178593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142976" y="214290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</a:rPr>
              <a:t>Леший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3214686"/>
            <a:ext cx="1393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u="sng" dirty="0" smtClean="0">
                <a:solidFill>
                  <a:srgbClr val="FF0000"/>
                </a:solidFill>
              </a:rPr>
              <a:t>Домовой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7686" y="1357298"/>
            <a:ext cx="12338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u="sng" dirty="0" smtClean="0">
                <a:solidFill>
                  <a:srgbClr val="FF0000"/>
                </a:solidFill>
              </a:rPr>
              <a:t>Русалка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86644" y="1643050"/>
            <a:ext cx="1332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u="sng" dirty="0" smtClean="0">
                <a:solidFill>
                  <a:srgbClr val="FF0000"/>
                </a:solidFill>
              </a:rPr>
              <a:t>Водяной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2428868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1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596" y="478632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2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86182" y="4500570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3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43702" y="4286256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4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357166"/>
            <a:ext cx="65852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u="sng" dirty="0" smtClean="0">
                <a:latin typeface="Times New Roman" pitchFamily="18" charset="0"/>
                <a:cs typeface="Times New Roman" pitchFamily="18" charset="0"/>
              </a:rPr>
              <a:t>Проверочная работа</a:t>
            </a:r>
            <a:endParaRPr lang="ru-RU" sz="54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5143512"/>
            <a:ext cx="560762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Время – 5 мин.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868" y="1643050"/>
            <a:ext cx="4424224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Критерий оценки</a:t>
            </a:r>
          </a:p>
          <a:p>
            <a:pPr algn="ctr"/>
            <a:r>
              <a:rPr lang="ru-RU" sz="4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 баллов – «5»</a:t>
            </a:r>
          </a:p>
          <a:p>
            <a:pPr algn="ctr"/>
            <a:r>
              <a:rPr lang="ru-RU" sz="4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9-8 баллов – «4»</a:t>
            </a:r>
          </a:p>
          <a:p>
            <a:pPr algn="ctr"/>
            <a:r>
              <a:rPr lang="ru-RU" sz="4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 баллов – «3»</a:t>
            </a:r>
            <a:endParaRPr lang="ru-RU" sz="44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http://img-fotki.yandex.ru/get/4410/47407354.26c/0_8d719_feb9d92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643050"/>
            <a:ext cx="1785950" cy="28806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4678" y="64291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214290"/>
            <a:ext cx="2392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u="sng" dirty="0" smtClean="0">
                <a:solidFill>
                  <a:srgbClr val="002060"/>
                </a:solidFill>
              </a:rPr>
              <a:t>Проверка</a:t>
            </a:r>
            <a:endParaRPr lang="ru-RU" sz="4000" b="1" i="1" u="sng" dirty="0">
              <a:solidFill>
                <a:srgbClr val="002060"/>
              </a:solidFill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28596" y="487025"/>
            <a:ext cx="814393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Вариант 1</a:t>
            </a:r>
            <a:endParaRPr kumimoji="0" lang="ru-RU" sz="24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Существует </a:t>
            </a:r>
            <a:r>
              <a:rPr lang="ru-RU" sz="2400" b="1" i="1" u="sng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варианта происхождения названия нашей страны. На территории современной Тверской области обитало древнее племя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sng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кривичей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Основные занятия славян: 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земледелие,</a:t>
            </a:r>
            <a:r>
              <a:rPr kumimoji="0" lang="ru-RU" sz="2400" b="1" i="1" u="sng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скотоводство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2400" b="1" i="1" u="sng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охота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400" b="1" i="1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Древние славяне выращивали: 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пшеницу, капусту, репу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Религия славян - 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язычество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Перун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бог 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грома и молний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Вариант 2</a:t>
            </a:r>
            <a:endParaRPr kumimoji="0" lang="ru-RU" sz="24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Первое упоминание о государстве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Русь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относится к 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первой</a:t>
            </a:r>
            <a:r>
              <a:rPr kumimoji="0" lang="ru-RU" sz="2400" b="1" i="1" u="sng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половине </a:t>
            </a:r>
            <a:r>
              <a:rPr kumimoji="0" lang="en-US" sz="2400" b="1" i="1" u="sng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IX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века.  Способы обработки земли у древних славян: </a:t>
            </a:r>
            <a:r>
              <a:rPr lang="ru-RU" sz="2400" b="1" i="1" u="sng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подсечно-огневой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sng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переложный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Сбор мёда у диких пчёл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бортничество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Родовая община превратилась в </a:t>
            </a:r>
            <a:r>
              <a:rPr lang="ru-RU" sz="2400" b="1" i="1" u="sng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соседскую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общину. Нечистая сила у древних славян: 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леший, водяной, русалки, домовой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Ярило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- бог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sng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солнца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1071546"/>
            <a:ext cx="33897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54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28596" y="3143248"/>
            <a:ext cx="835821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вам понравилось сегодня на уроке?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не понравилось?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Что бы хотели изменить? 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3" name="Picture 5" descr="http://toget.ru/news_pics/564/564778_Parnyu_nuzhna_pomoshch__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285728"/>
            <a:ext cx="2534725" cy="2737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6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0"/>
            <a:ext cx="36982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Итог урока</a:t>
            </a:r>
            <a:endParaRPr lang="ru-RU" sz="54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1214422"/>
            <a:ext cx="57150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Сегодня на уроке:</a:t>
            </a:r>
            <a:r>
              <a:rPr lang="ru-RU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я понял …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5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узнал …</a:t>
            </a:r>
            <a:r>
              <a:rPr lang="ru-RU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меня </a:t>
            </a:r>
            <a:r>
              <a:rPr lang="ru-RU" sz="5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удивило …</a:t>
            </a:r>
            <a:endParaRPr lang="ru-RU" sz="5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" name="Picture 6" descr="http://wiki.pskovedu.ru/images/0/09/Slaidd18.JPG"/>
          <p:cNvPicPr>
            <a:picLocks noChangeAspect="1" noChangeArrowheads="1"/>
          </p:cNvPicPr>
          <p:nvPr/>
        </p:nvPicPr>
        <p:blipFill>
          <a:blip r:embed="rId2"/>
          <a:srcRect l="-2439" b="5691"/>
          <a:stretch>
            <a:fillRect/>
          </a:stretch>
        </p:blipFill>
        <p:spPr bwMode="auto">
          <a:xfrm>
            <a:off x="2714612" y="4643446"/>
            <a:ext cx="3714776" cy="199497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26" y="428604"/>
            <a:ext cx="48631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44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28596" y="1928802"/>
            <a:ext cx="8286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Конспект</a:t>
            </a:r>
          </a:p>
          <a:p>
            <a:pPr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Письменно ответить на вопрос «Что из верований древних славян дошло до нас в виде обрядов, традиций и суеверий?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чём это говорит?»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 descr="http://img1.liveinternet.ru/images/attach/c/4/79/301/79301565_large_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3301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357166"/>
            <a:ext cx="63203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905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работу!!!</a:t>
            </a:r>
            <a:endParaRPr lang="ru-RU" sz="5400" b="1" i="1" dirty="0">
              <a:ln w="1905">
                <a:solidFill>
                  <a:srgbClr val="C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642918"/>
            <a:ext cx="51271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u="sng" dirty="0" smtClean="0">
                <a:latin typeface="Times New Roman" pitchFamily="18" charset="0"/>
                <a:cs typeface="Times New Roman" pitchFamily="18" charset="0"/>
              </a:rPr>
              <a:t>Должны знать: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38036" y="2357430"/>
            <a:ext cx="8905964" cy="2600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какие племена и союзы образовали восточные славяне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занятия славян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религиозные представления славян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термины по теме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img.cliparto.com/pic/s/193062/3235853-exclamation-po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57166"/>
            <a:ext cx="1955014" cy="205790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3108" y="0"/>
            <a:ext cx="50411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i="1" u="sng" dirty="0" smtClean="0">
                <a:latin typeface="Times New Roman" pitchFamily="18" charset="0"/>
                <a:cs typeface="Times New Roman" pitchFamily="18" charset="0"/>
              </a:rPr>
              <a:t>Расселение славян</a:t>
            </a:r>
            <a:endParaRPr lang="ru-RU" sz="4800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Картинка 17 из 7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000108"/>
            <a:ext cx="6642698" cy="5200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9" y="2357430"/>
          <a:ext cx="8501122" cy="2468880"/>
        </p:xfrm>
        <a:graphic>
          <a:graphicData uri="http://schemas.openxmlformats.org/drawingml/2006/table">
            <a:tbl>
              <a:tblPr/>
              <a:tblGrid>
                <a:gridCol w="4035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5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Название племени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Территория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u="none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Поляне</a:t>
                      </a:r>
                      <a:endParaRPr lang="ru-RU" sz="2400" u="none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u="none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Среднее </a:t>
                      </a:r>
                      <a:r>
                        <a:rPr lang="ru-RU" sz="2400" u="none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Поднепровье</a:t>
                      </a:r>
                      <a:r>
                        <a:rPr lang="ru-RU" sz="2400" u="none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г. Киев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Новгородские </a:t>
                      </a:r>
                      <a:r>
                        <a:rPr lang="ru-RU" sz="24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словене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г.</a:t>
                      </a:r>
                      <a:r>
                        <a:rPr lang="ru-RU" sz="2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Новгород, Ладога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14480" y="285728"/>
            <a:ext cx="58791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Текст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«Расселение славян»</a:t>
            </a:r>
          </a:p>
          <a:p>
            <a:pPr algn="ctr"/>
            <a:r>
              <a:rPr lang="ru-RU" sz="3600" i="1" u="sng" dirty="0" smtClean="0">
                <a:latin typeface="Times New Roman" pitchFamily="18" charset="0"/>
                <a:cs typeface="Times New Roman" pitchFamily="18" charset="0"/>
              </a:rPr>
              <a:t>Задание: заполнить таблицу</a:t>
            </a:r>
            <a:endParaRPr lang="ru-RU" sz="3600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8926" y="5072074"/>
            <a:ext cx="36039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  <a:t>Время  - 5 мин.</a:t>
            </a:r>
            <a:endParaRPr lang="ru-RU" sz="4000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900igr.net/datai/istorija/Rasselenie-slavjan/0002-002-KHod-uroka-Proverka-DZ-test-kartochki-Izuchenija-novogo-materiala.jpg"/>
          <p:cNvPicPr>
            <a:picLocks noChangeAspect="1" noChangeArrowheads="1"/>
          </p:cNvPicPr>
          <p:nvPr/>
        </p:nvPicPr>
        <p:blipFill>
          <a:blip r:embed="rId2">
            <a:lum bright="10000" contrast="-40000"/>
          </a:blip>
          <a:srcRect l="1996" t="1706" r="2194" b="531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28860" y="285728"/>
            <a:ext cx="45799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Занятия славян</a:t>
            </a:r>
            <a:endParaRPr lang="ru-RU" sz="48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1214422"/>
            <a:ext cx="29482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ЗЕМЛЕДЕЛИЕ</a:t>
            </a:r>
            <a:endParaRPr lang="ru-RU" sz="3600" b="1" i="1" dirty="0"/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928662" y="1785926"/>
            <a:ext cx="1000132" cy="100013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H="1">
            <a:off x="2393141" y="2035959"/>
            <a:ext cx="1071570" cy="71438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85720" y="2928934"/>
            <a:ext cx="234218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/>
              <a:t>ПОДСЕЧНО – </a:t>
            </a:r>
          </a:p>
          <a:p>
            <a:pPr algn="ctr"/>
            <a:r>
              <a:rPr lang="ru-RU" sz="2800" b="1" i="1" dirty="0" smtClean="0"/>
              <a:t>ОГНЕВОЕ</a:t>
            </a:r>
            <a:endParaRPr lang="ru-RU" sz="28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2643174" y="3000372"/>
            <a:ext cx="2375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ПЕРЕЛОЖНОЕ</a:t>
            </a:r>
            <a:endParaRPr lang="ru-RU" sz="2800" b="1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5286380" y="1357298"/>
            <a:ext cx="34445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СКОТОВОДСТВО</a:t>
            </a:r>
            <a:endParaRPr lang="ru-RU" sz="3600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5857884" y="1928802"/>
            <a:ext cx="14484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ОХОТА</a:t>
            </a:r>
            <a:endParaRPr lang="ru-RU" sz="3600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5286380" y="2571744"/>
            <a:ext cx="32782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РЫБОЛОВСТВО</a:t>
            </a:r>
            <a:endParaRPr lang="ru-RU" sz="3600" b="1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5214942" y="3143248"/>
            <a:ext cx="38545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СОБИРАТЕЛЬСТВО</a:t>
            </a:r>
            <a:endParaRPr lang="ru-RU" sz="3600" b="1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5357818" y="3714752"/>
            <a:ext cx="3443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БОРТНИЧЕСТВО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img0.liveinternet.ru/images/attach/c/3/77/505/77505500_5dc549c923e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952875"/>
            <a:ext cx="3549698" cy="2905125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14282" y="214290"/>
            <a:ext cx="93183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Бортничество</a:t>
            </a:r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dirty="0" smtClean="0"/>
              <a:t>«борть» - лесной улей)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сбор мёда у диких пчёл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www.krugozor.ru/uploads/tours/img/rus/91_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071677"/>
            <a:ext cx="3714776" cy="4519645"/>
          </a:xfrm>
          <a:prstGeom prst="rect">
            <a:avLst/>
          </a:prstGeom>
          <a:noFill/>
        </p:spPr>
      </p:pic>
      <p:pic>
        <p:nvPicPr>
          <p:cNvPr id="21510" name="Picture 6" descr="http://agro.tatarstan.ru/rus/file/news/25_1265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1928802"/>
            <a:ext cx="3000396" cy="22502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900igr.net/datai/istorija/Rasselenie-slavjan/0002-002-KHod-uroka-Proverka-DZ-test-kartochki-Izuchenija-novogo-materiala.jpg"/>
          <p:cNvPicPr>
            <a:picLocks noChangeAspect="1" noChangeArrowheads="1"/>
          </p:cNvPicPr>
          <p:nvPr/>
        </p:nvPicPr>
        <p:blipFill>
          <a:blip r:embed="rId2">
            <a:lum bright="10000" contrast="-40000"/>
          </a:blip>
          <a:srcRect l="1996" t="1706" r="2194" b="531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28860" y="285728"/>
            <a:ext cx="45799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Занятия славян</a:t>
            </a:r>
            <a:endParaRPr lang="ru-RU" sz="48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1214422"/>
            <a:ext cx="29482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ЗЕМЛЕДЕЛИЕ</a:t>
            </a:r>
            <a:endParaRPr lang="ru-RU" sz="3600" b="1" i="1" dirty="0"/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928662" y="1785926"/>
            <a:ext cx="1000132" cy="100013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H="1">
            <a:off x="2393141" y="2035959"/>
            <a:ext cx="1071570" cy="71438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85720" y="2928934"/>
            <a:ext cx="234218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/>
              <a:t>ПОДСЕЧНО – </a:t>
            </a:r>
          </a:p>
          <a:p>
            <a:pPr algn="ctr"/>
            <a:r>
              <a:rPr lang="ru-RU" sz="2800" b="1" i="1" dirty="0" smtClean="0"/>
              <a:t>ОГНЕВОЕ</a:t>
            </a:r>
            <a:endParaRPr lang="ru-RU" sz="28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2643174" y="3000372"/>
            <a:ext cx="2375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ПЕРЕЛОЖНОЕ</a:t>
            </a:r>
            <a:endParaRPr lang="ru-RU" sz="2800" b="1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5286380" y="1357298"/>
            <a:ext cx="34445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СКОТОВОДСТВО</a:t>
            </a:r>
            <a:endParaRPr lang="ru-RU" sz="3600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5857884" y="1928802"/>
            <a:ext cx="14484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ОХОТА</a:t>
            </a:r>
            <a:endParaRPr lang="ru-RU" sz="3600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5286380" y="2571744"/>
            <a:ext cx="32782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РЫБОЛОВСТВО</a:t>
            </a:r>
            <a:endParaRPr lang="ru-RU" sz="3600" b="1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5214942" y="3143248"/>
            <a:ext cx="38545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СОБИРАТЕЛЬСТВО</a:t>
            </a:r>
            <a:endParaRPr lang="ru-RU" sz="3600" b="1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5357818" y="3714752"/>
            <a:ext cx="3443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БОРТНИЧЕСТВО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mg-fotki.yandex.ru/get/4214/serbija-lnv.23/0_2b77d_c3f1444d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00034" y="142852"/>
            <a:ext cx="5705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Найдите ошибки!!!</a:t>
            </a:r>
            <a:endParaRPr lang="ru-RU" sz="48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4" descr="http://img0.liveinternet.ru/images/attach/c/6/89/552/89552866_large_3970017_potato.jpg"/>
          <p:cNvPicPr>
            <a:picLocks noChangeAspect="1" noChangeArrowheads="1"/>
          </p:cNvPicPr>
          <p:nvPr/>
        </p:nvPicPr>
        <p:blipFill>
          <a:blip r:embed="rId3" cstate="print"/>
          <a:srcRect r="6249" b="9999"/>
          <a:stretch>
            <a:fillRect/>
          </a:stretch>
        </p:blipFill>
        <p:spPr bwMode="auto">
          <a:xfrm>
            <a:off x="500034" y="5286388"/>
            <a:ext cx="2017073" cy="1285884"/>
          </a:xfrm>
          <a:prstGeom prst="rect">
            <a:avLst/>
          </a:prstGeom>
          <a:noFill/>
        </p:spPr>
      </p:pic>
      <p:pic>
        <p:nvPicPr>
          <p:cNvPr id="19462" name="Picture 6" descr="http://news.samaratoday.ru/edit/uploaded1/215122_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643314"/>
            <a:ext cx="1643074" cy="1230283"/>
          </a:xfrm>
          <a:prstGeom prst="rect">
            <a:avLst/>
          </a:prstGeom>
          <a:noFill/>
        </p:spPr>
      </p:pic>
      <p:pic>
        <p:nvPicPr>
          <p:cNvPr id="19466" name="Picture 10" descr="http://i.allday.ru/uploads/posts/2010-04/1270671683_wheat-2.jpg"/>
          <p:cNvPicPr>
            <a:picLocks noChangeAspect="1" noChangeArrowheads="1"/>
          </p:cNvPicPr>
          <p:nvPr/>
        </p:nvPicPr>
        <p:blipFill>
          <a:blip r:embed="rId5"/>
          <a:srcRect l="16500" t="6049" r="3999" b="9274"/>
          <a:stretch>
            <a:fillRect/>
          </a:stretch>
        </p:blipFill>
        <p:spPr bwMode="auto">
          <a:xfrm>
            <a:off x="2000232" y="1928802"/>
            <a:ext cx="1419839" cy="1500198"/>
          </a:xfrm>
          <a:prstGeom prst="rect">
            <a:avLst/>
          </a:prstGeom>
          <a:noFill/>
        </p:spPr>
      </p:pic>
      <p:pic>
        <p:nvPicPr>
          <p:cNvPr id="19468" name="Picture 12" descr="http://bobovye.ucoz.ru/_ph/1/2/88513229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5357826"/>
            <a:ext cx="1620976" cy="1214446"/>
          </a:xfrm>
          <a:prstGeom prst="rect">
            <a:avLst/>
          </a:prstGeom>
          <a:noFill/>
        </p:spPr>
      </p:pic>
      <p:pic>
        <p:nvPicPr>
          <p:cNvPr id="19470" name="Picture 14" descr="http://www.1000listnik.ru/uploads/posts/2010-06/1277744146_len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71934" y="1142984"/>
            <a:ext cx="1785950" cy="2515423"/>
          </a:xfrm>
          <a:prstGeom prst="rect">
            <a:avLst/>
          </a:prstGeom>
          <a:noFill/>
        </p:spPr>
      </p:pic>
      <p:pic>
        <p:nvPicPr>
          <p:cNvPr id="19474" name="Picture 18" descr="http://s018.radikal.ru/i524/1204/b7/1015d3c2291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15140" y="1357298"/>
            <a:ext cx="1761393" cy="2027504"/>
          </a:xfrm>
          <a:prstGeom prst="rect">
            <a:avLst/>
          </a:prstGeom>
          <a:noFill/>
        </p:spPr>
      </p:pic>
      <p:pic>
        <p:nvPicPr>
          <p:cNvPr id="19478" name="Picture 22" descr="http://img.by/i/K9Dhi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00298" y="3929066"/>
            <a:ext cx="1785950" cy="1153723"/>
          </a:xfrm>
          <a:prstGeom prst="rect">
            <a:avLst/>
          </a:prstGeom>
          <a:noFill/>
        </p:spPr>
      </p:pic>
      <p:pic>
        <p:nvPicPr>
          <p:cNvPr id="19482" name="Picture 26" descr="http://bioinstinct.ru/files/StoreProdImage/230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29190" y="3857628"/>
            <a:ext cx="1357322" cy="1357322"/>
          </a:xfrm>
          <a:prstGeom prst="rect">
            <a:avLst/>
          </a:prstGeom>
          <a:noFill/>
        </p:spPr>
      </p:pic>
      <p:pic>
        <p:nvPicPr>
          <p:cNvPr id="19484" name="Picture 28" descr="http://copypast.ru/foto8/4391/5_zdorovyh_produktov_pitanija_2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786578" y="3857628"/>
            <a:ext cx="1891558" cy="1343006"/>
          </a:xfrm>
          <a:prstGeom prst="rect">
            <a:avLst/>
          </a:prstGeom>
          <a:noFill/>
        </p:spPr>
      </p:pic>
      <p:pic>
        <p:nvPicPr>
          <p:cNvPr id="19486" name="Picture 30" descr="http://hometurnedgreen.com/wp-content/uploads/2010/03/gardening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72198" y="5357826"/>
            <a:ext cx="1714512" cy="128588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21466" y="428604"/>
            <a:ext cx="854740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екст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Социальные отношения древних славян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71934" y="214311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kumimoji="0" lang="ru-RU" sz="48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Чем родовая община </a:t>
            </a:r>
          </a:p>
          <a:p>
            <a:pPr algn="ctr"/>
            <a:r>
              <a:rPr kumimoji="0" lang="ru-RU" sz="48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отличается от соседской?</a:t>
            </a:r>
            <a:endParaRPr lang="ru-RU" sz="4800" dirty="0"/>
          </a:p>
        </p:txBody>
      </p:sp>
      <p:pic>
        <p:nvPicPr>
          <p:cNvPr id="5" name="Picture 3" descr="http://fanfics.info/_fr/5/s75816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285992"/>
            <a:ext cx="3429024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586</TotalTime>
  <Words>428</Words>
  <Application>Microsoft Office PowerPoint</Application>
  <PresentationFormat>Экран (4:3)</PresentationFormat>
  <Paragraphs>120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Религиозные  верования  славян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RePack by Diakov</cp:lastModifiedBy>
  <cp:revision>60</cp:revision>
  <dcterms:created xsi:type="dcterms:W3CDTF">2013-11-15T05:28:46Z</dcterms:created>
  <dcterms:modified xsi:type="dcterms:W3CDTF">2024-01-12T09:51:58Z</dcterms:modified>
</cp:coreProperties>
</file>