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90" r:id="rId3"/>
    <p:sldId id="279" r:id="rId4"/>
    <p:sldId id="281" r:id="rId5"/>
    <p:sldId id="261" r:id="rId6"/>
    <p:sldId id="258" r:id="rId7"/>
    <p:sldId id="287" r:id="rId8"/>
    <p:sldId id="265" r:id="rId9"/>
    <p:sldId id="267" r:id="rId10"/>
    <p:sldId id="264" r:id="rId11"/>
    <p:sldId id="270" r:id="rId12"/>
    <p:sldId id="288" r:id="rId13"/>
    <p:sldId id="269" r:id="rId14"/>
    <p:sldId id="263" r:id="rId15"/>
    <p:sldId id="272" r:id="rId16"/>
    <p:sldId id="273" r:id="rId17"/>
    <p:sldId id="274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CCFF"/>
    <a:srgbClr val="FFFFCC"/>
    <a:srgbClr val="A5EBFB"/>
    <a:srgbClr val="FFFF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24" y="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7944" y="5949280"/>
            <a:ext cx="4701208" cy="648072"/>
          </a:xfrm>
        </p:spPr>
        <p:txBody>
          <a:bodyPr>
            <a:noAutofit/>
          </a:bodyPr>
          <a:lstStyle/>
          <a:p>
            <a:pPr algn="r"/>
            <a:r>
              <a:rPr lang="ru-RU" sz="2000" b="1" dirty="0" smtClean="0">
                <a:latin typeface="Monotype Corsiva" pitchFamily="66" charset="0"/>
              </a:rPr>
              <a:t>Воспитатели: </a:t>
            </a:r>
            <a:r>
              <a:rPr lang="ru-RU" sz="2000" b="1" dirty="0" err="1" smtClean="0">
                <a:latin typeface="Monotype Corsiva" pitchFamily="66" charset="0"/>
              </a:rPr>
              <a:t>Калайда</a:t>
            </a:r>
            <a:r>
              <a:rPr lang="ru-RU" sz="2000" b="1" dirty="0" smtClean="0">
                <a:latin typeface="Monotype Corsiva" pitchFamily="66" charset="0"/>
              </a:rPr>
              <a:t> Татьяна Юрьевна</a:t>
            </a:r>
            <a:br>
              <a:rPr lang="ru-RU" sz="2000" b="1" dirty="0" smtClean="0">
                <a:latin typeface="Monotype Corsiva" pitchFamily="66" charset="0"/>
              </a:rPr>
            </a:br>
            <a:r>
              <a:rPr lang="ru-RU" sz="2000" b="1" dirty="0" smtClean="0">
                <a:latin typeface="Monotype Corsiva" pitchFamily="66" charset="0"/>
              </a:rPr>
              <a:t>                         Долженко Ирина Борисовна</a:t>
            </a:r>
            <a:endParaRPr lang="ru-RU" sz="2000" b="1" dirty="0">
              <a:latin typeface="Monotype Corsiva" pitchFamily="66" charset="0"/>
            </a:endParaRPr>
          </a:p>
        </p:txBody>
      </p:sp>
      <p:pic>
        <p:nvPicPr>
          <p:cNvPr id="1030" name="Picture 6" descr="ᐈ Дети школьники векторный клипарт вектор, векторные дети | скачать на  Depositphotos®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50441" y="1818351"/>
            <a:ext cx="5390587" cy="3764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627784" y="3501008"/>
            <a:ext cx="3888432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Использование технологии «Ситуация месяца» </a:t>
            </a:r>
            <a:endParaRPr lang="ru-RU" sz="2500" b="1" dirty="0" smtClean="0">
              <a:solidFill>
                <a:schemeClr val="accent1">
                  <a:lumMod val="50000"/>
                </a:schemeClr>
              </a:solidFill>
              <a:latin typeface="Monotype Corsiva" pitchFamily="66" charset="0"/>
            </a:endParaRPr>
          </a:p>
          <a:p>
            <a:pPr algn="ctr"/>
            <a:r>
              <a:rPr lang="ru-RU" sz="2500" b="1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в </a:t>
            </a:r>
            <a:r>
              <a:rPr lang="ru-RU" sz="25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формировании у детей осознанной нравственной позиции</a:t>
            </a:r>
            <a:endParaRPr lang="ru-RU" sz="25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3497" y="219998"/>
            <a:ext cx="86244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Monotype Corsiva" pitchFamily="66" charset="0"/>
              </a:rPr>
              <a:t>Муниципальное автономное  дошкольное образовательное учреждение «Детский сад № 3 «Умка»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2335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C:\Users\tatyana\Desktop\фото 20-21\группа\WP_20200928_16_53_33_Pro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9050" t="8556" r="7201"/>
          <a:stretch/>
        </p:blipFill>
        <p:spPr bwMode="auto">
          <a:xfrm>
            <a:off x="539552" y="188640"/>
            <a:ext cx="3058113" cy="2926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C:\Users\tatyana\Desktop\работа 20-21\фото 20-21\группа\WP_20200928_16_39_31_Pro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1519" r="27211"/>
          <a:stretch/>
        </p:blipFill>
        <p:spPr bwMode="auto">
          <a:xfrm>
            <a:off x="179512" y="4509120"/>
            <a:ext cx="3900686" cy="2064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3212976"/>
            <a:ext cx="4320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Monotype Corsiva" pitchFamily="66" charset="0"/>
                <a:cs typeface="Times New Roman" pitchFamily="18" charset="0"/>
              </a:rPr>
              <a:t>     Конструирование </a:t>
            </a:r>
            <a:r>
              <a:rPr lang="ru-RU" sz="2400" b="1" dirty="0">
                <a:latin typeface="Monotype Corsiva" pitchFamily="66" charset="0"/>
                <a:cs typeface="Times New Roman" pitchFamily="18" charset="0"/>
              </a:rPr>
              <a:t>на тему</a:t>
            </a:r>
            <a:r>
              <a:rPr lang="ru-RU" sz="2400" b="1" dirty="0" smtClean="0">
                <a:latin typeface="Monotype Corsiva" pitchFamily="66" charset="0"/>
                <a:cs typeface="Times New Roman" pitchFamily="18" charset="0"/>
              </a:rPr>
              <a:t>:          «</a:t>
            </a:r>
            <a:r>
              <a:rPr lang="ru-RU" sz="2400" b="1" dirty="0">
                <a:latin typeface="Monotype Corsiva" pitchFamily="66" charset="0"/>
                <a:cs typeface="Times New Roman" pitchFamily="18" charset="0"/>
              </a:rPr>
              <a:t>Мы строим дома своей мечты»</a:t>
            </a:r>
            <a:br>
              <a:rPr lang="ru-RU" sz="2400" b="1" dirty="0">
                <a:latin typeface="Monotype Corsiva" pitchFamily="66" charset="0"/>
                <a:cs typeface="Times New Roman" pitchFamily="18" charset="0"/>
              </a:rPr>
            </a:br>
            <a:endParaRPr lang="ru-RU" sz="2400" b="1" dirty="0">
              <a:latin typeface="Monotype Corsiva" pitchFamily="66" charset="0"/>
            </a:endParaRPr>
          </a:p>
        </p:txBody>
      </p:sp>
      <p:pic>
        <p:nvPicPr>
          <p:cNvPr id="5" name="Picture 2" descr="C:\Users\tatyana\Desktop\работа 20-21\фото 20-21\Полярный\WP_20201124_08_49_05_Pro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118"/>
          <a:stretch/>
        </p:blipFill>
        <p:spPr bwMode="auto">
          <a:xfrm>
            <a:off x="4427984" y="2855491"/>
            <a:ext cx="1617273" cy="3840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tatyana\Desktop\работа 20-21\фото 20-21\Полярный\WP_20201124_08_49_19_Pro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45772" y="2855491"/>
            <a:ext cx="2659831" cy="3840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154923" y="2135228"/>
            <a:ext cx="49007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Рисунки на тему: «Мой любимый город»</a:t>
            </a:r>
            <a:endParaRPr lang="en-US" sz="2400" b="1" i="1" dirty="0">
              <a:latin typeface="Monotype Corsiva" pitchFamily="66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89274" y="260648"/>
            <a:ext cx="55082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i="1" dirty="0" smtClean="0">
                <a:solidFill>
                  <a:schemeClr val="accent1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Ситуация месяца «Мой город»</a:t>
            </a:r>
            <a:endParaRPr lang="en-US" sz="3600" b="1" i="1" dirty="0">
              <a:solidFill>
                <a:schemeClr val="accent1"/>
              </a:solidFill>
              <a:latin typeface="Monotype Corsiva" pitchFamily="66" charset="0"/>
              <a:ea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1789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tatyana\Desktop\работа 20-21\фото 20-21\пдд улица\WP_20200923_12_06_54_Pr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196752"/>
            <a:ext cx="4352483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tatyana\Desktop\работа 20-21\фото 20-21\э\WP_20201126_11_53_14_Pr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7" y="3824621"/>
            <a:ext cx="3834374" cy="2805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tatyana\Desktop\работа 20-21\фото 20-21\э\WP_20201126_11_52_05_Pr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3933056"/>
            <a:ext cx="2270382" cy="2778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tatyana\Desktop\работа 20-21\фото 20-21\э\WP_20201126_11_59_51_Pro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8002"/>
          <a:stretch/>
        </p:blipFill>
        <p:spPr bwMode="auto">
          <a:xfrm>
            <a:off x="179512" y="1196752"/>
            <a:ext cx="4090997" cy="2501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059832" y="692696"/>
            <a:ext cx="25026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Экскурсии по городу</a:t>
            </a:r>
            <a:endParaRPr lang="en-US" sz="2400" b="1" i="1" dirty="0">
              <a:latin typeface="Monotype Corsiva" pitchFamily="66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629965" y="0"/>
            <a:ext cx="572464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i="1" dirty="0" smtClean="0">
                <a:solidFill>
                  <a:schemeClr val="accent1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Ситуация месяца «Мой город»</a:t>
            </a:r>
            <a:endParaRPr lang="en-US" sz="3600" b="1" i="1" dirty="0">
              <a:solidFill>
                <a:schemeClr val="accent1"/>
              </a:solidFill>
              <a:latin typeface="Monotype Corsiva" pitchFamily="66" charset="0"/>
              <a:ea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5711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843808" y="2492896"/>
            <a:ext cx="3600400" cy="1656184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131840" y="2876137"/>
            <a:ext cx="3024336" cy="840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Monotype Corsiva" pitchFamily="66" charset="0"/>
              </a:rPr>
              <a:t>     </a:t>
            </a:r>
            <a:r>
              <a:rPr lang="ru-RU" sz="2400" b="1" dirty="0" smtClean="0">
                <a:latin typeface="Monotype Corsiva" pitchFamily="66" charset="0"/>
              </a:rPr>
              <a:t>Ситуация месяца </a:t>
            </a:r>
          </a:p>
          <a:p>
            <a:pPr algn="ctr"/>
            <a:r>
              <a:rPr lang="ru-RU" sz="2400" b="1" dirty="0">
                <a:latin typeface="Monotype Corsiva" pitchFamily="66" charset="0"/>
              </a:rPr>
              <a:t> </a:t>
            </a:r>
            <a:r>
              <a:rPr lang="ru-RU" sz="2400" b="1" dirty="0" smtClean="0">
                <a:latin typeface="Monotype Corsiva" pitchFamily="66" charset="0"/>
              </a:rPr>
              <a:t>«Моя родина - Россия</a:t>
            </a:r>
            <a:endParaRPr lang="ru-RU" sz="2400" b="1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V="1">
            <a:off x="6156176" y="1340768"/>
            <a:ext cx="736848" cy="11521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4644008" y="980728"/>
            <a:ext cx="0" cy="133895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4536183" y="4186627"/>
            <a:ext cx="0" cy="12352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2248350" y="3827943"/>
            <a:ext cx="758867" cy="111093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6248608" y="3827943"/>
            <a:ext cx="712767" cy="9483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 flipV="1">
            <a:off x="2361033" y="1650204"/>
            <a:ext cx="659686" cy="1066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Прямоугольник 44"/>
          <p:cNvSpPr/>
          <p:nvPr/>
        </p:nvSpPr>
        <p:spPr>
          <a:xfrm>
            <a:off x="4228669" y="558824"/>
            <a:ext cx="10422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Monotype Corsiva" pitchFamily="66" charset="0"/>
              </a:rPr>
              <a:t>Беседы </a:t>
            </a:r>
            <a:endParaRPr lang="ru-RU" sz="2400" b="1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467544" y="1102678"/>
            <a:ext cx="26180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Monotype Corsiva" pitchFamily="66" charset="0"/>
              </a:rPr>
              <a:t>Дидактические игры</a:t>
            </a:r>
            <a:endParaRPr lang="ru-RU" sz="2400" b="1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6218199" y="908720"/>
            <a:ext cx="29258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Monotype Corsiva" pitchFamily="66" charset="0"/>
              </a:rPr>
              <a:t>Рисование, аппликация </a:t>
            </a:r>
            <a:endParaRPr lang="ru-RU" sz="2400" b="1" dirty="0"/>
          </a:p>
        </p:txBody>
      </p:sp>
      <p:sp>
        <p:nvSpPr>
          <p:cNvPr id="49" name="Прямоугольник 48"/>
          <p:cNvSpPr/>
          <p:nvPr/>
        </p:nvSpPr>
        <p:spPr>
          <a:xfrm>
            <a:off x="6228185" y="4879504"/>
            <a:ext cx="23042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Monotype Corsiva" pitchFamily="66" charset="0"/>
              </a:rPr>
              <a:t>Рассматривание </a:t>
            </a:r>
            <a:r>
              <a:rPr lang="ru-RU" sz="2400" b="1" dirty="0">
                <a:latin typeface="Monotype Corsiva" pitchFamily="66" charset="0"/>
              </a:rPr>
              <a:t> </a:t>
            </a:r>
            <a:r>
              <a:rPr lang="ru-RU" sz="2400" b="1" dirty="0" smtClean="0">
                <a:latin typeface="Monotype Corsiva" pitchFamily="66" charset="0"/>
              </a:rPr>
              <a:t>альбомов</a:t>
            </a:r>
          </a:p>
          <a:p>
            <a:r>
              <a:rPr lang="ru-RU" sz="2400" b="1" dirty="0" smtClean="0">
                <a:latin typeface="Monotype Corsiva" pitchFamily="66" charset="0"/>
              </a:rPr>
              <a:t>иллюстраций</a:t>
            </a:r>
            <a:endParaRPr lang="ru-RU" sz="2400" b="1" dirty="0"/>
          </a:p>
        </p:txBody>
      </p:sp>
      <p:sp>
        <p:nvSpPr>
          <p:cNvPr id="50" name="Прямоугольник 49"/>
          <p:cNvSpPr/>
          <p:nvPr/>
        </p:nvSpPr>
        <p:spPr>
          <a:xfrm>
            <a:off x="3988573" y="5341169"/>
            <a:ext cx="14235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                                         </a:t>
            </a:r>
            <a:endParaRPr lang="ru-RU" dirty="0"/>
          </a:p>
        </p:txBody>
      </p:sp>
      <p:sp>
        <p:nvSpPr>
          <p:cNvPr id="51" name="Прямоугольник 50"/>
          <p:cNvSpPr/>
          <p:nvPr/>
        </p:nvSpPr>
        <p:spPr>
          <a:xfrm>
            <a:off x="686698" y="5052591"/>
            <a:ext cx="27863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Monotype Corsiva" pitchFamily="66" charset="0"/>
              </a:rPr>
              <a:t>Составление рассказов</a:t>
            </a:r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68559" y="5525835"/>
            <a:ext cx="15568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Monotype Corsiva" pitchFamily="66" charset="0"/>
              </a:rPr>
              <a:t>Викторина</a:t>
            </a:r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377046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68760"/>
            <a:ext cx="3168820" cy="1842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C:\Users\tatyana\Desktop\Рисунок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72" t="41906" b="1973"/>
          <a:stretch/>
        </p:blipFill>
        <p:spPr bwMode="auto">
          <a:xfrm>
            <a:off x="5652120" y="1167449"/>
            <a:ext cx="3158843" cy="1873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221422" y="692696"/>
            <a:ext cx="46153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Уголок  патриотического воспитания</a:t>
            </a:r>
            <a:endParaRPr lang="en-US" sz="2400" b="1" i="1" dirty="0">
              <a:latin typeface="Monotype Corsiva" pitchFamily="66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C:\Users\tatyana\Desktop\флаг герб москва национальности\IMG_20210225_16433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295" r="4675"/>
          <a:stretch/>
        </p:blipFill>
        <p:spPr bwMode="auto">
          <a:xfrm>
            <a:off x="487905" y="3872541"/>
            <a:ext cx="2905156" cy="2828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tatyana\Desktop\флаг герб москва национальности\IMG_20210225_16552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07029" y="3872541"/>
            <a:ext cx="3738807" cy="2804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17318" y="3244334"/>
            <a:ext cx="61093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Беседа на тему: «Москва </a:t>
            </a:r>
            <a:r>
              <a:rPr lang="ru-RU" sz="2400" b="1" i="1" dirty="0"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– столица нашей </a:t>
            </a:r>
            <a:r>
              <a:rPr lang="ru-RU" sz="2400" b="1" i="1" dirty="0" smtClean="0"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родины»</a:t>
            </a:r>
            <a:endParaRPr lang="en-US" sz="2400" b="1" i="1" dirty="0">
              <a:latin typeface="Monotype Corsiva" pitchFamily="66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83568" y="0"/>
            <a:ext cx="76328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i="1" dirty="0" smtClean="0">
                <a:solidFill>
                  <a:schemeClr val="accent1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Ситуация месяца «Моя  родина – Россия»»</a:t>
            </a:r>
            <a:endParaRPr lang="en-US" sz="3600" b="1" i="1" dirty="0">
              <a:solidFill>
                <a:schemeClr val="accent1"/>
              </a:solidFill>
              <a:latin typeface="Monotype Corsiva" pitchFamily="66" charset="0"/>
              <a:ea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5711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27585" y="3717032"/>
            <a:ext cx="27363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Знакомство с флагом</a:t>
            </a:r>
            <a:endParaRPr lang="en-US" sz="2400" b="1" i="1" dirty="0">
              <a:latin typeface="Monotype Corsiva" pitchFamily="66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 descr="C:\Users\tatyana\Desktop\флаг герб москва национальности\IMG_20210225_16013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192" t="8574" r="1732"/>
          <a:stretch/>
        </p:blipFill>
        <p:spPr bwMode="auto">
          <a:xfrm>
            <a:off x="698031" y="1416651"/>
            <a:ext cx="2505577" cy="1950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tatyana\Desktop\IMG-20210226-WA001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679" t="29954" r="17527" b="10402"/>
          <a:stretch/>
        </p:blipFill>
        <p:spPr bwMode="auto">
          <a:xfrm>
            <a:off x="698031" y="4377278"/>
            <a:ext cx="3117058" cy="1969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932040" y="3573016"/>
            <a:ext cx="41044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Знакомство с гербом</a:t>
            </a:r>
            <a:endParaRPr lang="en-US" sz="2400" b="1" i="1" dirty="0">
              <a:latin typeface="Monotype Corsiva" pitchFamily="66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 descr="C:\Users\tatyana\Desktop\IMG-20210226-WA000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606" t="13919" r="10949" b="10485"/>
          <a:stretch/>
        </p:blipFill>
        <p:spPr bwMode="auto">
          <a:xfrm>
            <a:off x="5508103" y="4358028"/>
            <a:ext cx="2948343" cy="2036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Users\tatyana\Desktop\флаг герб москва национальности\IMG_20210225_160027[1]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876"/>
          <a:stretch/>
        </p:blipFill>
        <p:spPr bwMode="auto">
          <a:xfrm>
            <a:off x="6014423" y="1326942"/>
            <a:ext cx="2442024" cy="204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827585" y="260648"/>
            <a:ext cx="74888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i="1" dirty="0" smtClean="0">
                <a:solidFill>
                  <a:srgbClr val="0070C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Ситуация месяца  «Моя  родина - Россия»</a:t>
            </a:r>
            <a:endParaRPr lang="en-US" sz="3600" b="1" i="1" dirty="0">
              <a:solidFill>
                <a:srgbClr val="0070C0"/>
              </a:solidFill>
              <a:latin typeface="Monotype Corsiva" pitchFamily="66" charset="0"/>
              <a:ea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4676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фотки радуга\роспись матрёшки\IMG_20210226_09501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09" t="5250"/>
          <a:stretch/>
        </p:blipFill>
        <p:spPr bwMode="auto">
          <a:xfrm>
            <a:off x="283872" y="3356992"/>
            <a:ext cx="4350616" cy="3306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tatyana\Desktop\IMG-20210226-WA000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460" t="12505"/>
          <a:stretch/>
        </p:blipFill>
        <p:spPr bwMode="auto">
          <a:xfrm>
            <a:off x="899592" y="764704"/>
            <a:ext cx="2736304" cy="2315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D:\фотки радуга\роспись матрёшки\IMG_20210225_16213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192064"/>
            <a:ext cx="4012664" cy="3430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220072" y="2276872"/>
            <a:ext cx="34002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Матрёшка – символ России</a:t>
            </a:r>
            <a:endParaRPr lang="en-US" sz="2400" b="1" i="1" dirty="0">
              <a:latin typeface="Monotype Corsiva" pitchFamily="66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08737" y="0"/>
            <a:ext cx="71224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i="1" dirty="0" smtClean="0">
                <a:solidFill>
                  <a:schemeClr val="accent1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Ситуация месяца «Моя  родина -Россия</a:t>
            </a:r>
            <a:endParaRPr lang="en-US" sz="3600" b="1" i="1" dirty="0">
              <a:solidFill>
                <a:schemeClr val="accent1"/>
              </a:solidFill>
              <a:latin typeface="Monotype Corsiva" pitchFamily="66" charset="0"/>
              <a:ea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8555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tatyana\Desktop\флаг герб москва национальности\IMG_20210225_1554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88840"/>
            <a:ext cx="2688298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tatyana\Desktop\IMG-20210226-WA001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709" b="16064"/>
          <a:stretch/>
        </p:blipFill>
        <p:spPr bwMode="auto">
          <a:xfrm>
            <a:off x="3059833" y="1484784"/>
            <a:ext cx="3024336" cy="2040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339752" y="908720"/>
            <a:ext cx="44582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Россия – многонациональная страна</a:t>
            </a:r>
            <a:endParaRPr lang="en-US" sz="2400" b="1" i="1" dirty="0">
              <a:latin typeface="Monotype Corsiva" pitchFamily="66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 descr="D:\фотки радуга\разные национальности\IMG_20210226_10141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060848"/>
            <a:ext cx="2695719" cy="2021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tatyana\Desktop\WP_20210324_10_38_32_Pro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991" r="7208"/>
          <a:stretch/>
        </p:blipFill>
        <p:spPr bwMode="auto">
          <a:xfrm>
            <a:off x="147863" y="4360605"/>
            <a:ext cx="4439131" cy="2368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tatyana\Desktop\WP_20210324_10_41_05_Pro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360605"/>
            <a:ext cx="4210327" cy="2368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000134" y="3628347"/>
            <a:ext cx="15055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latin typeface="Monotype Corsiva" pitchFamily="66" charset="0"/>
                <a:cs typeface="Times New Roman" pitchFamily="18" charset="0"/>
              </a:rPr>
              <a:t>Викторина</a:t>
            </a:r>
            <a:endParaRPr lang="ru-RU" sz="2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39552" y="188640"/>
            <a:ext cx="79928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i="1" dirty="0" smtClean="0">
                <a:solidFill>
                  <a:schemeClr val="accent1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Ситуация месяца «Моя </a:t>
            </a:r>
            <a:r>
              <a:rPr lang="ru-RU" sz="3600" b="1" i="1" dirty="0">
                <a:solidFill>
                  <a:schemeClr val="accent1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smtClean="0">
                <a:solidFill>
                  <a:schemeClr val="accent1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родина-Россия»</a:t>
            </a:r>
            <a:endParaRPr lang="en-US" sz="3600" b="1" i="1" dirty="0">
              <a:solidFill>
                <a:schemeClr val="accent1"/>
              </a:solidFill>
              <a:latin typeface="Monotype Corsiva" pitchFamily="66" charset="0"/>
              <a:ea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8555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0277" y="116632"/>
            <a:ext cx="820891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8800" i="1" dirty="0" smtClean="0">
                <a:solidFill>
                  <a:srgbClr val="0070C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8800" i="1" dirty="0">
              <a:solidFill>
                <a:srgbClr val="0070C0"/>
              </a:solidFill>
              <a:latin typeface="Monotype Corsiva" pitchFamily="66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5124" name="Picture 4" descr="Частный детский сад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785698"/>
            <a:ext cx="9036496" cy="4031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18555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692697"/>
            <a:ext cx="7772400" cy="1296144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chemeClr val="accent1"/>
                </a:solidFill>
                <a:latin typeface="Monotype Corsiva" pitchFamily="66" charset="0"/>
              </a:rPr>
              <a:t>Цель  проекта</a:t>
            </a:r>
            <a:r>
              <a:rPr lang="ru-RU" sz="4000" b="1" dirty="0">
                <a:solidFill>
                  <a:schemeClr val="accent1"/>
                </a:solidFill>
              </a:rPr>
              <a:t/>
            </a:r>
            <a:br>
              <a:rPr lang="ru-RU" sz="4000" b="1" dirty="0">
                <a:solidFill>
                  <a:schemeClr val="accent1"/>
                </a:solidFill>
              </a:rPr>
            </a:br>
            <a:r>
              <a:rPr lang="ru-RU" sz="900" b="1" dirty="0" smtClean="0">
                <a:solidFill>
                  <a:schemeClr val="accent1"/>
                </a:solidFill>
              </a:rPr>
              <a:t/>
            </a:r>
            <a:br>
              <a:rPr lang="ru-RU" sz="900" b="1" dirty="0" smtClean="0">
                <a:solidFill>
                  <a:schemeClr val="accent1"/>
                </a:solidFill>
              </a:rPr>
            </a:br>
            <a:r>
              <a:rPr lang="ru-RU" sz="2400" b="1" dirty="0" smtClean="0">
                <a:latin typeface="Monotype Corsiva" pitchFamily="66" charset="0"/>
              </a:rPr>
              <a:t>Формирование </a:t>
            </a:r>
            <a:r>
              <a:rPr lang="ru-RU" sz="2400" b="1" dirty="0">
                <a:latin typeface="Monotype Corsiva" pitchFamily="66" charset="0"/>
              </a:rPr>
              <a:t>нравственной культуры личности</a:t>
            </a:r>
            <a:br>
              <a:rPr lang="ru-RU" sz="2400" b="1" dirty="0">
                <a:latin typeface="Monotype Corsiva" pitchFamily="66" charset="0"/>
              </a:rPr>
            </a:b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2636912"/>
            <a:ext cx="7128792" cy="3456384"/>
          </a:xfrm>
        </p:spPr>
        <p:txBody>
          <a:bodyPr>
            <a:noAutofit/>
          </a:bodyPr>
          <a:lstStyle/>
          <a:p>
            <a:pPr marL="342900" indent="-342900" algn="just">
              <a:buFont typeface="Wingdings" pitchFamily="2" charset="2"/>
              <a:buChar char="Ø"/>
            </a:pPr>
            <a:r>
              <a:rPr lang="ru-RU" sz="2000" b="1" dirty="0" smtClean="0">
                <a:solidFill>
                  <a:schemeClr val="tx1"/>
                </a:solidFill>
                <a:latin typeface="Monotype Corsiva" pitchFamily="66" charset="0"/>
              </a:rPr>
              <a:t>Воспитывать </a:t>
            </a:r>
            <a:r>
              <a:rPr lang="ru-RU" sz="2000" b="1" dirty="0">
                <a:solidFill>
                  <a:schemeClr val="tx1"/>
                </a:solidFill>
                <a:latin typeface="Monotype Corsiva" pitchFamily="66" charset="0"/>
              </a:rPr>
              <a:t>у дошкольников любовь и привязанность к своей семье, детскому саду, городу, стране; </a:t>
            </a:r>
          </a:p>
          <a:p>
            <a:pPr marL="342900" indent="-342900" algn="just">
              <a:buFont typeface="Wingdings" pitchFamily="2" charset="2"/>
              <a:buChar char="Ø"/>
            </a:pPr>
            <a:r>
              <a:rPr lang="ru-RU" sz="2000" b="1" dirty="0">
                <a:solidFill>
                  <a:schemeClr val="tx1"/>
                </a:solidFill>
                <a:latin typeface="Monotype Corsiva" pitchFamily="66" charset="0"/>
              </a:rPr>
              <a:t>Расширять представление о городах России; </a:t>
            </a:r>
          </a:p>
          <a:p>
            <a:pPr marL="342900" indent="-342900" algn="just">
              <a:buFont typeface="Wingdings" pitchFamily="2" charset="2"/>
              <a:buChar char="Ø"/>
            </a:pPr>
            <a:r>
              <a:rPr lang="ru-RU" sz="2000" b="1" dirty="0">
                <a:solidFill>
                  <a:schemeClr val="tx1"/>
                </a:solidFill>
                <a:latin typeface="Monotype Corsiva" pitchFamily="66" charset="0"/>
              </a:rPr>
              <a:t>Знакомить с символами государства (герб, флаг, гимн);</a:t>
            </a:r>
          </a:p>
          <a:p>
            <a:pPr marL="342900" indent="-342900" algn="just">
              <a:buFont typeface="Wingdings" pitchFamily="2" charset="2"/>
              <a:buChar char="Ø"/>
            </a:pPr>
            <a:r>
              <a:rPr lang="ru-RU" sz="2000" b="1" dirty="0">
                <a:solidFill>
                  <a:schemeClr val="tx1"/>
                </a:solidFill>
                <a:latin typeface="Monotype Corsiva" pitchFamily="66" charset="0"/>
              </a:rPr>
              <a:t>Развивать чувство ответственности и гордости за достижения страны;</a:t>
            </a:r>
          </a:p>
          <a:p>
            <a:pPr marL="342900" indent="-342900" algn="just">
              <a:buFont typeface="Wingdings" pitchFamily="2" charset="2"/>
              <a:buChar char="Ø"/>
            </a:pPr>
            <a:r>
              <a:rPr lang="ru-RU" sz="2000" b="1" dirty="0" smtClean="0">
                <a:solidFill>
                  <a:schemeClr val="tx1"/>
                </a:solidFill>
                <a:latin typeface="Monotype Corsiva" pitchFamily="66" charset="0"/>
              </a:rPr>
              <a:t>Формировать </a:t>
            </a:r>
            <a:r>
              <a:rPr lang="ru-RU" sz="2000" b="1" dirty="0">
                <a:solidFill>
                  <a:schemeClr val="tx1"/>
                </a:solidFill>
                <a:latin typeface="Monotype Corsiva" pitchFamily="66" charset="0"/>
              </a:rPr>
              <a:t>толерантность, чувство уважения к другим народам, их традициям.</a:t>
            </a:r>
          </a:p>
          <a:p>
            <a:endParaRPr lang="ru-RU" sz="2000" b="1" dirty="0">
              <a:solidFill>
                <a:schemeClr val="accent1"/>
              </a:solidFill>
            </a:endParaRPr>
          </a:p>
          <a:p>
            <a:endParaRPr lang="ru-RU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3203848" y="1916832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1"/>
                </a:solidFill>
                <a:latin typeface="Monotype Corsiva" pitchFamily="66" charset="0"/>
              </a:rPr>
              <a:t>Задачи проекта</a:t>
            </a:r>
          </a:p>
        </p:txBody>
      </p:sp>
    </p:spTree>
    <p:extLst>
      <p:ext uri="{BB962C8B-B14F-4D97-AF65-F5344CB8AC3E}">
        <p14:creationId xmlns:p14="http://schemas.microsoft.com/office/powerpoint/2010/main" xmlns="" val="13988339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8138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331640" y="404664"/>
            <a:ext cx="684076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1"/>
                </a:solidFill>
                <a:latin typeface="Monotype Corsiva" pitchFamily="66" charset="0"/>
              </a:rPr>
              <a:t>Блоки:</a:t>
            </a:r>
          </a:p>
          <a:p>
            <a:pPr algn="ctr"/>
            <a:endParaRPr lang="ru-RU" sz="4000" dirty="0">
              <a:latin typeface="Monotype Corsiva" pitchFamily="66" charset="0"/>
            </a:endParaRPr>
          </a:p>
          <a:p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I</a:t>
            </a:r>
            <a:r>
              <a:rPr lang="en-US" sz="4000" b="1" dirty="0" smtClean="0">
                <a:solidFill>
                  <a:schemeClr val="accent1"/>
                </a:solidFill>
                <a:latin typeface="Monotype Corsiva" pitchFamily="66" charset="0"/>
              </a:rPr>
              <a:t> </a:t>
            </a:r>
            <a:r>
              <a:rPr lang="ru-RU" sz="4000" b="1" dirty="0" smtClean="0">
                <a:latin typeface="Monotype Corsiva" pitchFamily="66" charset="0"/>
              </a:rPr>
              <a:t>«Моя семья»</a:t>
            </a:r>
          </a:p>
          <a:p>
            <a:endParaRPr lang="en-US" sz="4000" b="1" dirty="0" smtClean="0">
              <a:latin typeface="Monotype Corsiva" pitchFamily="66" charset="0"/>
            </a:endParaRPr>
          </a:p>
          <a:p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II</a:t>
            </a:r>
            <a:r>
              <a:rPr lang="ru-RU" sz="4000" b="1" dirty="0" smtClean="0">
                <a:latin typeface="Monotype Corsiva" pitchFamily="66" charset="0"/>
              </a:rPr>
              <a:t> «Мой город»</a:t>
            </a:r>
          </a:p>
          <a:p>
            <a:endParaRPr lang="en-US" sz="4000" b="1" dirty="0" smtClean="0">
              <a:latin typeface="Monotype Corsiva" pitchFamily="66" charset="0"/>
            </a:endParaRPr>
          </a:p>
          <a:p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III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4000" b="1" dirty="0" smtClean="0">
                <a:latin typeface="Monotype Corsiva" pitchFamily="66" charset="0"/>
              </a:rPr>
              <a:t>«Моя родина – Россия»</a:t>
            </a:r>
            <a:endParaRPr lang="en-US" sz="4000" b="1" dirty="0" smtClean="0">
              <a:latin typeface="Monotype Corsiva" pitchFamily="66" charset="0"/>
            </a:endParaRPr>
          </a:p>
          <a:p>
            <a:r>
              <a:rPr lang="ru-RU" sz="4000" dirty="0" smtClean="0">
                <a:latin typeface="Monotype Corsiva" pitchFamily="66" charset="0"/>
              </a:rPr>
              <a:t> </a:t>
            </a:r>
            <a:r>
              <a:rPr lang="ru-RU" sz="4000" dirty="0">
                <a:latin typeface="Monotype Corsiva" pitchFamily="66" charset="0"/>
              </a:rPr>
              <a:t/>
            </a:r>
            <a:br>
              <a:rPr lang="ru-RU" sz="4000" dirty="0">
                <a:latin typeface="Monotype Corsiva" pitchFamily="66" charset="0"/>
              </a:rPr>
            </a:br>
            <a:endParaRPr lang="ru-RU" sz="40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04551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987824" y="2564904"/>
            <a:ext cx="3528392" cy="1584176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347864" y="2780929"/>
            <a:ext cx="25202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Monotype Corsiva" pitchFamily="66" charset="0"/>
              </a:rPr>
              <a:t>Ситуация месяца </a:t>
            </a:r>
          </a:p>
          <a:p>
            <a:pPr algn="ctr"/>
            <a:r>
              <a:rPr lang="ru-RU" sz="2400" b="1" dirty="0">
                <a:latin typeface="Monotype Corsiva" pitchFamily="66" charset="0"/>
              </a:rPr>
              <a:t> </a:t>
            </a:r>
            <a:r>
              <a:rPr lang="ru-RU" sz="2400" b="1" dirty="0" smtClean="0">
                <a:latin typeface="Monotype Corsiva" pitchFamily="66" charset="0"/>
              </a:rPr>
              <a:t> «Моя семья»  </a:t>
            </a:r>
            <a:r>
              <a:rPr lang="ru-RU" sz="2400" dirty="0" smtClean="0">
                <a:solidFill>
                  <a:schemeClr val="bg1"/>
                </a:solidFill>
                <a:latin typeface="Monotype Corsiva" pitchFamily="66" charset="0"/>
              </a:rPr>
              <a:t> </a:t>
            </a:r>
            <a:r>
              <a:rPr lang="ru-RU" sz="2400" dirty="0" smtClean="0">
                <a:solidFill>
                  <a:srgbClr val="FF0000"/>
                </a:solidFill>
                <a:latin typeface="Monotype Corsiva" pitchFamily="66" charset="0"/>
              </a:rPr>
              <a:t>                                    </a:t>
            </a:r>
            <a:endParaRPr lang="ru-RU" sz="2400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V="1">
            <a:off x="5868144" y="1340768"/>
            <a:ext cx="736848" cy="11521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4644008" y="980728"/>
            <a:ext cx="0" cy="133895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4536183" y="4186627"/>
            <a:ext cx="0" cy="12352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H="1">
            <a:off x="1979712" y="3260857"/>
            <a:ext cx="648072" cy="2412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6604992" y="3260857"/>
            <a:ext cx="847328" cy="2412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2248350" y="3827943"/>
            <a:ext cx="758867" cy="111093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6248608" y="3827943"/>
            <a:ext cx="712767" cy="9483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 flipV="1">
            <a:off x="2627784" y="1493168"/>
            <a:ext cx="659686" cy="1066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Прямоугольник 44"/>
          <p:cNvSpPr/>
          <p:nvPr/>
        </p:nvSpPr>
        <p:spPr>
          <a:xfrm>
            <a:off x="1739775" y="1123836"/>
            <a:ext cx="10422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1"/>
                </a:solidFill>
                <a:latin typeface="Monotype Corsiva" pitchFamily="66" charset="0"/>
              </a:rPr>
              <a:t>Беседы </a:t>
            </a:r>
            <a:endParaRPr lang="ru-RU" sz="2400" b="1" dirty="0">
              <a:solidFill>
                <a:schemeClr val="accent1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3599004" y="548680"/>
            <a:ext cx="29145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1"/>
                </a:solidFill>
                <a:latin typeface="Monotype Corsiva" pitchFamily="66" charset="0"/>
              </a:rPr>
              <a:t>Сюжетно-ролевые игры</a:t>
            </a:r>
            <a:endParaRPr lang="ru-RU" sz="2400" b="1" dirty="0">
              <a:solidFill>
                <a:schemeClr val="accent1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6488646" y="918012"/>
            <a:ext cx="17557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1"/>
                </a:solidFill>
                <a:latin typeface="Monotype Corsiva" pitchFamily="66" charset="0"/>
              </a:rPr>
              <a:t>Рисование</a:t>
            </a:r>
            <a:endParaRPr lang="ru-RU" sz="2400" b="1" dirty="0">
              <a:solidFill>
                <a:schemeClr val="accent1"/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7452320" y="3042427"/>
            <a:ext cx="1795725" cy="458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1"/>
                </a:solidFill>
                <a:latin typeface="Monotype Corsiva" pitchFamily="66" charset="0"/>
              </a:rPr>
              <a:t>Герб семьи</a:t>
            </a:r>
            <a:endParaRPr lang="ru-RU" sz="2400" b="1" dirty="0">
              <a:solidFill>
                <a:schemeClr val="accent1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6300193" y="4879505"/>
            <a:ext cx="22322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1"/>
                </a:solidFill>
                <a:latin typeface="Monotype Corsiva" pitchFamily="66" charset="0"/>
              </a:rPr>
              <a:t>Рассматривание </a:t>
            </a:r>
            <a:r>
              <a:rPr lang="ru-RU" sz="2400" b="1" dirty="0">
                <a:solidFill>
                  <a:schemeClr val="accent1"/>
                </a:solidFill>
                <a:latin typeface="Monotype Corsiva" pitchFamily="66" charset="0"/>
              </a:rPr>
              <a:t> </a:t>
            </a:r>
            <a:r>
              <a:rPr lang="ru-RU" sz="2400" b="1" dirty="0" smtClean="0">
                <a:solidFill>
                  <a:schemeClr val="accent1"/>
                </a:solidFill>
                <a:latin typeface="Monotype Corsiva" pitchFamily="66" charset="0"/>
              </a:rPr>
              <a:t>фотографий, </a:t>
            </a:r>
          </a:p>
          <a:p>
            <a:r>
              <a:rPr lang="ru-RU" sz="2400" b="1" dirty="0" smtClean="0">
                <a:solidFill>
                  <a:schemeClr val="accent1"/>
                </a:solidFill>
                <a:latin typeface="Monotype Corsiva" pitchFamily="66" charset="0"/>
              </a:rPr>
              <a:t>иллюстраций</a:t>
            </a:r>
            <a:endParaRPr lang="ru-RU" sz="2400" b="1" dirty="0">
              <a:solidFill>
                <a:schemeClr val="accent1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3563888" y="5606589"/>
            <a:ext cx="1944216" cy="8467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1"/>
                </a:solidFill>
                <a:latin typeface="Monotype Corsiva" pitchFamily="66" charset="0"/>
              </a:rPr>
              <a:t>Праздники,                                           </a:t>
            </a:r>
          </a:p>
          <a:p>
            <a:r>
              <a:rPr lang="ru-RU" sz="2400" b="1" dirty="0" smtClean="0">
                <a:solidFill>
                  <a:schemeClr val="accent1"/>
                </a:solidFill>
                <a:latin typeface="Monotype Corsiva" pitchFamily="66" charset="0"/>
              </a:rPr>
              <a:t>развлечения</a:t>
            </a:r>
            <a:endParaRPr lang="ru-RU" sz="2400" b="1" dirty="0">
              <a:solidFill>
                <a:schemeClr val="accent1"/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686698" y="5052591"/>
            <a:ext cx="27831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1"/>
                </a:solidFill>
                <a:latin typeface="Monotype Corsiva" pitchFamily="66" charset="0"/>
              </a:rPr>
              <a:t>Составление рассказов</a:t>
            </a:r>
            <a:endParaRPr lang="ru-RU" sz="2400" b="1" dirty="0">
              <a:solidFill>
                <a:schemeClr val="accent1"/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67730" y="2876137"/>
            <a:ext cx="19119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1"/>
                </a:solidFill>
                <a:latin typeface="Monotype Corsiva" pitchFamily="66" charset="0"/>
              </a:rPr>
              <a:t>Знакомство с</a:t>
            </a:r>
          </a:p>
          <a:p>
            <a:r>
              <a:rPr lang="ru-RU" sz="2400" b="1" dirty="0">
                <a:solidFill>
                  <a:schemeClr val="accent1"/>
                </a:solidFill>
                <a:latin typeface="Monotype Corsiva" pitchFamily="66" charset="0"/>
              </a:rPr>
              <a:t>с</a:t>
            </a:r>
            <a:r>
              <a:rPr lang="ru-RU" sz="2400" b="1" dirty="0" smtClean="0">
                <a:solidFill>
                  <a:schemeClr val="accent1"/>
                </a:solidFill>
                <a:latin typeface="Monotype Corsiva" pitchFamily="66" charset="0"/>
              </a:rPr>
              <a:t>емьями воспитанников</a:t>
            </a:r>
            <a:endParaRPr lang="ru-RU" sz="24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80635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97663" y="620688"/>
            <a:ext cx="29001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Рисование «Моя семья»</a:t>
            </a:r>
            <a:endParaRPr lang="en-US" sz="2400" b="1" i="1" dirty="0">
              <a:latin typeface="Monotype Corsiva" pitchFamily="66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18423" y="2796679"/>
            <a:ext cx="145424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i="1" dirty="0" smtClean="0">
              <a:solidFill>
                <a:srgbClr val="FF0000"/>
              </a:solidFill>
              <a:latin typeface="Monotype Corsiva" pitchFamily="66" charset="0"/>
              <a:ea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i="1" dirty="0" smtClean="0">
              <a:solidFill>
                <a:srgbClr val="FF0000"/>
              </a:solidFill>
              <a:latin typeface="Monotype Corsiva" pitchFamily="66" charset="0"/>
              <a:ea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Герб семьи</a:t>
            </a:r>
            <a:endParaRPr lang="en-US" sz="2400" b="1" i="1" dirty="0">
              <a:latin typeface="Monotype Corsiva" pitchFamily="66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tatyana\Desktop\WP_20210324_10_35_27_Pr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7" y="3706282"/>
            <a:ext cx="4320480" cy="3151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tatyana\Desktop\WP_20210324_10_48_05_Pr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052736"/>
            <a:ext cx="3860913" cy="2171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tatyana\Desktop\WP_20210324_10_48_27_Pr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52736"/>
            <a:ext cx="3792066" cy="2133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051721" y="0"/>
            <a:ext cx="56092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i="1" dirty="0" smtClean="0">
                <a:solidFill>
                  <a:schemeClr val="accent1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Ситуация месяца «Моя семья»</a:t>
            </a:r>
            <a:endParaRPr lang="en-US" sz="3600" b="1" i="1" dirty="0">
              <a:solidFill>
                <a:schemeClr val="accent1"/>
              </a:solidFill>
              <a:latin typeface="Monotype Corsiva" pitchFamily="66" charset="0"/>
              <a:ea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2327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фотки радуга\масленица\IMG_20210312_1353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908720"/>
            <a:ext cx="1890170" cy="2043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фотки радуга\днюха\IMG_20210113_10123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5213" y="2786118"/>
            <a:ext cx="2685128" cy="2013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tatyana\Desktop\работа 20-21\фото 20-21\WP_20201120_10_31_53_Pr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47191" y="3405556"/>
            <a:ext cx="5883422" cy="3309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927089" y="2878722"/>
            <a:ext cx="2186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День рождения группы</a:t>
            </a:r>
            <a:endParaRPr lang="en-US" b="1" i="1" dirty="0">
              <a:latin typeface="Monotype Corsiva" pitchFamily="66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1843" y="50521"/>
            <a:ext cx="19351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Экскурсия по группе</a:t>
            </a:r>
            <a:endParaRPr lang="en-US" b="1" i="1" dirty="0">
              <a:latin typeface="Monotype Corsiva" pitchFamily="66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3077" name="Picture 5" descr="D:\фотки радуга\пожарка\IMG_20210224_12050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7254" y="426958"/>
            <a:ext cx="2573087" cy="1929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tatyana\Desktop\работа 20-21\фото 20-21\с-р игры\WP_20200928_16_55_17_Pro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8" y="980728"/>
            <a:ext cx="3430783" cy="1929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347864" y="620688"/>
            <a:ext cx="29354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Сюжетно-ролевая игра «Семья»</a:t>
            </a:r>
            <a:endParaRPr lang="ru-RU" b="1" dirty="0"/>
          </a:p>
        </p:txBody>
      </p:sp>
      <p:pic>
        <p:nvPicPr>
          <p:cNvPr id="11" name="Picture 2" descr="C:\Users\tatyana\Desktop\работа 20-21\фото 20-21\день матери\WP_20201109_16_08_56_Pro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6430" y="5244934"/>
            <a:ext cx="2743058" cy="1542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7521" y="4875602"/>
            <a:ext cx="29594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Рисование «Мои новые друзья»</a:t>
            </a:r>
            <a:endParaRPr lang="en-US" b="1" i="1" dirty="0">
              <a:latin typeface="Monotype Corsiva" pitchFamily="66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8215" y="2356773"/>
            <a:ext cx="21194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i="1" dirty="0"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День рождения </a:t>
            </a:r>
            <a:r>
              <a:rPr lang="ru-RU" b="1" i="1" dirty="0" smtClean="0"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друзей</a:t>
            </a:r>
            <a:endParaRPr lang="en-US" b="1" i="1" dirty="0">
              <a:latin typeface="Monotype Corsiva" pitchFamily="66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987824" y="0"/>
            <a:ext cx="56092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i="1" dirty="0" smtClean="0">
                <a:solidFill>
                  <a:schemeClr val="accent1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Ситуация месяца «Моя семья»</a:t>
            </a:r>
            <a:endParaRPr lang="en-US" sz="3600" b="1" i="1" dirty="0">
              <a:solidFill>
                <a:schemeClr val="accent1"/>
              </a:solidFill>
              <a:latin typeface="Monotype Corsiva" pitchFamily="66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516216" y="476673"/>
            <a:ext cx="2627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Игра «Кто вперед»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1395738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843808" y="2492896"/>
            <a:ext cx="3600400" cy="1656184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275856" y="2852936"/>
            <a:ext cx="2808312" cy="86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Monotype Corsiva" pitchFamily="66" charset="0"/>
              </a:rPr>
              <a:t>Ситуация месяца </a:t>
            </a:r>
          </a:p>
          <a:p>
            <a:pPr algn="ctr"/>
            <a:r>
              <a:rPr lang="ru-RU" sz="2400" b="1" dirty="0">
                <a:latin typeface="Monotype Corsiva" pitchFamily="66" charset="0"/>
              </a:rPr>
              <a:t> </a:t>
            </a:r>
            <a:r>
              <a:rPr lang="ru-RU" sz="2400" b="1" dirty="0" smtClean="0">
                <a:latin typeface="Monotype Corsiva" pitchFamily="66" charset="0"/>
              </a:rPr>
              <a:t> «Мой город»                                       </a:t>
            </a:r>
            <a:endParaRPr lang="ru-RU" sz="2400" b="1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V="1">
            <a:off x="5868144" y="1340768"/>
            <a:ext cx="736848" cy="11521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4644008" y="980728"/>
            <a:ext cx="0" cy="133895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4536183" y="4186627"/>
            <a:ext cx="0" cy="12352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H="1">
            <a:off x="1475656" y="3260857"/>
            <a:ext cx="115212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6604992" y="3260857"/>
            <a:ext cx="991344" cy="2412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2248350" y="3827943"/>
            <a:ext cx="758867" cy="111093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6248608" y="3827943"/>
            <a:ext cx="712767" cy="9483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 flipV="1">
            <a:off x="2627784" y="1493168"/>
            <a:ext cx="659686" cy="1066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Прямоугольник 44"/>
          <p:cNvSpPr/>
          <p:nvPr/>
        </p:nvSpPr>
        <p:spPr>
          <a:xfrm>
            <a:off x="1739775" y="1123836"/>
            <a:ext cx="10422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1"/>
                </a:solidFill>
                <a:latin typeface="Monotype Corsiva" pitchFamily="66" charset="0"/>
              </a:rPr>
              <a:t>Беседы </a:t>
            </a:r>
            <a:endParaRPr lang="ru-RU" sz="2400" b="1" dirty="0">
              <a:solidFill>
                <a:schemeClr val="accent1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7596336" y="3068960"/>
            <a:ext cx="13628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1"/>
                </a:solidFill>
                <a:latin typeface="Monotype Corsiva" pitchFamily="66" charset="0"/>
              </a:rPr>
              <a:t>Экскурсии</a:t>
            </a:r>
            <a:endParaRPr lang="ru-RU" sz="2400" b="1" dirty="0">
              <a:solidFill>
                <a:schemeClr val="accent1"/>
              </a:solidFill>
              <a:latin typeface="Monotype Corsiva" pitchFamily="66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6012160" y="908720"/>
            <a:ext cx="29258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1"/>
                </a:solidFill>
                <a:latin typeface="Monotype Corsiva" pitchFamily="66" charset="0"/>
              </a:rPr>
              <a:t>Рисование, аппликация </a:t>
            </a:r>
            <a:endParaRPr lang="ru-RU" sz="2400" b="1" dirty="0">
              <a:solidFill>
                <a:schemeClr val="accent1"/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3635896" y="404664"/>
            <a:ext cx="23006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1"/>
                </a:solidFill>
                <a:latin typeface="Monotype Corsiva" pitchFamily="66" charset="0"/>
              </a:rPr>
              <a:t>Конструирование </a:t>
            </a:r>
            <a:endParaRPr lang="ru-RU" sz="2400" b="1" dirty="0">
              <a:solidFill>
                <a:schemeClr val="accent1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6084167" y="4879504"/>
            <a:ext cx="24482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1"/>
                </a:solidFill>
                <a:latin typeface="Monotype Corsiva" pitchFamily="66" charset="0"/>
              </a:rPr>
              <a:t>Рассматривание </a:t>
            </a:r>
            <a:r>
              <a:rPr lang="ru-RU" sz="2400" b="1" dirty="0">
                <a:solidFill>
                  <a:schemeClr val="accent1"/>
                </a:solidFill>
                <a:latin typeface="Monotype Corsiva" pitchFamily="66" charset="0"/>
              </a:rPr>
              <a:t> </a:t>
            </a:r>
            <a:r>
              <a:rPr lang="ru-RU" sz="2400" b="1" dirty="0" smtClean="0">
                <a:solidFill>
                  <a:schemeClr val="accent1"/>
                </a:solidFill>
                <a:latin typeface="Monotype Corsiva" pitchFamily="66" charset="0"/>
              </a:rPr>
              <a:t>фотографий, </a:t>
            </a:r>
          </a:p>
          <a:p>
            <a:r>
              <a:rPr lang="ru-RU" sz="2400" b="1" dirty="0" smtClean="0">
                <a:solidFill>
                  <a:schemeClr val="accent1"/>
                </a:solidFill>
                <a:latin typeface="Monotype Corsiva" pitchFamily="66" charset="0"/>
              </a:rPr>
              <a:t>иллюстраций</a:t>
            </a:r>
            <a:endParaRPr lang="ru-RU" sz="2400" b="1" dirty="0">
              <a:solidFill>
                <a:schemeClr val="accent1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3275856" y="5606589"/>
            <a:ext cx="20799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1"/>
                </a:solidFill>
                <a:latin typeface="Monotype Corsiva" pitchFamily="66" charset="0"/>
              </a:rPr>
              <a:t>       Викторина</a:t>
            </a:r>
            <a:endParaRPr lang="ru-RU" sz="2400" b="1" dirty="0">
              <a:solidFill>
                <a:schemeClr val="accent1"/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686698" y="5052591"/>
            <a:ext cx="27831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1"/>
                </a:solidFill>
                <a:latin typeface="Monotype Corsiva" pitchFamily="66" charset="0"/>
              </a:rPr>
              <a:t>Составление рассказов</a:t>
            </a:r>
            <a:endParaRPr lang="ru-RU" sz="2400" b="1" dirty="0">
              <a:solidFill>
                <a:schemeClr val="accent1"/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67730" y="2876137"/>
            <a:ext cx="19839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1"/>
                </a:solidFill>
                <a:latin typeface="Monotype Corsiva" pitchFamily="66" charset="0"/>
              </a:rPr>
              <a:t>Дидактические  игры</a:t>
            </a:r>
            <a:endParaRPr lang="ru-RU" sz="24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34507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tatyana\Desktop\работа 20-21\фото 20-21\WP_20201123_16_44_33_Pr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764704"/>
            <a:ext cx="2685309" cy="1734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tatyana\Desktop\работа 20-21\фото 20-21\WP_20201123_16_45_18_Pr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95684" y="692696"/>
            <a:ext cx="2848316" cy="1712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915816" y="548680"/>
            <a:ext cx="33123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i="1" dirty="0" smtClean="0">
              <a:solidFill>
                <a:srgbClr val="FF0000"/>
              </a:solidFill>
              <a:latin typeface="Monotype Corsiva" pitchFamily="66" charset="0"/>
              <a:ea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История родного города</a:t>
            </a:r>
            <a:endParaRPr lang="en-US" sz="2400" b="1" i="1" dirty="0">
              <a:latin typeface="Monotype Corsiva" pitchFamily="66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C:\Users\tatyana\Desktop\я\полярный\WP_20201116_16_07_10_Pro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380"/>
          <a:stretch/>
        </p:blipFill>
        <p:spPr bwMode="auto">
          <a:xfrm>
            <a:off x="179512" y="2996952"/>
            <a:ext cx="3008125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699792" y="2420888"/>
            <a:ext cx="36471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Знакомство с улицами города</a:t>
            </a:r>
            <a:endParaRPr lang="en-US" sz="2400" b="1" i="1" dirty="0">
              <a:latin typeface="Monotype Corsiva" pitchFamily="66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C:\Users\tatyana\Desktop\работа 20-21\фото 20-21\WP_20201123_16_40_35_Pro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996952"/>
            <a:ext cx="1988334" cy="1571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tatyana\Desktop\работа 20-21\фото 20-21\WP_20201123_17_34_04_Pro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924944"/>
            <a:ext cx="2848316" cy="1602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635896" y="5301209"/>
            <a:ext cx="30243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Достопримечательности города</a:t>
            </a:r>
            <a:endParaRPr lang="en-US" sz="2000" b="1" i="1" dirty="0">
              <a:latin typeface="Monotype Corsiva" pitchFamily="66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 descr="C:\Users\tatyana\Desktop\я\полярный\WP_20201105_10_18_29_Pro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1" y="4790634"/>
            <a:ext cx="3456385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C:\Users\tatyana\Desktop\работа 20-21\фото 20-21\Полярный\WP_20200929_08_21_52_Pro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683"/>
          <a:stretch/>
        </p:blipFill>
        <p:spPr bwMode="auto">
          <a:xfrm>
            <a:off x="6570308" y="4688597"/>
            <a:ext cx="2417964" cy="2050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2339752" y="0"/>
            <a:ext cx="56092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i="1" dirty="0" smtClean="0">
                <a:solidFill>
                  <a:schemeClr val="accent1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Ситуация месяца «Мой город»</a:t>
            </a:r>
            <a:endParaRPr lang="en-US" sz="3600" b="1" i="1" dirty="0">
              <a:solidFill>
                <a:schemeClr val="accent1"/>
              </a:solidFill>
              <a:latin typeface="Monotype Corsiva" pitchFamily="66" charset="0"/>
              <a:ea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8901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tatyana\Desktop\работа 20-21\фото 20-21\WP_20201123_16_33_05_Pr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96752"/>
            <a:ext cx="2952328" cy="2141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tatyana\Desktop\я\полярный\WP_20201116_15_55_52_Pro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9396"/>
          <a:stretch/>
        </p:blipFill>
        <p:spPr bwMode="auto">
          <a:xfrm>
            <a:off x="5508104" y="1196752"/>
            <a:ext cx="3395125" cy="2107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95736" y="692696"/>
            <a:ext cx="43428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Полярный – город военных моряков</a:t>
            </a:r>
            <a:endParaRPr lang="en-US" sz="2400" b="1" i="1" dirty="0">
              <a:latin typeface="Monotype Corsiva" pitchFamily="66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 descr="C:\Users\tatyana\Desktop\я\полярный\WP_20201116_15_59_29_Pro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880" t="18216" r="7238"/>
          <a:stretch/>
        </p:blipFill>
        <p:spPr bwMode="auto">
          <a:xfrm>
            <a:off x="4917214" y="4332348"/>
            <a:ext cx="3938977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tatyana\Desktop\я\полярный\WP_20201105_10_26_02_Pro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8400" y="4365104"/>
            <a:ext cx="3840429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791202" y="3598985"/>
            <a:ext cx="35012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Знакомство  с гербом города</a:t>
            </a:r>
            <a:endParaRPr lang="en-US" sz="2400" b="1" i="1" dirty="0">
              <a:latin typeface="Monotype Corsiva" pitchFamily="66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22144" y="0"/>
            <a:ext cx="55082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i="1" dirty="0" smtClean="0">
                <a:solidFill>
                  <a:schemeClr val="accent1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Ситуация месяца «Мой город»</a:t>
            </a:r>
            <a:endParaRPr lang="en-US" sz="3600" b="1" i="1" dirty="0">
              <a:solidFill>
                <a:schemeClr val="accent1"/>
              </a:solidFill>
              <a:latin typeface="Monotype Corsiva" pitchFamily="66" charset="0"/>
              <a:ea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5711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513</TotalTime>
  <Words>353</Words>
  <Application>Microsoft Office PowerPoint</Application>
  <PresentationFormat>Экран (4:3)</PresentationFormat>
  <Paragraphs>91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Воспитатели: Калайда Татьяна Юрьевна                          Долженко Ирина Борисовна</vt:lpstr>
      <vt:lpstr>Цель  проекта  Формирование нравственной культуры личности </vt:lpstr>
      <vt:lpstr>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технологии «Ситуация месяца» в формировании у детей осознанной нравственной позиции</dc:title>
  <dc:creator>tatyana</dc:creator>
  <cp:lastModifiedBy>Солнышко</cp:lastModifiedBy>
  <cp:revision>70</cp:revision>
  <dcterms:created xsi:type="dcterms:W3CDTF">2021-03-23T17:46:45Z</dcterms:created>
  <dcterms:modified xsi:type="dcterms:W3CDTF">2021-11-16T11:03:31Z</dcterms:modified>
</cp:coreProperties>
</file>