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81" r:id="rId2"/>
    <p:sldId id="282" r:id="rId3"/>
    <p:sldId id="283" r:id="rId4"/>
    <p:sldId id="285" r:id="rId5"/>
    <p:sldId id="286" r:id="rId6"/>
    <p:sldId id="287" r:id="rId7"/>
    <p:sldId id="270" r:id="rId8"/>
    <p:sldId id="288" r:id="rId9"/>
    <p:sldId id="289" r:id="rId10"/>
    <p:sldId id="290" r:id="rId11"/>
    <p:sldId id="291" r:id="rId12"/>
  </p:sldIdLst>
  <p:sldSz cx="9144000" cy="5143500" type="screen16x9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A5DF"/>
    <a:srgbClr val="F2F2F2"/>
    <a:srgbClr val="D6C3E1"/>
    <a:srgbClr val="E0C9FF"/>
    <a:srgbClr val="2727C5"/>
    <a:srgbClr val="6600FF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79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DCBAF5-24AE-46D9-BC5A-63205CD533E5}" type="doc">
      <dgm:prSet loTypeId="urn:microsoft.com/office/officeart/2005/8/layout/hierarchy1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4C8848F7-388B-4907-B564-7E091CE9EB21}">
      <dgm:prSet phldrT="[Текст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xfrm>
          <a:off x="2284903" y="650889"/>
          <a:ext cx="5089670" cy="1564119"/>
        </a:xfrm>
        <a:solidFill>
          <a:srgbClr val="2727C5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r>
            <a:rPr lang="ru-RU" sz="32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Технология критического мышления</a:t>
          </a:r>
          <a:endParaRPr lang="ru-RU" sz="3200" b="1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B699A25-5AF0-4151-93D7-83C41E3099BF}" type="parTrans" cxnId="{6D7FE390-9972-406B-A49F-2649039392C2}">
      <dgm:prSet/>
      <dgm:spPr/>
      <dgm:t>
        <a:bodyPr/>
        <a:lstStyle/>
        <a:p>
          <a:endParaRPr lang="ru-RU" sz="28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DFB10E-ED63-4A9F-863A-9198337FC6B8}" type="sibTrans" cxnId="{6D7FE390-9972-406B-A49F-2649039392C2}">
      <dgm:prSet/>
      <dgm:spPr/>
      <dgm:t>
        <a:bodyPr/>
        <a:lstStyle/>
        <a:p>
          <a:endParaRPr lang="ru-RU" sz="28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815D30-6340-499E-A6BB-1A4AD703C0BB}">
      <dgm:prSet phldrT="[Текст]" custT="1"/>
      <dgm:spPr>
        <a:xfrm>
          <a:off x="273686" y="2890435"/>
          <a:ext cx="2463180" cy="1564119"/>
        </a:xfrm>
        <a:solidFill>
          <a:srgbClr val="2D2DB9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2800" b="0" dirty="0" smtClean="0">
              <a:solidFill>
                <a:srgbClr val="2D2DB9">
                  <a:lumMod val="50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вызов</a:t>
          </a:r>
          <a:endParaRPr lang="ru-RU" sz="2800" b="0" dirty="0">
            <a:solidFill>
              <a:srgbClr val="2D2DB9">
                <a:lumMod val="50000"/>
              </a:srgb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11A63ED-C033-44E8-8FEA-19D32CA58236}" type="parTrans" cxnId="{66CFAAF8-5A7B-4683-8387-5B355AA5F6BD}">
      <dgm:prSet/>
      <dgm:spPr>
        <a:xfrm>
          <a:off x="1231590" y="1955006"/>
          <a:ext cx="3324462" cy="675426"/>
        </a:xfrm>
        <a:noFill/>
        <a:ln w="12700" cap="flat" cmpd="sng" algn="ctr">
          <a:solidFill>
            <a:srgbClr val="2D2DB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28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547B1D-6BDB-486B-A645-EA8B795D5CB4}" type="sibTrans" cxnId="{66CFAAF8-5A7B-4683-8387-5B355AA5F6BD}">
      <dgm:prSet/>
      <dgm:spPr/>
      <dgm:t>
        <a:bodyPr/>
        <a:lstStyle/>
        <a:p>
          <a:endParaRPr lang="ru-RU" sz="28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0D6AB1-960C-45EB-A825-25A186193F18}">
      <dgm:prSet phldrT="[Текст]" custT="1"/>
      <dgm:spPr>
        <a:xfrm>
          <a:off x="6294795" y="2890435"/>
          <a:ext cx="2463180" cy="1564119"/>
        </a:xfrm>
        <a:solidFill>
          <a:srgbClr val="2D2DB9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2800" b="0" dirty="0" smtClean="0">
              <a:solidFill>
                <a:srgbClr val="2D2DB9">
                  <a:lumMod val="50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рефлексия</a:t>
          </a:r>
          <a:endParaRPr lang="ru-RU" sz="2800" b="0" dirty="0">
            <a:solidFill>
              <a:srgbClr val="2D2DB9">
                <a:lumMod val="50000"/>
              </a:srgb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293280F0-BE29-45AB-8C17-445AD1DD3FB9}" type="parTrans" cxnId="{92918655-D1D9-4924-9089-598E7F6181BC}">
      <dgm:prSet/>
      <dgm:spPr>
        <a:xfrm>
          <a:off x="4556052" y="1955006"/>
          <a:ext cx="2696646" cy="675426"/>
        </a:xfrm>
        <a:noFill/>
        <a:ln w="12700" cap="flat" cmpd="sng" algn="ctr">
          <a:solidFill>
            <a:srgbClr val="2D2DB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28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0CD027-162B-4A64-B03B-80BDC5391D68}" type="sibTrans" cxnId="{92918655-D1D9-4924-9089-598E7F6181BC}">
      <dgm:prSet/>
      <dgm:spPr/>
      <dgm:t>
        <a:bodyPr/>
        <a:lstStyle/>
        <a:p>
          <a:endParaRPr lang="ru-RU" sz="28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26332-916A-42EA-BE5A-1AD801F52A18}">
      <dgm:prSet custT="1"/>
      <dgm:spPr>
        <a:xfrm>
          <a:off x="3284241" y="2890435"/>
          <a:ext cx="2463180" cy="1564119"/>
        </a:xfrm>
        <a:solidFill>
          <a:srgbClr val="2D2DB9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2800" b="0" dirty="0" smtClean="0">
              <a:solidFill>
                <a:srgbClr val="2D2DB9">
                  <a:lumMod val="50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осмысление</a:t>
          </a:r>
          <a:endParaRPr lang="ru-RU" sz="2800" b="0" dirty="0">
            <a:solidFill>
              <a:srgbClr val="2D2DB9">
                <a:lumMod val="50000"/>
              </a:srgb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2E96AE65-39DA-48F2-A183-8EEC050E66A6}" type="parTrans" cxnId="{3562CD50-F443-48A8-8A44-14C0546B29C1}">
      <dgm:prSet/>
      <dgm:spPr>
        <a:xfrm>
          <a:off x="4242144" y="1955006"/>
          <a:ext cx="313907" cy="675426"/>
        </a:xfrm>
        <a:noFill/>
        <a:ln w="12700" cap="flat" cmpd="sng" algn="ctr">
          <a:solidFill>
            <a:srgbClr val="2D2DB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28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5A58C0-D6FB-4FFD-813C-4733347F1C6B}" type="sibTrans" cxnId="{3562CD50-F443-48A8-8A44-14C0546B29C1}">
      <dgm:prSet/>
      <dgm:spPr/>
      <dgm:t>
        <a:bodyPr/>
        <a:lstStyle/>
        <a:p>
          <a:endParaRPr lang="ru-RU" sz="28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3C3FC0-8EFA-48A4-ACB0-80A7E6F6C7E3}" type="pres">
      <dgm:prSet presAssocID="{D1DCBAF5-24AE-46D9-BC5A-63205CD533E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D8D8D5B-4596-4617-A073-97D955F4B772}" type="pres">
      <dgm:prSet presAssocID="{4C8848F7-388B-4907-B564-7E091CE9EB21}" presName="hierRoot1" presStyleCnt="0"/>
      <dgm:spPr/>
      <dgm:t>
        <a:bodyPr/>
        <a:lstStyle/>
        <a:p>
          <a:endParaRPr lang="ru-RU"/>
        </a:p>
      </dgm:t>
    </dgm:pt>
    <dgm:pt modelId="{965A45CB-9B03-4FD8-8D6C-99E084A4F5E5}" type="pres">
      <dgm:prSet presAssocID="{4C8848F7-388B-4907-B564-7E091CE9EB21}" presName="composite" presStyleCnt="0"/>
      <dgm:spPr/>
      <dgm:t>
        <a:bodyPr/>
        <a:lstStyle/>
        <a:p>
          <a:endParaRPr lang="ru-RU"/>
        </a:p>
      </dgm:t>
    </dgm:pt>
    <dgm:pt modelId="{BB8FE503-FE49-469A-B114-5ED3A1D3628B}" type="pres">
      <dgm:prSet presAssocID="{4C8848F7-388B-4907-B564-7E091CE9EB21}" presName="background" presStyleLbl="node0" presStyleIdx="0" presStyleCnt="1"/>
      <dgm:spPr>
        <a:xfrm>
          <a:off x="2011217" y="390887"/>
          <a:ext cx="5089670" cy="156411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5748ED2F-0374-4A1A-B6F1-3B3ED3DC2366}" type="pres">
      <dgm:prSet presAssocID="{4C8848F7-388B-4907-B564-7E091CE9EB21}" presName="text" presStyleLbl="fgAcc0" presStyleIdx="0" presStyleCnt="1" custScaleX="206630" custLinFactNeighborX="12744" custLinFactNeighborY="2618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584E4217-53C0-4748-877E-02CD613C9FB1}" type="pres">
      <dgm:prSet presAssocID="{4C8848F7-388B-4907-B564-7E091CE9EB21}" presName="hierChild2" presStyleCnt="0"/>
      <dgm:spPr/>
      <dgm:t>
        <a:bodyPr/>
        <a:lstStyle/>
        <a:p>
          <a:endParaRPr lang="ru-RU"/>
        </a:p>
      </dgm:t>
    </dgm:pt>
    <dgm:pt modelId="{8049151C-11F8-469B-95C2-1AB137459CD1}" type="pres">
      <dgm:prSet presAssocID="{911A63ED-C033-44E8-8FEA-19D32CA58236}" presName="Name10" presStyleLbl="parChTrans1D2" presStyleIdx="0" presStyleCnt="3"/>
      <dgm:spPr>
        <a:custGeom>
          <a:avLst/>
          <a:gdLst/>
          <a:ahLst/>
          <a:cxnLst/>
          <a:rect l="0" t="0" r="0" b="0"/>
          <a:pathLst>
            <a:path>
              <a:moveTo>
                <a:pt x="3324462" y="0"/>
              </a:moveTo>
              <a:lnTo>
                <a:pt x="3324462" y="447240"/>
              </a:lnTo>
              <a:lnTo>
                <a:pt x="0" y="447240"/>
              </a:lnTo>
              <a:lnTo>
                <a:pt x="0" y="675426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7D4AE8C1-50EC-47ED-BED5-4EBB6E06F4EB}" type="pres">
      <dgm:prSet presAssocID="{05815D30-6340-499E-A6BB-1A4AD703C0BB}" presName="hierRoot2" presStyleCnt="0"/>
      <dgm:spPr/>
      <dgm:t>
        <a:bodyPr/>
        <a:lstStyle/>
        <a:p>
          <a:endParaRPr lang="ru-RU"/>
        </a:p>
      </dgm:t>
    </dgm:pt>
    <dgm:pt modelId="{352A14E2-74C8-4EAF-BDE8-3E5BDED79A5E}" type="pres">
      <dgm:prSet presAssocID="{05815D30-6340-499E-A6BB-1A4AD703C0BB}" presName="composite2" presStyleCnt="0"/>
      <dgm:spPr/>
      <dgm:t>
        <a:bodyPr/>
        <a:lstStyle/>
        <a:p>
          <a:endParaRPr lang="ru-RU"/>
        </a:p>
      </dgm:t>
    </dgm:pt>
    <dgm:pt modelId="{21678540-F670-4257-AC87-1999F5D85030}" type="pres">
      <dgm:prSet presAssocID="{05815D30-6340-499E-A6BB-1A4AD703C0BB}" presName="background2" presStyleLbl="node2" presStyleIdx="0" presStyleCnt="3"/>
      <dgm:spPr>
        <a:xfrm>
          <a:off x="0" y="2630433"/>
          <a:ext cx="2463180" cy="156411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4C3C241E-1D09-410F-A91D-280659E8E4D2}" type="pres">
      <dgm:prSet presAssocID="{05815D30-6340-499E-A6BB-1A4AD703C0BB}" presName="text2" presStyleLbl="fgAcc2" presStyleIdx="0" presStyleCnt="3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A873D17F-002B-4E0C-90B3-2024DFFAEFF3}" type="pres">
      <dgm:prSet presAssocID="{05815D30-6340-499E-A6BB-1A4AD703C0BB}" presName="hierChild3" presStyleCnt="0"/>
      <dgm:spPr/>
      <dgm:t>
        <a:bodyPr/>
        <a:lstStyle/>
        <a:p>
          <a:endParaRPr lang="ru-RU"/>
        </a:p>
      </dgm:t>
    </dgm:pt>
    <dgm:pt modelId="{C4B06181-E99A-4E26-A6D7-86A834133B3A}" type="pres">
      <dgm:prSet presAssocID="{2E96AE65-39DA-48F2-A183-8EEC050E66A6}" presName="Name10" presStyleLbl="parChTrans1D2" presStyleIdx="1" presStyleCnt="3"/>
      <dgm:spPr>
        <a:custGeom>
          <a:avLst/>
          <a:gdLst/>
          <a:ahLst/>
          <a:cxnLst/>
          <a:rect l="0" t="0" r="0" b="0"/>
          <a:pathLst>
            <a:path>
              <a:moveTo>
                <a:pt x="313907" y="0"/>
              </a:moveTo>
              <a:lnTo>
                <a:pt x="313907" y="447240"/>
              </a:lnTo>
              <a:lnTo>
                <a:pt x="0" y="447240"/>
              </a:lnTo>
              <a:lnTo>
                <a:pt x="0" y="675426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3421AF50-7547-41CE-BD19-69D654A387BB}" type="pres">
      <dgm:prSet presAssocID="{62626332-916A-42EA-BE5A-1AD801F52A18}" presName="hierRoot2" presStyleCnt="0"/>
      <dgm:spPr/>
      <dgm:t>
        <a:bodyPr/>
        <a:lstStyle/>
        <a:p>
          <a:endParaRPr lang="ru-RU"/>
        </a:p>
      </dgm:t>
    </dgm:pt>
    <dgm:pt modelId="{5A9F7F0F-4C6F-48DE-BCC6-8FDD3CA12A82}" type="pres">
      <dgm:prSet presAssocID="{62626332-916A-42EA-BE5A-1AD801F52A18}" presName="composite2" presStyleCnt="0"/>
      <dgm:spPr/>
      <dgm:t>
        <a:bodyPr/>
        <a:lstStyle/>
        <a:p>
          <a:endParaRPr lang="ru-RU"/>
        </a:p>
      </dgm:t>
    </dgm:pt>
    <dgm:pt modelId="{A6C7A5E5-B6AF-4AEF-984F-9F1DAD5E4CA8}" type="pres">
      <dgm:prSet presAssocID="{62626332-916A-42EA-BE5A-1AD801F52A18}" presName="background2" presStyleLbl="node2" presStyleIdx="1" presStyleCnt="3"/>
      <dgm:spPr>
        <a:xfrm>
          <a:off x="3010554" y="2630433"/>
          <a:ext cx="2463180" cy="156411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84030E5B-3003-42A9-8EAF-69440AA3E476}" type="pres">
      <dgm:prSet presAssocID="{62626332-916A-42EA-BE5A-1AD801F52A18}" presName="text2" presStyleLbl="fgAcc2" presStyleIdx="1" presStyleCnt="3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C05E1D3D-4E6F-47C3-B1EC-2ACDACB82D3D}" type="pres">
      <dgm:prSet presAssocID="{62626332-916A-42EA-BE5A-1AD801F52A18}" presName="hierChild3" presStyleCnt="0"/>
      <dgm:spPr/>
      <dgm:t>
        <a:bodyPr/>
        <a:lstStyle/>
        <a:p>
          <a:endParaRPr lang="ru-RU"/>
        </a:p>
      </dgm:t>
    </dgm:pt>
    <dgm:pt modelId="{095F569E-22B1-401D-9A4C-BD97A633D937}" type="pres">
      <dgm:prSet presAssocID="{293280F0-BE29-45AB-8C17-445AD1DD3FB9}" presName="Name10" presStyleLbl="parChTrans1D2" presStyleIdx="2" presStyleCnt="3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240"/>
              </a:lnTo>
              <a:lnTo>
                <a:pt x="2696646" y="447240"/>
              </a:lnTo>
              <a:lnTo>
                <a:pt x="2696646" y="675426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42E05AF8-778F-4FD3-8F72-A8FE3C1391FD}" type="pres">
      <dgm:prSet presAssocID="{340D6AB1-960C-45EB-A825-25A186193F18}" presName="hierRoot2" presStyleCnt="0"/>
      <dgm:spPr/>
      <dgm:t>
        <a:bodyPr/>
        <a:lstStyle/>
        <a:p>
          <a:endParaRPr lang="ru-RU"/>
        </a:p>
      </dgm:t>
    </dgm:pt>
    <dgm:pt modelId="{1BA289A3-5AB4-443F-BDD0-A2888997989A}" type="pres">
      <dgm:prSet presAssocID="{340D6AB1-960C-45EB-A825-25A186193F18}" presName="composite2" presStyleCnt="0"/>
      <dgm:spPr/>
      <dgm:t>
        <a:bodyPr/>
        <a:lstStyle/>
        <a:p>
          <a:endParaRPr lang="ru-RU"/>
        </a:p>
      </dgm:t>
    </dgm:pt>
    <dgm:pt modelId="{CEA4165F-ED91-43DC-A3E0-E25148CC9685}" type="pres">
      <dgm:prSet presAssocID="{340D6AB1-960C-45EB-A825-25A186193F18}" presName="background2" presStyleLbl="node2" presStyleIdx="2" presStyleCnt="3"/>
      <dgm:spPr>
        <a:xfrm>
          <a:off x="6021108" y="2630433"/>
          <a:ext cx="2463180" cy="156411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80209C69-4763-4C57-B841-D3230D27335D}" type="pres">
      <dgm:prSet presAssocID="{340D6AB1-960C-45EB-A825-25A186193F18}" presName="text2" presStyleLbl="fgAcc2" presStyleIdx="2" presStyleCnt="3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C0AA6362-6719-4098-9C6B-71E7DA671B4E}" type="pres">
      <dgm:prSet presAssocID="{340D6AB1-960C-45EB-A825-25A186193F18}" presName="hierChild3" presStyleCnt="0"/>
      <dgm:spPr/>
      <dgm:t>
        <a:bodyPr/>
        <a:lstStyle/>
        <a:p>
          <a:endParaRPr lang="ru-RU"/>
        </a:p>
      </dgm:t>
    </dgm:pt>
  </dgm:ptLst>
  <dgm:cxnLst>
    <dgm:cxn modelId="{92918655-D1D9-4924-9089-598E7F6181BC}" srcId="{4C8848F7-388B-4907-B564-7E091CE9EB21}" destId="{340D6AB1-960C-45EB-A825-25A186193F18}" srcOrd="2" destOrd="0" parTransId="{293280F0-BE29-45AB-8C17-445AD1DD3FB9}" sibTransId="{EF0CD027-162B-4A64-B03B-80BDC5391D68}"/>
    <dgm:cxn modelId="{66CFAAF8-5A7B-4683-8387-5B355AA5F6BD}" srcId="{4C8848F7-388B-4907-B564-7E091CE9EB21}" destId="{05815D30-6340-499E-A6BB-1A4AD703C0BB}" srcOrd="0" destOrd="0" parTransId="{911A63ED-C033-44E8-8FEA-19D32CA58236}" sibTransId="{27547B1D-6BDB-486B-A645-EA8B795D5CB4}"/>
    <dgm:cxn modelId="{7198F7C3-F4EB-4BB9-9ACC-AD66B5C3E386}" type="presOf" srcId="{911A63ED-C033-44E8-8FEA-19D32CA58236}" destId="{8049151C-11F8-469B-95C2-1AB137459CD1}" srcOrd="0" destOrd="0" presId="urn:microsoft.com/office/officeart/2005/8/layout/hierarchy1"/>
    <dgm:cxn modelId="{6D7FE390-9972-406B-A49F-2649039392C2}" srcId="{D1DCBAF5-24AE-46D9-BC5A-63205CD533E5}" destId="{4C8848F7-388B-4907-B564-7E091CE9EB21}" srcOrd="0" destOrd="0" parTransId="{9B699A25-5AF0-4151-93D7-83C41E3099BF}" sibTransId="{19DFB10E-ED63-4A9F-863A-9198337FC6B8}"/>
    <dgm:cxn modelId="{48D8D063-CBE0-4A3B-9149-6D4961E7172E}" type="presOf" srcId="{340D6AB1-960C-45EB-A825-25A186193F18}" destId="{80209C69-4763-4C57-B841-D3230D27335D}" srcOrd="0" destOrd="0" presId="urn:microsoft.com/office/officeart/2005/8/layout/hierarchy1"/>
    <dgm:cxn modelId="{BCE09F7E-63B4-42A7-A854-DEACA08907A0}" type="presOf" srcId="{4C8848F7-388B-4907-B564-7E091CE9EB21}" destId="{5748ED2F-0374-4A1A-B6F1-3B3ED3DC2366}" srcOrd="0" destOrd="0" presId="urn:microsoft.com/office/officeart/2005/8/layout/hierarchy1"/>
    <dgm:cxn modelId="{15A952C3-3A5C-4D6A-966B-F599BFEA0BB5}" type="presOf" srcId="{05815D30-6340-499E-A6BB-1A4AD703C0BB}" destId="{4C3C241E-1D09-410F-A91D-280659E8E4D2}" srcOrd="0" destOrd="0" presId="urn:microsoft.com/office/officeart/2005/8/layout/hierarchy1"/>
    <dgm:cxn modelId="{3562CD50-F443-48A8-8A44-14C0546B29C1}" srcId="{4C8848F7-388B-4907-B564-7E091CE9EB21}" destId="{62626332-916A-42EA-BE5A-1AD801F52A18}" srcOrd="1" destOrd="0" parTransId="{2E96AE65-39DA-48F2-A183-8EEC050E66A6}" sibTransId="{885A58C0-D6FB-4FFD-813C-4733347F1C6B}"/>
    <dgm:cxn modelId="{CF36EE37-DE41-4F43-B6AC-0250FB5F1855}" type="presOf" srcId="{2E96AE65-39DA-48F2-A183-8EEC050E66A6}" destId="{C4B06181-E99A-4E26-A6D7-86A834133B3A}" srcOrd="0" destOrd="0" presId="urn:microsoft.com/office/officeart/2005/8/layout/hierarchy1"/>
    <dgm:cxn modelId="{C749E2EE-E6FA-40F1-9EF9-F266014FFBC7}" type="presOf" srcId="{D1DCBAF5-24AE-46D9-BC5A-63205CD533E5}" destId="{C83C3FC0-8EFA-48A4-ACB0-80A7E6F6C7E3}" srcOrd="0" destOrd="0" presId="urn:microsoft.com/office/officeart/2005/8/layout/hierarchy1"/>
    <dgm:cxn modelId="{07184CE9-8A16-4F07-AFD8-1DAC4C2302C3}" type="presOf" srcId="{293280F0-BE29-45AB-8C17-445AD1DD3FB9}" destId="{095F569E-22B1-401D-9A4C-BD97A633D937}" srcOrd="0" destOrd="0" presId="urn:microsoft.com/office/officeart/2005/8/layout/hierarchy1"/>
    <dgm:cxn modelId="{0D385484-69DF-48E2-8C55-A9F74B068E72}" type="presOf" srcId="{62626332-916A-42EA-BE5A-1AD801F52A18}" destId="{84030E5B-3003-42A9-8EAF-69440AA3E476}" srcOrd="0" destOrd="0" presId="urn:microsoft.com/office/officeart/2005/8/layout/hierarchy1"/>
    <dgm:cxn modelId="{D92B36C2-AFC3-4325-814B-22B76B12D080}" type="presParOf" srcId="{C83C3FC0-8EFA-48A4-ACB0-80A7E6F6C7E3}" destId="{ED8D8D5B-4596-4617-A073-97D955F4B772}" srcOrd="0" destOrd="0" presId="urn:microsoft.com/office/officeart/2005/8/layout/hierarchy1"/>
    <dgm:cxn modelId="{3EF774F0-7889-47F7-9584-1CAD4D75E5D7}" type="presParOf" srcId="{ED8D8D5B-4596-4617-A073-97D955F4B772}" destId="{965A45CB-9B03-4FD8-8D6C-99E084A4F5E5}" srcOrd="0" destOrd="0" presId="urn:microsoft.com/office/officeart/2005/8/layout/hierarchy1"/>
    <dgm:cxn modelId="{D48A7FA7-E55E-4053-9BFF-F1C998EEAC73}" type="presParOf" srcId="{965A45CB-9B03-4FD8-8D6C-99E084A4F5E5}" destId="{BB8FE503-FE49-469A-B114-5ED3A1D3628B}" srcOrd="0" destOrd="0" presId="urn:microsoft.com/office/officeart/2005/8/layout/hierarchy1"/>
    <dgm:cxn modelId="{401062D2-A8DC-433E-9499-230857E65C0C}" type="presParOf" srcId="{965A45CB-9B03-4FD8-8D6C-99E084A4F5E5}" destId="{5748ED2F-0374-4A1A-B6F1-3B3ED3DC2366}" srcOrd="1" destOrd="0" presId="urn:microsoft.com/office/officeart/2005/8/layout/hierarchy1"/>
    <dgm:cxn modelId="{F6CB3DA4-3F30-4812-BCB4-4E7D4023CF63}" type="presParOf" srcId="{ED8D8D5B-4596-4617-A073-97D955F4B772}" destId="{584E4217-53C0-4748-877E-02CD613C9FB1}" srcOrd="1" destOrd="0" presId="urn:microsoft.com/office/officeart/2005/8/layout/hierarchy1"/>
    <dgm:cxn modelId="{728D08DB-459E-44DE-B3FD-7106E42B22F9}" type="presParOf" srcId="{584E4217-53C0-4748-877E-02CD613C9FB1}" destId="{8049151C-11F8-469B-95C2-1AB137459CD1}" srcOrd="0" destOrd="0" presId="urn:microsoft.com/office/officeart/2005/8/layout/hierarchy1"/>
    <dgm:cxn modelId="{1019AD96-63CE-4506-8C27-53FEDFF1B6C5}" type="presParOf" srcId="{584E4217-53C0-4748-877E-02CD613C9FB1}" destId="{7D4AE8C1-50EC-47ED-BED5-4EBB6E06F4EB}" srcOrd="1" destOrd="0" presId="urn:microsoft.com/office/officeart/2005/8/layout/hierarchy1"/>
    <dgm:cxn modelId="{50920D55-2E88-4F27-AF7D-42C1D30A6F3E}" type="presParOf" srcId="{7D4AE8C1-50EC-47ED-BED5-4EBB6E06F4EB}" destId="{352A14E2-74C8-4EAF-BDE8-3E5BDED79A5E}" srcOrd="0" destOrd="0" presId="urn:microsoft.com/office/officeart/2005/8/layout/hierarchy1"/>
    <dgm:cxn modelId="{2489A1C8-7351-46A6-A099-59C22979C2CC}" type="presParOf" srcId="{352A14E2-74C8-4EAF-BDE8-3E5BDED79A5E}" destId="{21678540-F670-4257-AC87-1999F5D85030}" srcOrd="0" destOrd="0" presId="urn:microsoft.com/office/officeart/2005/8/layout/hierarchy1"/>
    <dgm:cxn modelId="{0113581B-3EAF-4C27-B863-A7B89B8F4DE5}" type="presParOf" srcId="{352A14E2-74C8-4EAF-BDE8-3E5BDED79A5E}" destId="{4C3C241E-1D09-410F-A91D-280659E8E4D2}" srcOrd="1" destOrd="0" presId="urn:microsoft.com/office/officeart/2005/8/layout/hierarchy1"/>
    <dgm:cxn modelId="{5CB73F66-1BF1-45CF-874A-619661D9E6D5}" type="presParOf" srcId="{7D4AE8C1-50EC-47ED-BED5-4EBB6E06F4EB}" destId="{A873D17F-002B-4E0C-90B3-2024DFFAEFF3}" srcOrd="1" destOrd="0" presId="urn:microsoft.com/office/officeart/2005/8/layout/hierarchy1"/>
    <dgm:cxn modelId="{94FA76D8-98D1-40C4-B42A-EB1454430332}" type="presParOf" srcId="{584E4217-53C0-4748-877E-02CD613C9FB1}" destId="{C4B06181-E99A-4E26-A6D7-86A834133B3A}" srcOrd="2" destOrd="0" presId="urn:microsoft.com/office/officeart/2005/8/layout/hierarchy1"/>
    <dgm:cxn modelId="{D27E231A-4E76-48E0-9D56-5213E64E3317}" type="presParOf" srcId="{584E4217-53C0-4748-877E-02CD613C9FB1}" destId="{3421AF50-7547-41CE-BD19-69D654A387BB}" srcOrd="3" destOrd="0" presId="urn:microsoft.com/office/officeart/2005/8/layout/hierarchy1"/>
    <dgm:cxn modelId="{1EBDFB04-6D32-4097-BA47-6A4745758AE8}" type="presParOf" srcId="{3421AF50-7547-41CE-BD19-69D654A387BB}" destId="{5A9F7F0F-4C6F-48DE-BCC6-8FDD3CA12A82}" srcOrd="0" destOrd="0" presId="urn:microsoft.com/office/officeart/2005/8/layout/hierarchy1"/>
    <dgm:cxn modelId="{F363DEAE-6F1E-472A-9E45-9BF8DD4FAA5D}" type="presParOf" srcId="{5A9F7F0F-4C6F-48DE-BCC6-8FDD3CA12A82}" destId="{A6C7A5E5-B6AF-4AEF-984F-9F1DAD5E4CA8}" srcOrd="0" destOrd="0" presId="urn:microsoft.com/office/officeart/2005/8/layout/hierarchy1"/>
    <dgm:cxn modelId="{A7823EEF-A81D-4696-9354-75C91B6966C4}" type="presParOf" srcId="{5A9F7F0F-4C6F-48DE-BCC6-8FDD3CA12A82}" destId="{84030E5B-3003-42A9-8EAF-69440AA3E476}" srcOrd="1" destOrd="0" presId="urn:microsoft.com/office/officeart/2005/8/layout/hierarchy1"/>
    <dgm:cxn modelId="{DE5B3046-1D56-478B-9A24-5B15ADB5AC07}" type="presParOf" srcId="{3421AF50-7547-41CE-BD19-69D654A387BB}" destId="{C05E1D3D-4E6F-47C3-B1EC-2ACDACB82D3D}" srcOrd="1" destOrd="0" presId="urn:microsoft.com/office/officeart/2005/8/layout/hierarchy1"/>
    <dgm:cxn modelId="{BEEEDE6A-0F00-483B-A3AF-8A04610AE7BD}" type="presParOf" srcId="{584E4217-53C0-4748-877E-02CD613C9FB1}" destId="{095F569E-22B1-401D-9A4C-BD97A633D937}" srcOrd="4" destOrd="0" presId="urn:microsoft.com/office/officeart/2005/8/layout/hierarchy1"/>
    <dgm:cxn modelId="{B7ED5192-FA11-45E0-99AA-840A5B914111}" type="presParOf" srcId="{584E4217-53C0-4748-877E-02CD613C9FB1}" destId="{42E05AF8-778F-4FD3-8F72-A8FE3C1391FD}" srcOrd="5" destOrd="0" presId="urn:microsoft.com/office/officeart/2005/8/layout/hierarchy1"/>
    <dgm:cxn modelId="{767754BE-725F-405A-8E4B-CB6EEF6E0265}" type="presParOf" srcId="{42E05AF8-778F-4FD3-8F72-A8FE3C1391FD}" destId="{1BA289A3-5AB4-443F-BDD0-A2888997989A}" srcOrd="0" destOrd="0" presId="urn:microsoft.com/office/officeart/2005/8/layout/hierarchy1"/>
    <dgm:cxn modelId="{5A0E5818-53B6-48FE-8622-CEF24A5B4377}" type="presParOf" srcId="{1BA289A3-5AB4-443F-BDD0-A2888997989A}" destId="{CEA4165F-ED91-43DC-A3E0-E25148CC9685}" srcOrd="0" destOrd="0" presId="urn:microsoft.com/office/officeart/2005/8/layout/hierarchy1"/>
    <dgm:cxn modelId="{EE4BD10E-25C8-478B-A203-E1CD18232956}" type="presParOf" srcId="{1BA289A3-5AB4-443F-BDD0-A2888997989A}" destId="{80209C69-4763-4C57-B841-D3230D27335D}" srcOrd="1" destOrd="0" presId="urn:microsoft.com/office/officeart/2005/8/layout/hierarchy1"/>
    <dgm:cxn modelId="{E983940A-7186-4332-BF57-CC9D0DB9D66C}" type="presParOf" srcId="{42E05AF8-778F-4FD3-8F72-A8FE3C1391FD}" destId="{C0AA6362-6719-4098-9C6B-71E7DA671B4E}" srcOrd="1" destOrd="0" presId="urn:microsoft.com/office/officeart/2005/8/layout/hierarchy1"/>
  </dgm:cxnLst>
  <dgm:bg>
    <a:effectLst>
      <a:glow rad="228600">
        <a:schemeClr val="accent6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5F569E-22B1-401D-9A4C-BD97A633D937}">
      <dsp:nvSpPr>
        <dsp:cNvPr id="0" name=""/>
        <dsp:cNvSpPr/>
      </dsp:nvSpPr>
      <dsp:spPr>
        <a:xfrm>
          <a:off x="4352988" y="1624921"/>
          <a:ext cx="2576456" cy="645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240"/>
              </a:lnTo>
              <a:lnTo>
                <a:pt x="2696646" y="447240"/>
              </a:lnTo>
              <a:lnTo>
                <a:pt x="2696646" y="675426"/>
              </a:lnTo>
            </a:path>
          </a:pathLst>
        </a:custGeom>
        <a:noFill/>
        <a:ln w="12700" cap="flat" cmpd="sng" algn="ctr">
          <a:solidFill>
            <a:srgbClr val="2D2DB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B06181-E99A-4E26-A6D7-86A834133B3A}">
      <dsp:nvSpPr>
        <dsp:cNvPr id="0" name=""/>
        <dsp:cNvSpPr/>
      </dsp:nvSpPr>
      <dsp:spPr>
        <a:xfrm>
          <a:off x="4053071" y="1624921"/>
          <a:ext cx="299916" cy="645322"/>
        </a:xfrm>
        <a:custGeom>
          <a:avLst/>
          <a:gdLst/>
          <a:ahLst/>
          <a:cxnLst/>
          <a:rect l="0" t="0" r="0" b="0"/>
          <a:pathLst>
            <a:path>
              <a:moveTo>
                <a:pt x="313907" y="0"/>
              </a:moveTo>
              <a:lnTo>
                <a:pt x="313907" y="447240"/>
              </a:lnTo>
              <a:lnTo>
                <a:pt x="0" y="447240"/>
              </a:lnTo>
              <a:lnTo>
                <a:pt x="0" y="675426"/>
              </a:lnTo>
            </a:path>
          </a:pathLst>
        </a:custGeom>
        <a:noFill/>
        <a:ln w="12700" cap="flat" cmpd="sng" algn="ctr">
          <a:solidFill>
            <a:srgbClr val="2D2DB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49151C-11F8-469B-95C2-1AB137459CD1}">
      <dsp:nvSpPr>
        <dsp:cNvPr id="0" name=""/>
        <dsp:cNvSpPr/>
      </dsp:nvSpPr>
      <dsp:spPr>
        <a:xfrm>
          <a:off x="1176698" y="1624921"/>
          <a:ext cx="3176289" cy="645322"/>
        </a:xfrm>
        <a:custGeom>
          <a:avLst/>
          <a:gdLst/>
          <a:ahLst/>
          <a:cxnLst/>
          <a:rect l="0" t="0" r="0" b="0"/>
          <a:pathLst>
            <a:path>
              <a:moveTo>
                <a:pt x="3324462" y="0"/>
              </a:moveTo>
              <a:lnTo>
                <a:pt x="3324462" y="447240"/>
              </a:lnTo>
              <a:lnTo>
                <a:pt x="0" y="447240"/>
              </a:lnTo>
              <a:lnTo>
                <a:pt x="0" y="675426"/>
              </a:lnTo>
            </a:path>
          </a:pathLst>
        </a:custGeom>
        <a:noFill/>
        <a:ln w="12700" cap="flat" cmpd="sng" algn="ctr">
          <a:solidFill>
            <a:srgbClr val="2D2DB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8FE503-FE49-469A-B114-5ED3A1D3628B}">
      <dsp:nvSpPr>
        <dsp:cNvPr id="0" name=""/>
        <dsp:cNvSpPr/>
      </dsp:nvSpPr>
      <dsp:spPr>
        <a:xfrm>
          <a:off x="1921576" y="130514"/>
          <a:ext cx="4862822" cy="1494406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48ED2F-0374-4A1A-B6F1-3B3ED3DC2366}">
      <dsp:nvSpPr>
        <dsp:cNvPr id="0" name=""/>
        <dsp:cNvSpPr/>
      </dsp:nvSpPr>
      <dsp:spPr>
        <a:xfrm>
          <a:off x="2183065" y="378928"/>
          <a:ext cx="4862822" cy="1494406"/>
        </a:xfrm>
        <a:prstGeom prst="roundRect">
          <a:avLst>
            <a:gd name="adj" fmla="val 10000"/>
          </a:avLst>
        </a:prstGeom>
        <a:solidFill>
          <a:srgbClr val="2727C5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6">
              <a:shade val="27000"/>
              <a:satMod val="12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Технология критического мышления</a:t>
          </a:r>
          <a:endParaRPr lang="ru-RU" sz="3200" b="1" kern="1200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226835" y="422698"/>
        <a:ext cx="4775282" cy="1406866"/>
      </dsp:txXfrm>
    </dsp:sp>
    <dsp:sp modelId="{21678540-F670-4257-AC87-1999F5D85030}">
      <dsp:nvSpPr>
        <dsp:cNvPr id="0" name=""/>
        <dsp:cNvSpPr/>
      </dsp:nvSpPr>
      <dsp:spPr>
        <a:xfrm>
          <a:off x="0" y="2270244"/>
          <a:ext cx="2353396" cy="1494406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3C241E-1D09-410F-A91D-280659E8E4D2}">
      <dsp:nvSpPr>
        <dsp:cNvPr id="0" name=""/>
        <dsp:cNvSpPr/>
      </dsp:nvSpPr>
      <dsp:spPr>
        <a:xfrm>
          <a:off x="261488" y="2518658"/>
          <a:ext cx="2353396" cy="1494406"/>
        </a:xfrm>
        <a:prstGeom prst="roundRect">
          <a:avLst>
            <a:gd name="adj" fmla="val 10000"/>
          </a:avLst>
        </a:prstGeom>
        <a:solidFill>
          <a:srgbClr val="2D2DB9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rgbClr val="2D2DB9">
                  <a:lumMod val="50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вызов</a:t>
          </a:r>
          <a:endParaRPr lang="ru-RU" sz="2800" b="0" kern="1200" dirty="0">
            <a:solidFill>
              <a:srgbClr val="2D2DB9">
                <a:lumMod val="50000"/>
              </a:srgb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05258" y="2562428"/>
        <a:ext cx="2265856" cy="1406866"/>
      </dsp:txXfrm>
    </dsp:sp>
    <dsp:sp modelId="{A6C7A5E5-B6AF-4AEF-984F-9F1DAD5E4CA8}">
      <dsp:nvSpPr>
        <dsp:cNvPr id="0" name=""/>
        <dsp:cNvSpPr/>
      </dsp:nvSpPr>
      <dsp:spPr>
        <a:xfrm>
          <a:off x="2876373" y="2270244"/>
          <a:ext cx="2353396" cy="1494406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030E5B-3003-42A9-8EAF-69440AA3E476}">
      <dsp:nvSpPr>
        <dsp:cNvPr id="0" name=""/>
        <dsp:cNvSpPr/>
      </dsp:nvSpPr>
      <dsp:spPr>
        <a:xfrm>
          <a:off x="3137861" y="2518658"/>
          <a:ext cx="2353396" cy="1494406"/>
        </a:xfrm>
        <a:prstGeom prst="roundRect">
          <a:avLst>
            <a:gd name="adj" fmla="val 10000"/>
          </a:avLst>
        </a:prstGeom>
        <a:solidFill>
          <a:srgbClr val="2D2DB9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rgbClr val="2D2DB9">
                  <a:lumMod val="50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осмысление</a:t>
          </a:r>
          <a:endParaRPr lang="ru-RU" sz="2800" b="0" kern="1200" dirty="0">
            <a:solidFill>
              <a:srgbClr val="2D2DB9">
                <a:lumMod val="50000"/>
              </a:srgb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181631" y="2562428"/>
        <a:ext cx="2265856" cy="1406866"/>
      </dsp:txXfrm>
    </dsp:sp>
    <dsp:sp modelId="{CEA4165F-ED91-43DC-A3E0-E25148CC9685}">
      <dsp:nvSpPr>
        <dsp:cNvPr id="0" name=""/>
        <dsp:cNvSpPr/>
      </dsp:nvSpPr>
      <dsp:spPr>
        <a:xfrm>
          <a:off x="5752746" y="2270244"/>
          <a:ext cx="2353396" cy="1494406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209C69-4763-4C57-B841-D3230D27335D}">
      <dsp:nvSpPr>
        <dsp:cNvPr id="0" name=""/>
        <dsp:cNvSpPr/>
      </dsp:nvSpPr>
      <dsp:spPr>
        <a:xfrm>
          <a:off x="6014234" y="2518658"/>
          <a:ext cx="2353396" cy="1494406"/>
        </a:xfrm>
        <a:prstGeom prst="roundRect">
          <a:avLst>
            <a:gd name="adj" fmla="val 10000"/>
          </a:avLst>
        </a:prstGeom>
        <a:solidFill>
          <a:srgbClr val="2D2DB9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2D2DB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rgbClr val="2D2DB9">
                  <a:lumMod val="50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рефлексия</a:t>
          </a:r>
          <a:endParaRPr lang="ru-RU" sz="2800" b="0" kern="1200" dirty="0">
            <a:solidFill>
              <a:srgbClr val="2D2DB9">
                <a:lumMod val="50000"/>
              </a:srgb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6058004" y="2562428"/>
        <a:ext cx="2265856" cy="14068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043D9-39E3-44F4-8F65-EEDAEEC0B90F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57B4D7-1B21-4831-ABE4-BFF3C1CDF9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8821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173355" y="182881"/>
            <a:ext cx="8793480" cy="4783454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661782"/>
            <a:ext cx="7475220" cy="219456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2902226"/>
            <a:ext cx="6575895" cy="1041124"/>
          </a:xfrm>
        </p:spPr>
        <p:txBody>
          <a:bodyPr>
            <a:normAutofit/>
          </a:bodyPr>
          <a:lstStyle>
            <a:lvl1pPr marL="0" indent="0" algn="ctr">
              <a:buNone/>
              <a:defRPr sz="1650">
                <a:solidFill>
                  <a:srgbClr val="FFFFFF"/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FE88D6-4DE3-4EC5-8126-638B57891491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7B4805-0E36-41CE-B992-35FD0C325CAC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280035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9355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E88D6-4DE3-4EC5-8126-638B57891491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4805-0E36-41CE-B992-35FD0C325C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33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71500"/>
            <a:ext cx="1743075" cy="40576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571500"/>
            <a:ext cx="5572125" cy="40576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E88D6-4DE3-4EC5-8126-638B57891491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4805-0E36-41CE-B992-35FD0C325C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4241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E88D6-4DE3-4EC5-8126-638B57891491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4805-0E36-41CE-B992-35FD0C325C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3017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880181"/>
            <a:ext cx="7475220" cy="219456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54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3115890"/>
            <a:ext cx="6576822" cy="1022855"/>
          </a:xfrm>
        </p:spPr>
        <p:txBody>
          <a:bodyPr anchor="t">
            <a:normAutofit/>
          </a:bodyPr>
          <a:lstStyle>
            <a:lvl1pPr marL="0" indent="0" algn="ctr">
              <a:buNone/>
              <a:defRPr sz="16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E88D6-4DE3-4EC5-8126-638B57891491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4805-0E36-41CE-B992-35FD0C325CAC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3015306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772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1543049"/>
            <a:ext cx="3566160" cy="301752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1543050"/>
            <a:ext cx="3566160" cy="301752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E88D6-4DE3-4EC5-8126-638B57891491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4805-0E36-41CE-B992-35FD0C325C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2995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1501133"/>
            <a:ext cx="3566160" cy="58293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041112"/>
            <a:ext cx="3566160" cy="25374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499274"/>
            <a:ext cx="3566160" cy="58293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039492"/>
            <a:ext cx="3566160" cy="25374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E88D6-4DE3-4EC5-8126-638B57891491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4805-0E36-41CE-B992-35FD0C325C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6204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E88D6-4DE3-4EC5-8126-638B57891491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4805-0E36-41CE-B992-35FD0C325C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1913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E88D6-4DE3-4EC5-8126-638B57891491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4805-0E36-41CE-B992-35FD0C325C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221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822960"/>
            <a:ext cx="2948940" cy="130302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19" y="822960"/>
            <a:ext cx="3909060" cy="349758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125980"/>
            <a:ext cx="2948940" cy="22631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E88D6-4DE3-4EC5-8126-638B57891491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4805-0E36-41CE-B992-35FD0C325C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117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822960"/>
            <a:ext cx="2948940" cy="130302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59936" y="802385"/>
            <a:ext cx="4574286" cy="360045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125980"/>
            <a:ext cx="2948940" cy="21602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E88D6-4DE3-4EC5-8126-638B57891491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4805-0E36-41CE-B992-35FD0C325C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7911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173355" y="182881"/>
            <a:ext cx="8793480" cy="478345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457200"/>
            <a:ext cx="7406640" cy="10172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1543050"/>
            <a:ext cx="7404653" cy="3028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1"/>
                </a:solidFill>
              </a:defRPr>
            </a:lvl1pPr>
          </a:lstStyle>
          <a:p>
            <a:fld id="{ECFE88D6-4DE3-4EC5-8126-638B57891491}" type="datetimeFigureOut">
              <a:rPr lang="ru-RU" smtClean="0"/>
              <a:t>25.04.2021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4667871"/>
            <a:ext cx="353833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accent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4667871"/>
            <a:ext cx="127966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67B4805-0E36-41CE-B992-35FD0C325C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7138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50"/>
        </a:spcBef>
        <a:buClr>
          <a:schemeClr val="accent1"/>
        </a:buClr>
        <a:buSzPct val="80000"/>
        <a:buFont typeface="Corbel" pitchFamily="34" charset="0"/>
        <a:buChar char="•"/>
        <a:defRPr sz="165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5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35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6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2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4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65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8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771550"/>
            <a:ext cx="65417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критического мышления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уроках литературного чтения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ресурс формирования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грамотности у младших школьников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3147814"/>
            <a:ext cx="3618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Кадникова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Светлана Викторовна,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«СОШ № 10», Ревда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309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 bwMode="auto">
          <a:xfrm>
            <a:off x="622709" y="408641"/>
            <a:ext cx="7832487" cy="429905"/>
          </a:xfrm>
          <a:prstGeom prst="roundRect">
            <a:avLst/>
          </a:prstGeom>
          <a:gradFill rotWithShape="1">
            <a:gsLst>
              <a:gs pos="0">
                <a:srgbClr val="3333CC">
                  <a:satMod val="103000"/>
                  <a:lumMod val="102000"/>
                  <a:tint val="94000"/>
                </a:srgbClr>
              </a:gs>
              <a:gs pos="50000">
                <a:srgbClr val="3333CC">
                  <a:satMod val="110000"/>
                  <a:lumMod val="100000"/>
                  <a:shade val="100000"/>
                </a:srgbClr>
              </a:gs>
              <a:gs pos="100000">
                <a:srgbClr val="3333CC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Правила составления синквейна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50721" y="1013569"/>
            <a:ext cx="4176464" cy="387371"/>
          </a:xfrm>
          <a:prstGeom prst="rect">
            <a:avLst/>
          </a:prstGeom>
          <a:gradFill rotWithShape="1">
            <a:gsLst>
              <a:gs pos="0">
                <a:srgbClr val="3333CC">
                  <a:lumMod val="110000"/>
                  <a:satMod val="105000"/>
                  <a:tint val="67000"/>
                </a:srgbClr>
              </a:gs>
              <a:gs pos="50000">
                <a:srgbClr val="3333CC">
                  <a:lumMod val="105000"/>
                  <a:satMod val="103000"/>
                  <a:tint val="73000"/>
                </a:srgbClr>
              </a:gs>
              <a:gs pos="100000">
                <a:srgbClr val="3333CC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3333C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Имя существительное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3934" y="1565306"/>
            <a:ext cx="4066619" cy="415674"/>
          </a:xfrm>
          <a:prstGeom prst="rect">
            <a:avLst/>
          </a:prstGeom>
          <a:gradFill rotWithShape="1">
            <a:gsLst>
              <a:gs pos="0">
                <a:srgbClr val="00CC99">
                  <a:lumMod val="110000"/>
                  <a:satMod val="105000"/>
                  <a:tint val="67000"/>
                </a:srgbClr>
              </a:gs>
              <a:gs pos="50000">
                <a:srgbClr val="00CC99">
                  <a:lumMod val="105000"/>
                  <a:satMod val="103000"/>
                  <a:tint val="73000"/>
                </a:srgbClr>
              </a:gs>
              <a:gs pos="100000">
                <a:srgbClr val="00CC99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00CC9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03747" y="1565306"/>
            <a:ext cx="4119138" cy="415674"/>
          </a:xfrm>
          <a:prstGeom prst="rect">
            <a:avLst/>
          </a:prstGeom>
          <a:gradFill rotWithShape="1">
            <a:gsLst>
              <a:gs pos="0">
                <a:srgbClr val="00CC99">
                  <a:lumMod val="110000"/>
                  <a:satMod val="105000"/>
                  <a:tint val="67000"/>
                </a:srgbClr>
              </a:gs>
              <a:gs pos="50000">
                <a:srgbClr val="00CC99">
                  <a:lumMod val="105000"/>
                  <a:satMod val="103000"/>
                  <a:tint val="73000"/>
                </a:srgbClr>
              </a:gs>
              <a:gs pos="100000">
                <a:srgbClr val="00CC99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00CC9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22168" y="2165245"/>
            <a:ext cx="1749258" cy="339248"/>
          </a:xfrm>
          <a:prstGeom prst="rect">
            <a:avLst/>
          </a:prstGeom>
          <a:solidFill>
            <a:srgbClr val="3333CC">
              <a:lumMod val="40000"/>
              <a:lumOff val="60000"/>
            </a:srgbClr>
          </a:solidFill>
          <a:ln w="12700" cap="flat" cmpd="sng" algn="ctr">
            <a:solidFill>
              <a:srgbClr val="3333CC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Глагол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56311" y="2165245"/>
            <a:ext cx="1749258" cy="339248"/>
          </a:xfrm>
          <a:prstGeom prst="rect">
            <a:avLst/>
          </a:prstGeom>
          <a:solidFill>
            <a:srgbClr val="3333CC">
              <a:lumMod val="40000"/>
              <a:lumOff val="60000"/>
            </a:srgbClr>
          </a:solidFill>
          <a:ln w="12700" cap="flat" cmpd="sng" algn="ctr">
            <a:solidFill>
              <a:srgbClr val="3333CC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Глагол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828948" y="2148238"/>
            <a:ext cx="1749258" cy="339248"/>
          </a:xfrm>
          <a:prstGeom prst="rect">
            <a:avLst/>
          </a:prstGeom>
          <a:solidFill>
            <a:srgbClr val="3333CC">
              <a:lumMod val="40000"/>
              <a:lumOff val="60000"/>
            </a:srgbClr>
          </a:solidFill>
          <a:ln w="12700" cap="flat" cmpd="sng" algn="ctr">
            <a:solidFill>
              <a:srgbClr val="3333CC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Глагол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3934" y="2663087"/>
            <a:ext cx="8568951" cy="786866"/>
          </a:xfrm>
          <a:prstGeom prst="rect">
            <a:avLst/>
          </a:prstGeom>
          <a:gradFill rotWithShape="1">
            <a:gsLst>
              <a:gs pos="0">
                <a:srgbClr val="00CC99">
                  <a:lumMod val="110000"/>
                  <a:satMod val="105000"/>
                  <a:tint val="67000"/>
                </a:srgbClr>
              </a:gs>
              <a:gs pos="50000">
                <a:srgbClr val="00CC99">
                  <a:lumMod val="105000"/>
                  <a:satMod val="103000"/>
                  <a:tint val="73000"/>
                </a:srgbClr>
              </a:gs>
              <a:gs pos="100000">
                <a:srgbClr val="00CC99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00CC9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из нескольких слов, показывающее отношение к теме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4476" y="3586374"/>
            <a:ext cx="8568951" cy="760973"/>
          </a:xfrm>
          <a:prstGeom prst="rect">
            <a:avLst/>
          </a:prstGeom>
          <a:gradFill rotWithShape="1">
            <a:gsLst>
              <a:gs pos="0">
                <a:srgbClr val="2D2DB9">
                  <a:lumMod val="110000"/>
                  <a:satMod val="105000"/>
                  <a:tint val="67000"/>
                </a:srgbClr>
              </a:gs>
              <a:gs pos="50000">
                <a:srgbClr val="2D2DB9">
                  <a:lumMod val="105000"/>
                  <a:satMod val="103000"/>
                  <a:tint val="73000"/>
                </a:srgbClr>
              </a:gs>
              <a:gs pos="100000">
                <a:srgbClr val="2D2DB9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2D2DB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Слово, связанное с первым словом, отражает сущность темы</a:t>
            </a:r>
          </a:p>
        </p:txBody>
      </p:sp>
    </p:spTree>
    <p:extLst>
      <p:ext uri="{BB962C8B-B14F-4D97-AF65-F5344CB8AC3E}">
        <p14:creationId xmlns:p14="http://schemas.microsoft.com/office/powerpoint/2010/main" val="1426556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 bwMode="auto">
          <a:xfrm>
            <a:off x="747623" y="383905"/>
            <a:ext cx="7832487" cy="504056"/>
          </a:xfrm>
          <a:prstGeom prst="roundRect">
            <a:avLst/>
          </a:prstGeom>
          <a:gradFill rotWithShape="1">
            <a:gsLst>
              <a:gs pos="0">
                <a:srgbClr val="3333CC">
                  <a:satMod val="103000"/>
                  <a:lumMod val="102000"/>
                  <a:tint val="94000"/>
                </a:srgbClr>
              </a:gs>
              <a:gs pos="50000">
                <a:srgbClr val="3333CC">
                  <a:satMod val="110000"/>
                  <a:lumMod val="100000"/>
                  <a:shade val="100000"/>
                </a:srgbClr>
              </a:gs>
              <a:gs pos="100000">
                <a:srgbClr val="3333CC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Синквейн на тему «Сказки»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23288" y="1271224"/>
            <a:ext cx="4811335" cy="401911"/>
          </a:xfrm>
          <a:prstGeom prst="roundRect">
            <a:avLst/>
          </a:prstGeom>
          <a:gradFill rotWithShape="1">
            <a:gsLst>
              <a:gs pos="0">
                <a:srgbClr val="2D2DB9">
                  <a:lumMod val="110000"/>
                  <a:satMod val="105000"/>
                  <a:tint val="67000"/>
                </a:srgbClr>
              </a:gs>
              <a:gs pos="50000">
                <a:srgbClr val="2D2DB9">
                  <a:lumMod val="105000"/>
                  <a:satMod val="103000"/>
                  <a:tint val="73000"/>
                </a:srgbClr>
              </a:gs>
              <a:gs pos="100000">
                <a:srgbClr val="2D2DB9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2D2DB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Сказка.</a:t>
            </a:r>
          </a:p>
        </p:txBody>
      </p:sp>
      <p:sp>
        <p:nvSpPr>
          <p:cNvPr id="6" name="Ромб 5"/>
          <p:cNvSpPr/>
          <p:nvPr/>
        </p:nvSpPr>
        <p:spPr>
          <a:xfrm>
            <a:off x="257145" y="1306546"/>
            <a:ext cx="786117" cy="533310"/>
          </a:xfrm>
          <a:prstGeom prst="diamond">
            <a:avLst/>
          </a:prstGeom>
          <a:gradFill rotWithShape="1">
            <a:gsLst>
              <a:gs pos="0">
                <a:srgbClr val="2D2DB9">
                  <a:satMod val="103000"/>
                  <a:lumMod val="102000"/>
                  <a:tint val="94000"/>
                </a:srgbClr>
              </a:gs>
              <a:gs pos="50000">
                <a:srgbClr val="2D2DB9">
                  <a:satMod val="110000"/>
                  <a:lumMod val="100000"/>
                  <a:shade val="100000"/>
                </a:srgbClr>
              </a:gs>
              <a:gs pos="100000">
                <a:srgbClr val="2D2DB9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2D2DB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45444" y="1960357"/>
            <a:ext cx="4811335" cy="401911"/>
          </a:xfrm>
          <a:prstGeom prst="roundRect">
            <a:avLst/>
          </a:prstGeom>
          <a:gradFill rotWithShape="1">
            <a:gsLst>
              <a:gs pos="0">
                <a:srgbClr val="2D2DB9">
                  <a:lumMod val="110000"/>
                  <a:satMod val="105000"/>
                  <a:tint val="67000"/>
                </a:srgbClr>
              </a:gs>
              <a:gs pos="50000">
                <a:srgbClr val="2D2DB9">
                  <a:lumMod val="105000"/>
                  <a:satMod val="103000"/>
                  <a:tint val="73000"/>
                </a:srgbClr>
              </a:gs>
              <a:gs pos="100000">
                <a:srgbClr val="2D2DB9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2D2DB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Волшебная, бытовая.</a:t>
            </a:r>
          </a:p>
        </p:txBody>
      </p:sp>
      <p:sp>
        <p:nvSpPr>
          <p:cNvPr id="8" name="Ромб 7"/>
          <p:cNvSpPr/>
          <p:nvPr/>
        </p:nvSpPr>
        <p:spPr>
          <a:xfrm>
            <a:off x="229708" y="1944790"/>
            <a:ext cx="786117" cy="533310"/>
          </a:xfrm>
          <a:prstGeom prst="diamond">
            <a:avLst/>
          </a:prstGeom>
          <a:gradFill rotWithShape="1">
            <a:gsLst>
              <a:gs pos="0">
                <a:srgbClr val="2D2DB9">
                  <a:satMod val="103000"/>
                  <a:lumMod val="102000"/>
                  <a:tint val="94000"/>
                </a:srgbClr>
              </a:gs>
              <a:gs pos="50000">
                <a:srgbClr val="2D2DB9">
                  <a:satMod val="110000"/>
                  <a:lumMod val="100000"/>
                  <a:shade val="100000"/>
                </a:srgbClr>
              </a:gs>
              <a:gs pos="100000">
                <a:srgbClr val="2D2DB9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2D2DB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58181" y="2649490"/>
            <a:ext cx="4811335" cy="401911"/>
          </a:xfrm>
          <a:prstGeom prst="roundRect">
            <a:avLst/>
          </a:prstGeom>
          <a:gradFill rotWithShape="1">
            <a:gsLst>
              <a:gs pos="0">
                <a:srgbClr val="2D2DB9">
                  <a:lumMod val="110000"/>
                  <a:satMod val="105000"/>
                  <a:tint val="67000"/>
                </a:srgbClr>
              </a:gs>
              <a:gs pos="50000">
                <a:srgbClr val="2D2DB9">
                  <a:lumMod val="105000"/>
                  <a:satMod val="103000"/>
                  <a:tint val="73000"/>
                </a:srgbClr>
              </a:gs>
              <a:gs pos="100000">
                <a:srgbClr val="2D2DB9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2D2DB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Читать, пересказывать, учить.</a:t>
            </a:r>
          </a:p>
        </p:txBody>
      </p:sp>
      <p:sp>
        <p:nvSpPr>
          <p:cNvPr id="10" name="Ромб 9"/>
          <p:cNvSpPr/>
          <p:nvPr/>
        </p:nvSpPr>
        <p:spPr>
          <a:xfrm>
            <a:off x="229708" y="2659839"/>
            <a:ext cx="786117" cy="533310"/>
          </a:xfrm>
          <a:prstGeom prst="diamond">
            <a:avLst/>
          </a:prstGeom>
          <a:gradFill rotWithShape="1">
            <a:gsLst>
              <a:gs pos="0">
                <a:srgbClr val="2D2DB9">
                  <a:satMod val="103000"/>
                  <a:lumMod val="102000"/>
                  <a:tint val="94000"/>
                </a:srgbClr>
              </a:gs>
              <a:gs pos="50000">
                <a:srgbClr val="2D2DB9">
                  <a:satMod val="110000"/>
                  <a:lumMod val="100000"/>
                  <a:shade val="100000"/>
                </a:srgbClr>
              </a:gs>
              <a:gs pos="100000">
                <a:srgbClr val="2D2DB9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2D2DB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58181" y="3338623"/>
            <a:ext cx="4811335" cy="533310"/>
          </a:xfrm>
          <a:prstGeom prst="roundRect">
            <a:avLst/>
          </a:prstGeom>
          <a:gradFill rotWithShape="1">
            <a:gsLst>
              <a:gs pos="0">
                <a:srgbClr val="2D2DB9">
                  <a:lumMod val="110000"/>
                  <a:satMod val="105000"/>
                  <a:tint val="67000"/>
                </a:srgbClr>
              </a:gs>
              <a:gs pos="50000">
                <a:srgbClr val="2D2DB9">
                  <a:lumMod val="105000"/>
                  <a:satMod val="103000"/>
                  <a:tint val="73000"/>
                </a:srgbClr>
              </a:gs>
              <a:gs pos="100000">
                <a:srgbClr val="2D2DB9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2D2DB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Сказка — ложь, да в ней намек.</a:t>
            </a:r>
          </a:p>
        </p:txBody>
      </p:sp>
      <p:sp>
        <p:nvSpPr>
          <p:cNvPr id="12" name="Ромб 11"/>
          <p:cNvSpPr/>
          <p:nvPr/>
        </p:nvSpPr>
        <p:spPr>
          <a:xfrm>
            <a:off x="257145" y="3374403"/>
            <a:ext cx="786117" cy="533310"/>
          </a:xfrm>
          <a:prstGeom prst="diamond">
            <a:avLst/>
          </a:prstGeom>
          <a:gradFill rotWithShape="1">
            <a:gsLst>
              <a:gs pos="0">
                <a:srgbClr val="2D2DB9">
                  <a:satMod val="103000"/>
                  <a:lumMod val="102000"/>
                  <a:tint val="94000"/>
                </a:srgbClr>
              </a:gs>
              <a:gs pos="50000">
                <a:srgbClr val="2D2DB9">
                  <a:satMod val="110000"/>
                  <a:lumMod val="100000"/>
                  <a:shade val="100000"/>
                </a:srgbClr>
              </a:gs>
              <a:gs pos="100000">
                <a:srgbClr val="2D2DB9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2D2DB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45444" y="4159155"/>
            <a:ext cx="4811335" cy="401911"/>
          </a:xfrm>
          <a:prstGeom prst="roundRect">
            <a:avLst/>
          </a:prstGeom>
          <a:gradFill rotWithShape="1">
            <a:gsLst>
              <a:gs pos="0">
                <a:srgbClr val="2D2DB9">
                  <a:lumMod val="110000"/>
                  <a:satMod val="105000"/>
                  <a:tint val="67000"/>
                </a:srgbClr>
              </a:gs>
              <a:gs pos="50000">
                <a:srgbClr val="2D2DB9">
                  <a:lumMod val="105000"/>
                  <a:satMod val="103000"/>
                  <a:tint val="73000"/>
                </a:srgbClr>
              </a:gs>
              <a:gs pos="100000">
                <a:srgbClr val="2D2DB9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2D2DB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Фантазия, выдумка.</a:t>
            </a:r>
          </a:p>
        </p:txBody>
      </p:sp>
      <p:sp>
        <p:nvSpPr>
          <p:cNvPr id="15" name="Ромб 14"/>
          <p:cNvSpPr/>
          <p:nvPr/>
        </p:nvSpPr>
        <p:spPr>
          <a:xfrm>
            <a:off x="257145" y="4112241"/>
            <a:ext cx="786117" cy="533310"/>
          </a:xfrm>
          <a:prstGeom prst="diamond">
            <a:avLst/>
          </a:prstGeom>
          <a:gradFill rotWithShape="1">
            <a:gsLst>
              <a:gs pos="0">
                <a:srgbClr val="2D2DB9">
                  <a:satMod val="103000"/>
                  <a:lumMod val="102000"/>
                  <a:tint val="94000"/>
                </a:srgbClr>
              </a:gs>
              <a:gs pos="50000">
                <a:srgbClr val="2D2DB9">
                  <a:satMod val="110000"/>
                  <a:lumMod val="100000"/>
                  <a:shade val="100000"/>
                </a:srgbClr>
              </a:gs>
              <a:gs pos="100000">
                <a:srgbClr val="2D2DB9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2D2DB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1822391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67544" y="411510"/>
            <a:ext cx="7850981" cy="4266624"/>
            <a:chOff x="969626" y="318039"/>
            <a:chExt cx="7906485" cy="4303980"/>
          </a:xfrm>
        </p:grpSpPr>
        <p:sp>
          <p:nvSpPr>
            <p:cNvPr id="5" name="Rectangle 2"/>
            <p:cNvSpPr txBox="1">
              <a:spLocks/>
            </p:cNvSpPr>
            <p:nvPr/>
          </p:nvSpPr>
          <p:spPr bwMode="auto">
            <a:xfrm>
              <a:off x="2001601" y="318039"/>
              <a:ext cx="6482999" cy="332189"/>
            </a:xfrm>
            <a:prstGeom prst="rect">
              <a:avLst/>
            </a:prstGeom>
            <a:solidFill>
              <a:srgbClr val="2727C5"/>
            </a:solidFill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>
              <a:lvl1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2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9144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3716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288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r>
                <a:rPr lang="ru-RU" sz="2100" b="1" dirty="0">
                  <a:solidFill>
                    <a:sysClr val="window" lastClr="FFFFFF"/>
                  </a:solidFill>
                  <a:cs typeface="Times New Roman" panose="02020603050405020304" pitchFamily="18" charset="0"/>
                </a:rPr>
                <a:t>Универсальные учебные действия</a:t>
              </a:r>
            </a:p>
          </p:txBody>
        </p:sp>
        <p:sp>
          <p:nvSpPr>
            <p:cNvPr id="6" name="Rectangle 3"/>
            <p:cNvSpPr txBox="1">
              <a:spLocks/>
            </p:cNvSpPr>
            <p:nvPr/>
          </p:nvSpPr>
          <p:spPr bwMode="auto">
            <a:xfrm>
              <a:off x="1218066" y="728557"/>
              <a:ext cx="7278632" cy="432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57175" indent="-257175" algn="ctr" defTabSz="685800">
                <a:buNone/>
                <a:defRPr/>
              </a:pPr>
              <a:r>
                <a:rPr lang="ru-RU" sz="2100" b="1" dirty="0">
                  <a:solidFill>
                    <a:srgbClr val="1F497D">
                      <a:lumMod val="60000"/>
                      <a:lumOff val="40000"/>
                    </a:srgbClr>
                  </a:solidFill>
                  <a:cs typeface="Times New Roman" panose="02020603050405020304" pitchFamily="18" charset="0"/>
                </a:rPr>
                <a:t>ОРГАНИЗОВАННАЯ ДЕЯТЕЛЬНОСТЬ УЧЕНИКОВ:</a:t>
              </a:r>
            </a:p>
          </p:txBody>
        </p:sp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1428382" y="4206521"/>
              <a:ext cx="6858000" cy="415498"/>
            </a:xfrm>
            <a:prstGeom prst="rect">
              <a:avLst/>
            </a:prstGeom>
            <a:solidFill>
              <a:srgbClr val="2727C5"/>
            </a:solidFill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defTabSz="685800">
                <a:spcBef>
                  <a:spcPct val="50000"/>
                </a:spcBef>
                <a:defRPr/>
              </a:pPr>
              <a:r>
                <a:rPr lang="ru-RU" sz="2100" b="1" kern="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Технология критического мышления</a:t>
              </a:r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626600" y="3915779"/>
              <a:ext cx="6858000" cy="31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</a:pPr>
              <a:r>
                <a:rPr lang="ru-RU" b="1" dirty="0">
                  <a:solidFill>
                    <a:srgbClr val="0070C0"/>
                  </a:solidFill>
                  <a:cs typeface="Times New Roman" panose="02020603050405020304" pitchFamily="18" charset="0"/>
                </a:rPr>
                <a:t>Осуществить это можно с помощью</a:t>
              </a:r>
              <a:r>
                <a:rPr lang="ru-RU" sz="1050" b="1" dirty="0">
                  <a:solidFill>
                    <a:srgbClr val="0070C0"/>
                  </a:solidFill>
                  <a:cs typeface="Times New Roman" panose="02020603050405020304" pitchFamily="18" charset="0"/>
                </a:rPr>
                <a:t>:</a:t>
              </a: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1825747" y="2954786"/>
              <a:ext cx="2759824" cy="1255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способность к саморазвитию и самосовершенствованию. </a:t>
              </a:r>
            </a:p>
            <a:p>
              <a:pPr algn="ctr">
                <a:spcBef>
                  <a:spcPct val="20000"/>
                </a:spcBef>
              </a:pPr>
              <a:endParaRPr lang="ru-RU" dirty="0">
                <a:solidFill>
                  <a:srgbClr val="00206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969626" y="1178221"/>
              <a:ext cx="224075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проведение уроков в оптимальном режиме</a:t>
              </a:r>
            </a:p>
          </p:txBody>
        </p:sp>
        <p:pic>
          <p:nvPicPr>
            <p:cNvPr id="11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78214" y="1239083"/>
              <a:ext cx="2758338" cy="1728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1037539" y="2101551"/>
              <a:ext cx="21538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solidFill>
                    <a:srgbClr val="0C015F"/>
                  </a:solidFill>
                  <a:cs typeface="Times New Roman" panose="02020603050405020304" pitchFamily="18" charset="0"/>
                </a:rPr>
                <a:t>повышается уровень работоспособности 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533025" y="1179148"/>
              <a:ext cx="225577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оценочность, </a:t>
              </a:r>
            </a:p>
            <a:p>
              <a:pPr algn="ctr"/>
              <a:r>
                <a:rPr lang="ru-RU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открытость новым идеям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04384" y="2078467"/>
              <a:ext cx="237172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рефлексия собственных суждений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158202" y="2974982"/>
              <a:ext cx="21567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обеспечивает школьникам умение учиться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6292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5429611"/>
              </p:ext>
            </p:extLst>
          </p:nvPr>
        </p:nvGraphicFramePr>
        <p:xfrm>
          <a:off x="395536" y="411510"/>
          <a:ext cx="8367631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0872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 bwMode="auto">
          <a:xfrm>
            <a:off x="467544" y="1280544"/>
            <a:ext cx="6627971" cy="3521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marR="0" lvl="0" indent="-5715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6600FF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«Кластер»	</a:t>
            </a:r>
          </a:p>
          <a:p>
            <a:pPr marL="571500" marR="0" lvl="0" indent="-5715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6600FF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«Загадка»	</a:t>
            </a:r>
          </a:p>
          <a:p>
            <a:pPr marL="571500" marR="0" lvl="0" indent="-5715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6600FF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«Мозговой штурм» или «Корзина идей»		</a:t>
            </a:r>
          </a:p>
          <a:p>
            <a:pPr marL="571500" marR="0" lvl="0" indent="-5715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6600FF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«Таблица «толстых» и «тонких» вопросов»</a:t>
            </a:r>
          </a:p>
          <a:p>
            <a:pPr marL="571500" marR="0" lvl="0" indent="-5715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6600FF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«Театрализация»</a:t>
            </a:r>
          </a:p>
          <a:p>
            <a:pPr marL="571500" marR="0" lvl="0" indent="-5715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6600FF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«Да – нет»	</a:t>
            </a:r>
          </a:p>
          <a:p>
            <a:pPr marL="571500" marR="0" lvl="0" indent="-5715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6600FF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«Интеллектуальная разминка (опрос) или тест»</a:t>
            </a:r>
          </a:p>
          <a:p>
            <a:pPr marL="571500" marR="0" lvl="0" indent="-5715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6600FF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«Перепутанные логические цепочки»</a:t>
            </a:r>
          </a:p>
          <a:p>
            <a:pPr marL="571500" marR="0" lvl="0" indent="-5715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6600FF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«Проблемный вопрос»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402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481698"/>
            <a:ext cx="4824536" cy="523220"/>
          </a:xfrm>
          <a:prstGeom prst="rect">
            <a:avLst/>
          </a:prstGeom>
          <a:gradFill rotWithShape="1">
            <a:gsLst>
              <a:gs pos="0">
                <a:srgbClr val="2D2DB9">
                  <a:satMod val="103000"/>
                  <a:lumMod val="102000"/>
                  <a:tint val="94000"/>
                </a:srgbClr>
              </a:gs>
              <a:gs pos="50000">
                <a:srgbClr val="2D2DB9">
                  <a:satMod val="110000"/>
                  <a:lumMod val="100000"/>
                  <a:shade val="100000"/>
                </a:srgbClr>
              </a:gs>
              <a:gs pos="100000">
                <a:srgbClr val="2D2DB9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Стадия вызова</a:t>
            </a:r>
          </a:p>
        </p:txBody>
      </p:sp>
    </p:spTree>
    <p:extLst>
      <p:ext uri="{BB962C8B-B14F-4D97-AF65-F5344CB8AC3E}">
        <p14:creationId xmlns:p14="http://schemas.microsoft.com/office/powerpoint/2010/main" val="3652165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50257" y="237591"/>
            <a:ext cx="2740156" cy="49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Стадия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вызова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2045" y="-6827"/>
            <a:ext cx="5649809" cy="738664"/>
          </a:xfrm>
          <a:prstGeom prst="rect">
            <a:avLst/>
          </a:prstGeom>
          <a:gradFill rotWithShape="1">
            <a:gsLst>
              <a:gs pos="0">
                <a:srgbClr val="2D2DB9">
                  <a:satMod val="103000"/>
                  <a:lumMod val="102000"/>
                  <a:tint val="94000"/>
                </a:srgbClr>
              </a:gs>
              <a:gs pos="50000">
                <a:srgbClr val="2D2DB9">
                  <a:satMod val="110000"/>
                  <a:lumMod val="100000"/>
                  <a:shade val="100000"/>
                </a:srgbClr>
              </a:gs>
              <a:gs pos="100000">
                <a:srgbClr val="2D2DB9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anchor="ctr">
            <a:spAutoFit/>
          </a:bodyPr>
          <a:lstStyle/>
          <a:p>
            <a:pPr marL="0" marR="0" lvl="0" indent="450215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«Знаю, хочу узнать, узнал»</a:t>
            </a: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927897" y="942623"/>
          <a:ext cx="7288206" cy="3878486"/>
        </p:xfrm>
        <a:graphic>
          <a:graphicData uri="http://schemas.openxmlformats.org/drawingml/2006/table">
            <a:tbl>
              <a:tblPr firstRow="1" firstCol="1" bandRow="1"/>
              <a:tblGrid>
                <a:gridCol w="2605161"/>
                <a:gridCol w="2511146"/>
                <a:gridCol w="2171899"/>
              </a:tblGrid>
              <a:tr h="5315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– что мы знаем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marR="170180" indent="196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– что мы хотим узнать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5270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– что мы узнали,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</a:tr>
              <a:tr h="33298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Произведение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«Ванька» написал А. П. Чехов;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Это рассказ;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Ванька писал письмо дедушке в деревню;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Ванька жаловался на тяжёлый труд;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1968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Внешность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одежда, жесты, походка Ваньки.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Обязанности Ваньки;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Обстановка-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интерьер;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Поведение;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968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Поступки;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0764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381709"/>
            <a:ext cx="3261663" cy="400110"/>
          </a:xfrm>
          <a:prstGeom prst="rect">
            <a:avLst/>
          </a:prstGeom>
          <a:gradFill rotWithShape="1">
            <a:gsLst>
              <a:gs pos="0">
                <a:srgbClr val="2D2DB9">
                  <a:satMod val="103000"/>
                  <a:lumMod val="102000"/>
                  <a:tint val="94000"/>
                </a:srgbClr>
              </a:gs>
              <a:gs pos="50000">
                <a:srgbClr val="2D2DB9">
                  <a:satMod val="110000"/>
                  <a:lumMod val="100000"/>
                  <a:shade val="100000"/>
                </a:srgbClr>
              </a:gs>
              <a:gs pos="100000">
                <a:srgbClr val="2D2DB9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Стадия осмысления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Arial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723200" y="351417"/>
            <a:ext cx="5256583" cy="4628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C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CC99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«Зигзаг»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CC99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«Инсерт или «Чтение с пометами»	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CC99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«Дерево предсказаний»	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CC99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«Круги по воде»	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CC99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«Чтение с остановками»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CC99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«Таблица «толстых» и «тонких» вопросов»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CC99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 «Думательных шляп»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CC99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«Кластер»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CC99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«Бортовой журнал»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CC99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«Ромашка Блума»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CC99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«Фишбоун» (рыбный скелет)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CC99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«Взаимоопрос»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02000"/>
              </a:solidFill>
              <a:effectLst/>
              <a:uLnTx/>
              <a:uFillTx/>
              <a:latin typeface="Times New Roman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4349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545225" y="422761"/>
            <a:ext cx="5696343" cy="461665"/>
          </a:xfrm>
          <a:prstGeom prst="rect">
            <a:avLst/>
          </a:prstGeom>
          <a:gradFill rotWithShape="1">
            <a:gsLst>
              <a:gs pos="0">
                <a:srgbClr val="2D2DB9">
                  <a:satMod val="103000"/>
                  <a:lumMod val="102000"/>
                  <a:tint val="94000"/>
                </a:srgbClr>
              </a:gs>
              <a:gs pos="50000">
                <a:srgbClr val="2D2DB9">
                  <a:satMod val="110000"/>
                  <a:lumMod val="100000"/>
                  <a:shade val="100000"/>
                </a:srgbClr>
              </a:gs>
              <a:gs pos="100000">
                <a:srgbClr val="2D2DB9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anchor="ctr">
            <a:spAutoFit/>
          </a:bodyPr>
          <a:lstStyle/>
          <a:p>
            <a:pPr marL="0" marR="0" lvl="0" indent="450215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«Работа с вопросником»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9512" y="1131590"/>
            <a:ext cx="8784976" cy="3677930"/>
          </a:xfrm>
          <a:prstGeom prst="rect">
            <a:avLst/>
          </a:prstGeom>
          <a:gradFill rotWithShape="1">
            <a:gsLst>
              <a:gs pos="0">
                <a:srgbClr val="2D2DB9">
                  <a:lumMod val="110000"/>
                  <a:satMod val="105000"/>
                  <a:tint val="67000"/>
                </a:srgbClr>
              </a:gs>
              <a:gs pos="50000">
                <a:srgbClr val="2D2DB9">
                  <a:lumMod val="105000"/>
                  <a:satMod val="103000"/>
                  <a:tint val="73000"/>
                </a:srgbClr>
              </a:gs>
              <a:gs pos="100000">
                <a:srgbClr val="2D2DB9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2D2DB9"/>
            </a:solidFill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 marL="457200" marR="0" lvl="0" indent="-457200" algn="just" defTabSz="914400" eaLnBrk="1" fontAlgn="auto" latinLnBrk="0" hangingPunct="1"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ли Ворону назвать самой красивой птицей?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just" defTabSz="914400" eaLnBrk="1" fontAlgn="auto" latinLnBrk="0" hangingPunct="1"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что говорила Лиса о Вороне?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just" defTabSz="914400" eaLnBrk="1" fontAlgn="auto" latinLnBrk="0" hangingPunct="1"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слышал Ворону? Какой у нее голос?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just" defTabSz="914400" eaLnBrk="1" fontAlgn="auto" latinLnBrk="0" hangingPunct="1"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что говорила о голосе Вороны Лиса?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just" defTabSz="914400" eaLnBrk="1" fontAlgn="auto" latinLnBrk="0" hangingPunct="1"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подействовали на Ворону такие ласковые слова Лисицы? Подтвердите словами из текста.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just" defTabSz="914400" eaLnBrk="1" fontAlgn="auto" latinLnBrk="0" hangingPunct="1"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чего Лиса так расхваливала Ворону?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just" defTabSz="914400" eaLnBrk="1" fontAlgn="auto" latinLnBrk="0" hangingPunct="1"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Крылов говорит, что лесть вредна, гнусна, ведь каждому приятно слышать о себе хорошие слова?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just" defTabSz="914400" eaLnBrk="1" fontAlgn="auto" latinLnBrk="0" hangingPunct="1"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на роль льстеца выбрана Лисица, а ее доверчивой слушательницей стала Ворона?</a:t>
            </a:r>
          </a:p>
        </p:txBody>
      </p:sp>
    </p:spTree>
    <p:extLst>
      <p:ext uri="{BB962C8B-B14F-4D97-AF65-F5344CB8AC3E}">
        <p14:creationId xmlns:p14="http://schemas.microsoft.com/office/powerpoint/2010/main" val="3604964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44309" y="387855"/>
            <a:ext cx="6048672" cy="646331"/>
          </a:xfrm>
          <a:prstGeom prst="rect">
            <a:avLst/>
          </a:prstGeom>
          <a:gradFill rotWithShape="1">
            <a:gsLst>
              <a:gs pos="0">
                <a:srgbClr val="2D2DB9">
                  <a:satMod val="103000"/>
                  <a:lumMod val="102000"/>
                  <a:tint val="94000"/>
                </a:srgbClr>
              </a:gs>
              <a:gs pos="50000">
                <a:srgbClr val="2D2DB9">
                  <a:satMod val="110000"/>
                  <a:lumMod val="100000"/>
                  <a:shade val="100000"/>
                </a:srgbClr>
              </a:gs>
              <a:gs pos="100000">
                <a:srgbClr val="2D2DB9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anchor="ctr">
            <a:spAutoFit/>
          </a:bodyPr>
          <a:lstStyle/>
          <a:p>
            <a:pPr marL="0" marR="0" lvl="0" indent="450215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Прием «Концептуальных таблиц» 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361373"/>
              </p:ext>
            </p:extLst>
          </p:nvPr>
        </p:nvGraphicFramePr>
        <p:xfrm>
          <a:off x="256844" y="1103531"/>
          <a:ext cx="8605465" cy="3520363"/>
        </p:xfrm>
        <a:graphic>
          <a:graphicData uri="http://schemas.openxmlformats.org/drawingml/2006/table">
            <a:tbl>
              <a:tblPr firstRow="1" firstCol="1" bandRow="1"/>
              <a:tblGrid>
                <a:gridCol w="2926771"/>
                <a:gridCol w="2682288"/>
                <a:gridCol w="2996406"/>
              </a:tblGrid>
              <a:tr h="3973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175510" algn="r"/>
                        </a:tabLs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Линии сравнения	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Басня Эзопа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Басня И.А. Крылова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</a:tr>
              <a:tr h="3973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«Ворон и лисица»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«Ворона и Лисица»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</a:tr>
              <a:tr h="3973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Герои басни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Ворон, лисица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Ворона, Лисица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</a:tr>
              <a:tr h="4148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Композиция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Мораль в конце басни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Мораль в начале басни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</a:tr>
              <a:tr h="5298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чьих уст звучит мораль?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уст лисицы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уст автора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</a:tr>
              <a:tr h="6798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 ли прочитать по ролям?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</a:tr>
              <a:tr h="6798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речи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Проза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Arial"/>
                        </a:defRPr>
                      </a:lvl9pPr>
                    </a:lstStyle>
                    <a:p>
                      <a:pPr indent="6858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Поэзия (стихотворная)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>
                        <a:lumMod val="60000"/>
                        <a:lumOff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7108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63464" y="563776"/>
            <a:ext cx="3817071" cy="523220"/>
          </a:xfrm>
          <a:prstGeom prst="rect">
            <a:avLst/>
          </a:prstGeom>
          <a:gradFill rotWithShape="1">
            <a:gsLst>
              <a:gs pos="0">
                <a:srgbClr val="2D2DB9">
                  <a:satMod val="103000"/>
                  <a:lumMod val="102000"/>
                  <a:tint val="94000"/>
                </a:srgbClr>
              </a:gs>
              <a:gs pos="50000">
                <a:srgbClr val="2D2DB9">
                  <a:satMod val="110000"/>
                  <a:lumMod val="100000"/>
                  <a:shade val="100000"/>
                </a:srgbClr>
              </a:gs>
              <a:gs pos="100000">
                <a:srgbClr val="2D2DB9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III. Стадия рефлексии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863587" y="1275606"/>
            <a:ext cx="741682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402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7030A0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«Синквейн»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7030A0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«Письмо к учителю»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7030A0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«Пятиминутное эссе»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7030A0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«Таблица «толстых» и «тонких» вопросов»</a:t>
            </a:r>
          </a:p>
          <a:p>
            <a:pPr marL="342900" marR="0" lvl="0" indent="-342900" algn="l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ü"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2D2DB9">
                  <a:lumMod val="50000"/>
                </a:srgb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1265668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289</TotalTime>
  <Words>435</Words>
  <Application>Microsoft Office PowerPoint</Application>
  <PresentationFormat>Экран (16:9)</PresentationFormat>
  <Paragraphs>118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Century Schoolbook</vt:lpstr>
      <vt:lpstr>Corbel</vt:lpstr>
      <vt:lpstr>Times New Roman</vt:lpstr>
      <vt:lpstr>Wingdings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Светлана</cp:lastModifiedBy>
  <cp:revision>40</cp:revision>
  <cp:lastPrinted>2021-03-15T08:31:18Z</cp:lastPrinted>
  <dcterms:created xsi:type="dcterms:W3CDTF">2020-12-21T17:16:38Z</dcterms:created>
  <dcterms:modified xsi:type="dcterms:W3CDTF">2021-04-25T07:09:22Z</dcterms:modified>
</cp:coreProperties>
</file>