
<file path=[Content_Types].xml><?xml version="1.0" encoding="utf-8"?>
<Types xmlns="http://schemas.openxmlformats.org/package/2006/content-types">
  <Default Extension="gif" ContentType="image/gif"/>
  <Default Extension="jpeg" ContentType="image/jpeg"/>
  <Default Extension="m4a" ContentType="audio/mp4"/>
  <Default Extension="png" ContentType="image/png"/>
  <Default Extension="rels" ContentType="application/vnd.openxmlformats-package.relationships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  <p:sldMasterId id="2147483684" r:id="rId4"/>
    <p:sldMasterId id="2147483696" r:id="rId5"/>
  </p:sldMasterIdLst>
  <p:notesMasterIdLst>
    <p:notesMasterId r:id="rId22"/>
  </p:notesMasterIdLst>
  <p:sldIdLst>
    <p:sldId id="260" r:id="rId6"/>
    <p:sldId id="257" r:id="rId7"/>
    <p:sldId id="262" r:id="rId8"/>
    <p:sldId id="261" r:id="rId9"/>
    <p:sldId id="265" r:id="rId10"/>
    <p:sldId id="263" r:id="rId11"/>
    <p:sldId id="267" r:id="rId12"/>
    <p:sldId id="268" r:id="rId13"/>
    <p:sldId id="266" r:id="rId14"/>
    <p:sldId id="272" r:id="rId15"/>
    <p:sldId id="273" r:id="rId16"/>
    <p:sldId id="274" r:id="rId17"/>
    <p:sldId id="270" r:id="rId18"/>
    <p:sldId id="276" r:id="rId19"/>
    <p:sldId id="271" r:id="rId20"/>
    <p:sldId id="275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FFCC"/>
    <a:srgbClr val="61FFB0"/>
    <a:srgbClr val="00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234" y="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presProps" Target="pres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44346C7-87D7-49BD-92C1-1713AA68AD64}" type="datetimeFigureOut">
              <a:rPr lang="ru-RU" smtClean="0"/>
              <a:t>08.12.2018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39FD3D5-21B3-40C4-B3AB-0314197122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12489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9FD3D5-21B3-40C4-B3AB-0314197122E6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9196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cover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cover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cover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AA04DA-D35B-4848-A3F0-DE827C05EE0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4825545"/>
      </p:ext>
    </p:extLst>
  </p:cSld>
  <p:clrMapOvr>
    <a:masterClrMapping/>
  </p:clrMapOvr>
  <p:transition spd="slow">
    <p:cover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2D9D2B-B742-4D5B-A44B-07518B66935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1335158"/>
      </p:ext>
    </p:extLst>
  </p:cSld>
  <p:clrMapOvr>
    <a:masterClrMapping/>
  </p:clrMapOvr>
  <p:transition spd="slow">
    <p:cover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8B1DB1-4582-44FD-B750-4C4900B5FCD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332924"/>
      </p:ext>
    </p:extLst>
  </p:cSld>
  <p:clrMapOvr>
    <a:masterClrMapping/>
  </p:clrMapOvr>
  <p:transition spd="slow">
    <p:cover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9CDF2B-6805-47F1-8592-893157CAFE1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787981"/>
      </p:ext>
    </p:extLst>
  </p:cSld>
  <p:clrMapOvr>
    <a:masterClrMapping/>
  </p:clrMapOvr>
  <p:transition spd="slow">
    <p:cover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777A26-D4E7-4910-A530-BE9CB57A81E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7200992"/>
      </p:ext>
    </p:extLst>
  </p:cSld>
  <p:clrMapOvr>
    <a:masterClrMapping/>
  </p:clrMapOvr>
  <p:transition spd="slow">
    <p:cover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7F906C-F1A5-4C51-9CEA-B5FDF4990B5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3497070"/>
      </p:ext>
    </p:extLst>
  </p:cSld>
  <p:clrMapOvr>
    <a:masterClrMapping/>
  </p:clrMapOvr>
  <p:transition spd="slow">
    <p:cover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34FD57-3445-436D-B60C-43BF9C686C4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0778437"/>
      </p:ext>
    </p:extLst>
  </p:cSld>
  <p:clrMapOvr>
    <a:masterClrMapping/>
  </p:clrMapOvr>
  <p:transition spd="slow">
    <p:cover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BBF19C-CC0F-44CC-9B7C-EF4D5A02325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4373557"/>
      </p:ext>
    </p:extLst>
  </p:cSld>
  <p:clrMapOvr>
    <a:masterClrMapping/>
  </p:clrMapOvr>
  <p:transition spd="slow">
    <p:cover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cover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1983F4-C122-4E9D-BAEC-073DDF21A52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246256"/>
      </p:ext>
    </p:extLst>
  </p:cSld>
  <p:clrMapOvr>
    <a:masterClrMapping/>
  </p:clrMapOvr>
  <p:transition spd="slow">
    <p:cover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E7E523-ED90-46C5-ACB0-AA5DA16F2DD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4178396"/>
      </p:ext>
    </p:extLst>
  </p:cSld>
  <p:clrMapOvr>
    <a:masterClrMapping/>
  </p:clrMapOvr>
  <p:transition spd="slow">
    <p:cover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769D9B-E1AD-431C-935F-ED5BD9A43DD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5737540"/>
      </p:ext>
    </p:extLst>
  </p:cSld>
  <p:clrMapOvr>
    <a:masterClrMapping/>
  </p:clrMapOvr>
  <p:transition spd="slow">
    <p:cover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0095035"/>
      </p:ext>
    </p:extLst>
  </p:cSld>
  <p:clrMapOvr>
    <a:masterClrMapping/>
  </p:clrMapOvr>
  <p:transition spd="slow">
    <p:cover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1258138"/>
      </p:ext>
    </p:extLst>
  </p:cSld>
  <p:clrMapOvr>
    <a:masterClrMapping/>
  </p:clrMapOvr>
  <p:transition spd="slow">
    <p:cover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1389452"/>
      </p:ext>
    </p:extLst>
  </p:cSld>
  <p:clrMapOvr>
    <a:masterClrMapping/>
  </p:clrMapOvr>
  <p:transition spd="slow">
    <p:cover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1659665"/>
      </p:ext>
    </p:extLst>
  </p:cSld>
  <p:clrMapOvr>
    <a:masterClrMapping/>
  </p:clrMapOvr>
  <p:transition spd="slow">
    <p:cover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4796424"/>
      </p:ext>
    </p:extLst>
  </p:cSld>
  <p:clrMapOvr>
    <a:masterClrMapping/>
  </p:clrMapOvr>
  <p:transition spd="slow">
    <p:cover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5067554"/>
      </p:ext>
    </p:extLst>
  </p:cSld>
  <p:clrMapOvr>
    <a:masterClrMapping/>
  </p:clrMapOvr>
  <p:transition spd="slow">
    <p:cover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9619677"/>
      </p:ext>
    </p:extLst>
  </p:cSld>
  <p:clrMapOvr>
    <a:masterClrMapping/>
  </p:clrMapOvr>
  <p:transition spd="slow">
    <p:cover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cover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0327030"/>
      </p:ext>
    </p:extLst>
  </p:cSld>
  <p:clrMapOvr>
    <a:masterClrMapping/>
  </p:clrMapOvr>
  <p:transition spd="slow">
    <p:cover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487382"/>
      </p:ext>
    </p:extLst>
  </p:cSld>
  <p:clrMapOvr>
    <a:masterClrMapping/>
  </p:clrMapOvr>
  <p:transition spd="slow">
    <p:cover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2861738"/>
      </p:ext>
    </p:extLst>
  </p:cSld>
  <p:clrMapOvr>
    <a:masterClrMapping/>
  </p:clrMapOvr>
  <p:transition spd="slow">
    <p:cover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5301601"/>
      </p:ext>
    </p:extLst>
  </p:cSld>
  <p:clrMapOvr>
    <a:masterClrMapping/>
  </p:clrMapOvr>
  <p:transition spd="slow">
    <p:cover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9022BF-BB01-4DC0-AC78-0E3653CF9A9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2849008"/>
      </p:ext>
    </p:extLst>
  </p:cSld>
  <p:clrMapOvr>
    <a:masterClrMapping/>
  </p:clrMapOvr>
  <p:transition spd="slow">
    <p:cover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806B3A-FAC0-48FA-A17C-9B6E42AEE56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8646256"/>
      </p:ext>
    </p:extLst>
  </p:cSld>
  <p:clrMapOvr>
    <a:masterClrMapping/>
  </p:clrMapOvr>
  <p:transition spd="slow">
    <p:cover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E812E2-7D48-460B-9400-9555772060E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2752049"/>
      </p:ext>
    </p:extLst>
  </p:cSld>
  <p:clrMapOvr>
    <a:masterClrMapping/>
  </p:clrMapOvr>
  <p:transition spd="slow">
    <p:cover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F942C5-6C2F-4F0E-8419-CD0466C53F5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2835997"/>
      </p:ext>
    </p:extLst>
  </p:cSld>
  <p:clrMapOvr>
    <a:masterClrMapping/>
  </p:clrMapOvr>
  <p:transition spd="slow">
    <p:cover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BDFC80-7752-4CB1-AA80-F2E48BC7A1F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9690330"/>
      </p:ext>
    </p:extLst>
  </p:cSld>
  <p:clrMapOvr>
    <a:masterClrMapping/>
  </p:clrMapOvr>
  <p:transition spd="slow">
    <p:cover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886C41-FF33-4B67-BBF9-9993B111FA7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6678495"/>
      </p:ext>
    </p:extLst>
  </p:cSld>
  <p:clrMapOvr>
    <a:masterClrMapping/>
  </p:clrMapOvr>
  <p:transition spd="slow">
    <p:cover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cover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FB98E4-B861-4FA0-8696-F57B037DF4E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3531994"/>
      </p:ext>
    </p:extLst>
  </p:cSld>
  <p:clrMapOvr>
    <a:masterClrMapping/>
  </p:clrMapOvr>
  <p:transition spd="slow">
    <p:cover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8901C4-C518-4FA1-BEDF-241D3270C44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3683446"/>
      </p:ext>
    </p:extLst>
  </p:cSld>
  <p:clrMapOvr>
    <a:masterClrMapping/>
  </p:clrMapOvr>
  <p:transition spd="slow">
    <p:cover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E892D1-E64D-48E8-A326-51398400A1B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9897598"/>
      </p:ext>
    </p:extLst>
  </p:cSld>
  <p:clrMapOvr>
    <a:masterClrMapping/>
  </p:clrMapOvr>
  <p:transition spd="slow">
    <p:cover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C9392B-3670-4CA2-A6F4-3F07A91E5BC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4040584"/>
      </p:ext>
    </p:extLst>
  </p:cSld>
  <p:clrMapOvr>
    <a:masterClrMapping/>
  </p:clrMapOvr>
  <p:transition spd="slow">
    <p:cover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06EFE4-2129-46AF-899F-20473F1CA25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9383035"/>
      </p:ext>
    </p:extLst>
  </p:cSld>
  <p:clrMapOvr>
    <a:masterClrMapping/>
  </p:clrMapOvr>
  <p:transition spd="slow">
    <p:cover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987215"/>
      </p:ext>
    </p:extLst>
  </p:cSld>
  <p:clrMapOvr>
    <a:masterClrMapping/>
  </p:clrMapOvr>
  <p:transition spd="slow">
    <p:cover/>
  </p:transition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9243787"/>
      </p:ext>
    </p:extLst>
  </p:cSld>
  <p:clrMapOvr>
    <a:masterClrMapping/>
  </p:clrMapOvr>
  <p:transition spd="slow">
    <p:cover/>
  </p:transition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7034350"/>
      </p:ext>
    </p:extLst>
  </p:cSld>
  <p:clrMapOvr>
    <a:masterClrMapping/>
  </p:clrMapOvr>
  <p:transition spd="slow">
    <p:cover/>
  </p:transition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8692961"/>
      </p:ext>
    </p:extLst>
  </p:cSld>
  <p:clrMapOvr>
    <a:masterClrMapping/>
  </p:clrMapOvr>
  <p:transition spd="slow">
    <p:cover/>
  </p:transition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8879629"/>
      </p:ext>
    </p:extLst>
  </p:cSld>
  <p:clrMapOvr>
    <a:masterClrMapping/>
  </p:clrMapOvr>
  <p:transition spd="slow">
    <p:cover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08.12.2018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cover/>
  </p:transition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8485991"/>
      </p:ext>
    </p:extLst>
  </p:cSld>
  <p:clrMapOvr>
    <a:masterClrMapping/>
  </p:clrMapOvr>
  <p:transition spd="slow">
    <p:cover/>
  </p:transition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6772234"/>
      </p:ext>
    </p:extLst>
  </p:cSld>
  <p:clrMapOvr>
    <a:masterClrMapping/>
  </p:clrMapOvr>
  <p:transition spd="slow">
    <p:cover/>
  </p:transition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6447472"/>
      </p:ext>
    </p:extLst>
  </p:cSld>
  <p:clrMapOvr>
    <a:masterClrMapping/>
  </p:clrMapOvr>
  <p:transition spd="slow">
    <p:cover/>
  </p:transition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0292624"/>
      </p:ext>
    </p:extLst>
  </p:cSld>
  <p:clrMapOvr>
    <a:masterClrMapping/>
  </p:clrMapOvr>
  <p:transition spd="slow">
    <p:cover/>
  </p:transition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0378113"/>
      </p:ext>
    </p:extLst>
  </p:cSld>
  <p:clrMapOvr>
    <a:masterClrMapping/>
  </p:clrMapOvr>
  <p:transition spd="slow">
    <p:cover/>
  </p:transition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4307540"/>
      </p:ext>
    </p:extLst>
  </p:cSld>
  <p:clrMapOvr>
    <a:masterClrMapping/>
  </p:clrMapOvr>
  <p:transition spd="slow">
    <p:cover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08.12.2018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cover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08.12.2018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cover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cover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cover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08.12.2018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cover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7FFE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000000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000000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000000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1B32786-CD91-491A-944D-3991227006DD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94478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cover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FFE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67238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 spd="slow">
    <p:cover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DFFD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000000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000000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000000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01E8193-AE7A-469F-87A9-DE13D1CA5A37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06927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 spd="slow">
    <p:cover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FFE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08.12.2018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69510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ransition spd="slow">
    <p:cover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gif"/><Relationship Id="rId7" Type="http://schemas.openxmlformats.org/officeDocument/2006/relationships/image" Target="../media/image59.pn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8.png"/><Relationship Id="rId5" Type="http://schemas.openxmlformats.org/officeDocument/2006/relationships/image" Target="../media/image57.png"/><Relationship Id="rId4" Type="http://schemas.openxmlformats.org/officeDocument/2006/relationships/slide" Target="slide4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jpeg"/><Relationship Id="rId3" Type="http://schemas.openxmlformats.org/officeDocument/2006/relationships/image" Target="../media/image61.jpeg"/><Relationship Id="rId7" Type="http://schemas.openxmlformats.org/officeDocument/2006/relationships/slide" Target="slide4.xml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4.png"/><Relationship Id="rId5" Type="http://schemas.openxmlformats.org/officeDocument/2006/relationships/image" Target="../media/image63.jpeg"/><Relationship Id="rId4" Type="http://schemas.openxmlformats.org/officeDocument/2006/relationships/image" Target="../media/image6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0.xml"/><Relationship Id="rId7" Type="http://schemas.openxmlformats.org/officeDocument/2006/relationships/image" Target="../media/image15.png"/><Relationship Id="rId2" Type="http://schemas.openxmlformats.org/officeDocument/2006/relationships/audio" Target="../media/media3.WAV"/><Relationship Id="rId1" Type="http://schemas.microsoft.com/office/2007/relationships/media" Target="../media/media3.WAV"/><Relationship Id="rId6" Type="http://schemas.openxmlformats.org/officeDocument/2006/relationships/image" Target="../media/image68.png"/><Relationship Id="rId5" Type="http://schemas.openxmlformats.org/officeDocument/2006/relationships/image" Target="../media/image67.png"/><Relationship Id="rId4" Type="http://schemas.openxmlformats.org/officeDocument/2006/relationships/image" Target="../media/image6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0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5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image" Target="../media/image73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5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1.png"/><Relationship Id="rId3" Type="http://schemas.openxmlformats.org/officeDocument/2006/relationships/image" Target="../media/image77.gif"/><Relationship Id="rId7" Type="http://schemas.openxmlformats.org/officeDocument/2006/relationships/slide" Target="slide4.xml"/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0.jpeg"/><Relationship Id="rId5" Type="http://schemas.openxmlformats.org/officeDocument/2006/relationships/image" Target="../media/image79.png"/><Relationship Id="rId4" Type="http://schemas.openxmlformats.org/officeDocument/2006/relationships/image" Target="../media/image78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media" Target="../media/media2.m4a"/><Relationship Id="rId7" Type="http://schemas.openxmlformats.org/officeDocument/2006/relationships/image" Target="../media/image13.png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image" Target="../media/image12.jpeg"/><Relationship Id="rId5" Type="http://schemas.openxmlformats.org/officeDocument/2006/relationships/slideLayout" Target="../slideLayouts/slideLayout18.xml"/><Relationship Id="rId4" Type="http://schemas.openxmlformats.org/officeDocument/2006/relationships/audio" Target="../media/media2.m4a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3" Type="http://schemas.openxmlformats.org/officeDocument/2006/relationships/image" Target="../media/image14.png"/><Relationship Id="rId7" Type="http://schemas.openxmlformats.org/officeDocument/2006/relationships/slide" Target="slide9.xml"/><Relationship Id="rId12" Type="http://schemas.openxmlformats.org/officeDocument/2006/relationships/slide" Target="slide5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slide" Target="slide8.xml"/><Relationship Id="rId11" Type="http://schemas.openxmlformats.org/officeDocument/2006/relationships/image" Target="../media/image3.png"/><Relationship Id="rId5" Type="http://schemas.openxmlformats.org/officeDocument/2006/relationships/slide" Target="slide7.xml"/><Relationship Id="rId10" Type="http://schemas.openxmlformats.org/officeDocument/2006/relationships/slide" Target="slide14.xml"/><Relationship Id="rId4" Type="http://schemas.openxmlformats.org/officeDocument/2006/relationships/slide" Target="slide6.xml"/><Relationship Id="rId9" Type="http://schemas.openxmlformats.org/officeDocument/2006/relationships/slide" Target="slide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9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13" Type="http://schemas.openxmlformats.org/officeDocument/2006/relationships/image" Target="../media/image27.png"/><Relationship Id="rId18" Type="http://schemas.openxmlformats.org/officeDocument/2006/relationships/image" Target="../media/image32.png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12" Type="http://schemas.openxmlformats.org/officeDocument/2006/relationships/image" Target="../media/image26.jpeg"/><Relationship Id="rId17" Type="http://schemas.openxmlformats.org/officeDocument/2006/relationships/image" Target="../media/image31.jpeg"/><Relationship Id="rId2" Type="http://schemas.openxmlformats.org/officeDocument/2006/relationships/image" Target="../media/image16.png"/><Relationship Id="rId16" Type="http://schemas.openxmlformats.org/officeDocument/2006/relationships/image" Target="../media/image30.png"/><Relationship Id="rId20" Type="http://schemas.openxmlformats.org/officeDocument/2006/relationships/slide" Target="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11" Type="http://schemas.openxmlformats.org/officeDocument/2006/relationships/image" Target="../media/image25.png"/><Relationship Id="rId5" Type="http://schemas.openxmlformats.org/officeDocument/2006/relationships/image" Target="../media/image19.png"/><Relationship Id="rId15" Type="http://schemas.openxmlformats.org/officeDocument/2006/relationships/image" Target="../media/image29.gif"/><Relationship Id="rId10" Type="http://schemas.openxmlformats.org/officeDocument/2006/relationships/image" Target="../media/image24.png"/><Relationship Id="rId19" Type="http://schemas.openxmlformats.org/officeDocument/2006/relationships/image" Target="../media/image33.png"/><Relationship Id="rId4" Type="http://schemas.openxmlformats.org/officeDocument/2006/relationships/image" Target="../media/image18.png"/><Relationship Id="rId9" Type="http://schemas.openxmlformats.org/officeDocument/2006/relationships/image" Target="../media/image23.png"/><Relationship Id="rId14" Type="http://schemas.openxmlformats.org/officeDocument/2006/relationships/image" Target="../media/image28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image" Target="../media/image35.png"/><Relationship Id="rId7" Type="http://schemas.openxmlformats.org/officeDocument/2006/relationships/image" Target="../media/image39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png"/><Relationship Id="rId11" Type="http://schemas.openxmlformats.org/officeDocument/2006/relationships/image" Target="../media/image42.png"/><Relationship Id="rId5" Type="http://schemas.openxmlformats.org/officeDocument/2006/relationships/image" Target="../media/image37.jpeg"/><Relationship Id="rId10" Type="http://schemas.openxmlformats.org/officeDocument/2006/relationships/slide" Target="slide4.xml"/><Relationship Id="rId4" Type="http://schemas.openxmlformats.org/officeDocument/2006/relationships/image" Target="../media/image36.png"/><Relationship Id="rId9" Type="http://schemas.openxmlformats.org/officeDocument/2006/relationships/image" Target="../media/image41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13" Type="http://schemas.openxmlformats.org/officeDocument/2006/relationships/slide" Target="slide4.xml"/><Relationship Id="rId3" Type="http://schemas.openxmlformats.org/officeDocument/2006/relationships/image" Target="../media/image44.png"/><Relationship Id="rId7" Type="http://schemas.openxmlformats.org/officeDocument/2006/relationships/image" Target="../media/image47.png"/><Relationship Id="rId12" Type="http://schemas.openxmlformats.org/officeDocument/2006/relationships/image" Target="../media/image52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6.jpeg"/><Relationship Id="rId11" Type="http://schemas.openxmlformats.org/officeDocument/2006/relationships/image" Target="../media/image51.jpeg"/><Relationship Id="rId5" Type="http://schemas.openxmlformats.org/officeDocument/2006/relationships/image" Target="../media/image27.png"/><Relationship Id="rId10" Type="http://schemas.openxmlformats.org/officeDocument/2006/relationships/image" Target="../media/image50.png"/><Relationship Id="rId4" Type="http://schemas.openxmlformats.org/officeDocument/2006/relationships/image" Target="../media/image45.jpeg"/><Relationship Id="rId9" Type="http://schemas.openxmlformats.org/officeDocument/2006/relationships/image" Target="../media/image4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gif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6.png"/><Relationship Id="rId5" Type="http://schemas.openxmlformats.org/officeDocument/2006/relationships/image" Target="../media/image55.jpeg"/><Relationship Id="rId4" Type="http://schemas.openxmlformats.org/officeDocument/2006/relationships/image" Target="../media/image5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User\Downloads\1. для занятий\дети, семья, режим дня, люди, профессии, школа, оружие\Профессии\клоуны\1301372586_1299729460_cir_01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3134" y="-459432"/>
            <a:ext cx="7116084" cy="6048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WordArt 4"/>
          <p:cNvSpPr>
            <a:spLocks noChangeArrowheads="1" noChangeShapeType="1" noTextEdit="1"/>
          </p:cNvSpPr>
          <p:nvPr/>
        </p:nvSpPr>
        <p:spPr bwMode="auto">
          <a:xfrm>
            <a:off x="5467376" y="3861048"/>
            <a:ext cx="971252" cy="841678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fromWordArt="1">
            <a:prstTxWarp prst="textInflate">
              <a:avLst>
                <a:gd name="adj" fmla="val 20000"/>
              </a:avLst>
            </a:prstTxWarp>
          </a:bodyPr>
          <a:lstStyle/>
          <a:p>
            <a:pPr algn="ctr"/>
            <a:r>
              <a:rPr lang="ru-RU" sz="3600" b="1" kern="10" dirty="0">
                <a:ln w="18000">
                  <a:solidFill>
                    <a:srgbClr val="1F1FAD"/>
                  </a:solidFill>
                  <a:miter lim="800000"/>
                  <a:headEnd/>
                  <a:tailEnd/>
                </a:ln>
                <a:noFill/>
                <a:effectLst>
                  <a:outerShdw dist="23000" dir="7020039" algn="tl" rotWithShape="0">
                    <a:srgbClr val="000000">
                      <a:alpha val="50000"/>
                    </a:srgbClr>
                  </a:outerShdw>
                </a:effectLst>
                <a:latin typeface="Bookman Old Style"/>
              </a:rPr>
              <a:t>Звуки </a:t>
            </a:r>
          </a:p>
          <a:p>
            <a:pPr algn="ctr"/>
            <a:r>
              <a:rPr lang="ru-RU" sz="3600" b="1" kern="10" dirty="0">
                <a:ln w="18000">
                  <a:solidFill>
                    <a:srgbClr val="1F1FAD"/>
                  </a:solidFill>
                  <a:miter lim="800000"/>
                  <a:headEnd/>
                  <a:tailEnd/>
                </a:ln>
                <a:noFill/>
                <a:effectLst>
                  <a:outerShdw dist="23000" dir="7020039" algn="tl" rotWithShape="0">
                    <a:srgbClr val="000000">
                      <a:alpha val="50000"/>
                    </a:srgbClr>
                  </a:outerShdw>
                </a:effectLst>
                <a:latin typeface="Bookman Old Style"/>
              </a:rPr>
              <a:t>Л, Ль</a:t>
            </a:r>
          </a:p>
        </p:txBody>
      </p:sp>
      <p:pic>
        <p:nvPicPr>
          <p:cNvPr id="11" name="Picture 3" descr="C:\Users\User\Downloads\1. для занятий\дети, семья, режим дня, люди, профессии, школа, оружие\Профессии\клоуны\420121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1554047"/>
            <a:ext cx="3607048" cy="3607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6" descr="http://wordassociations.ru/image/600x/svg_to_png/AJ_balloon_4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15652">
            <a:off x="363818" y="107357"/>
            <a:ext cx="3024336" cy="4586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Прямоугольник 12"/>
          <p:cNvSpPr/>
          <p:nvPr/>
        </p:nvSpPr>
        <p:spPr>
          <a:xfrm rot="20925064">
            <a:off x="425046" y="769217"/>
            <a:ext cx="288696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цирке он смешнее всех.</a:t>
            </a:r>
          </a:p>
          <a:p>
            <a:pPr algn="ctr"/>
            <a:r>
              <a:rPr lang="ru-RU" sz="1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 него – большой успех.</a:t>
            </a:r>
          </a:p>
          <a:p>
            <a:pPr algn="ctr"/>
            <a:r>
              <a:rPr lang="ru-RU" sz="1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Только вспомнить остаётся,</a:t>
            </a:r>
          </a:p>
          <a:p>
            <a:pPr algn="ctr"/>
            <a:r>
              <a:rPr lang="ru-RU" sz="1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Весельчак тот как зовётся?</a:t>
            </a:r>
          </a:p>
          <a:p>
            <a:pPr algn="ctr"/>
            <a:r>
              <a:rPr lang="ru-RU" sz="1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Поскорей скажите, кто он?</a:t>
            </a:r>
          </a:p>
          <a:p>
            <a:pPr algn="ctr"/>
            <a:r>
              <a:rPr lang="ru-RU" sz="1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арене рыжий…</a:t>
            </a:r>
          </a:p>
        </p:txBody>
      </p:sp>
      <p:sp>
        <p:nvSpPr>
          <p:cNvPr id="7" name="Прямоугольник: скругленные углы 6">
            <a:extLst>
              <a:ext uri="{FF2B5EF4-FFF2-40B4-BE49-F238E27FC236}">
                <a16:creationId xmlns:a16="http://schemas.microsoft.com/office/drawing/2014/main" id="{10347095-A93B-451F-9797-60C91AA5FE92}"/>
              </a:ext>
            </a:extLst>
          </p:cNvPr>
          <p:cNvSpPr/>
          <p:nvPr/>
        </p:nvSpPr>
        <p:spPr>
          <a:xfrm>
            <a:off x="299678" y="116632"/>
            <a:ext cx="8544644" cy="6336704"/>
          </a:xfrm>
          <a:prstGeom prst="roundRect">
            <a:avLst/>
          </a:prstGeom>
          <a:solidFill>
            <a:srgbClr val="00B0F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0"/>
            <a:r>
              <a:rPr lang="ru-RU" sz="5400" b="1" dirty="0">
                <a:solidFill>
                  <a:schemeClr val="bg1"/>
                </a:solidFill>
              </a:rPr>
              <a:t>«Весело играем, </a:t>
            </a:r>
          </a:p>
          <a:p>
            <a:pPr algn="ctr" defTabSz="914210"/>
            <a:r>
              <a:rPr lang="ru-RU" sz="5400" b="1" dirty="0">
                <a:solidFill>
                  <a:schemeClr val="bg1"/>
                </a:solidFill>
              </a:rPr>
              <a:t>звуки – буквы изучаем»</a:t>
            </a:r>
          </a:p>
          <a:p>
            <a:pPr algn="ctr" defTabSz="914210"/>
            <a:endParaRPr lang="ru-RU" sz="3600" b="1" i="1" dirty="0">
              <a:solidFill>
                <a:schemeClr val="bg1"/>
              </a:solidFill>
            </a:endParaRPr>
          </a:p>
          <a:p>
            <a:pPr algn="ctr" defTabSz="914210"/>
            <a:endParaRPr lang="ru-RU" sz="3600" b="1" i="1" dirty="0">
              <a:solidFill>
                <a:schemeClr val="bg1"/>
              </a:solidFill>
            </a:endParaRPr>
          </a:p>
          <a:p>
            <a:pPr algn="ctr" defTabSz="914210"/>
            <a:endParaRPr lang="ru-RU" sz="3600" b="1" i="1" dirty="0">
              <a:solidFill>
                <a:schemeClr val="bg1"/>
              </a:solidFill>
            </a:endParaRPr>
          </a:p>
          <a:p>
            <a:pPr algn="r" defTabSz="914210"/>
            <a:r>
              <a:rPr lang="ru-RU" sz="3600" b="1" i="1" dirty="0">
                <a:solidFill>
                  <a:schemeClr val="bg1"/>
                </a:solidFill>
              </a:rPr>
              <a:t>Автор:</a:t>
            </a:r>
          </a:p>
          <a:p>
            <a:pPr algn="r" defTabSz="914210"/>
            <a:r>
              <a:rPr lang="ru-RU" sz="3600" b="1" i="1" dirty="0">
                <a:solidFill>
                  <a:schemeClr val="bg1"/>
                </a:solidFill>
              </a:rPr>
              <a:t>Павлова Анна Алексеевна,</a:t>
            </a:r>
          </a:p>
          <a:p>
            <a:pPr algn="r" defTabSz="914210"/>
            <a:r>
              <a:rPr lang="ru-RU" sz="2000" b="1" i="1" dirty="0">
                <a:solidFill>
                  <a:schemeClr val="bg1"/>
                </a:solidFill>
              </a:rPr>
              <a:t>учитель-логопед, учитель-дефектолог</a:t>
            </a:r>
          </a:p>
          <a:p>
            <a:pPr algn="r" defTabSz="914210"/>
            <a:endParaRPr lang="ru-RU" sz="3600" b="1" i="1" dirty="0">
              <a:solidFill>
                <a:prstClr val="black"/>
              </a:solidFill>
            </a:endParaRPr>
          </a:p>
          <a:p>
            <a:pPr algn="r" defTabSz="914210"/>
            <a:endParaRPr lang="ru-RU" sz="1400" b="1" i="1" dirty="0">
              <a:solidFill>
                <a:prstClr val="black"/>
              </a:solidFill>
            </a:endParaRPr>
          </a:p>
          <a:p>
            <a:pPr algn="ctr" defTabSz="914210"/>
            <a:r>
              <a:rPr lang="ru-RU" b="1" i="1" dirty="0">
                <a:solidFill>
                  <a:prstClr val="black"/>
                </a:solidFill>
              </a:rPr>
              <a:t>Щёлкни на окно, чтобы оно пропало.</a:t>
            </a:r>
            <a:endParaRPr lang="ru-RU" i="1" dirty="0"/>
          </a:p>
        </p:txBody>
      </p:sp>
    </p:spTree>
    <p:extLst>
      <p:ext uri="{BB962C8B-B14F-4D97-AF65-F5344CB8AC3E}">
        <p14:creationId xmlns:p14="http://schemas.microsoft.com/office/powerpoint/2010/main" val="366633917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3.33333E-6 L -0.48872 0.24144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444" y="120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http://www.woodboats.ru/UserFiles/Image/verevka3.jpg"/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603" r="41129"/>
          <a:stretch/>
        </p:blipFill>
        <p:spPr bwMode="auto">
          <a:xfrm rot="5400000">
            <a:off x="1137310" y="275467"/>
            <a:ext cx="425171" cy="2699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5" name="Picture 5" descr="C:\Users\User\Downloads\1. для занятий\дети, семья, режим дня, люди, профессии, школа, оружие\Профессии\клоуны\23494948clown-equilibre-gif.gif"/>
          <p:cNvPicPr>
            <a:picLocks noChangeAspect="1" noChangeArrowheads="1" noCrop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8" y="0"/>
            <a:ext cx="1656184" cy="1656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http://www.woodboats.ru/UserFiles/Image/verevka3.jpg"/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603" r="41129"/>
          <a:stretch/>
        </p:blipFill>
        <p:spPr bwMode="auto">
          <a:xfrm rot="5400000">
            <a:off x="4413166" y="260888"/>
            <a:ext cx="425171" cy="2699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5" descr="C:\Users\User\Downloads\1. для занятий\дети, семья, режим дня, люди, профессии, школа, оружие\Профессии\клоуны\23494948clown-equilibre-gif.gif"/>
          <p:cNvPicPr>
            <a:picLocks noChangeAspect="1" noChangeArrowheads="1" noCrop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7659" y="-49696"/>
            <a:ext cx="1656184" cy="1656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http://www.woodboats.ru/UserFiles/Image/verevka3.jpg"/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603" r="41129"/>
          <a:stretch/>
        </p:blipFill>
        <p:spPr bwMode="auto">
          <a:xfrm rot="5400000">
            <a:off x="7586725" y="275468"/>
            <a:ext cx="425171" cy="2699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5" descr="C:\Users\User\Downloads\1. для занятий\дети, семья, режим дня, люди, профессии, школа, оружие\Профессии\клоуны\23494948clown-equilibre-gif.gif"/>
          <p:cNvPicPr>
            <a:picLocks noChangeAspect="1" noChangeArrowheads="1" noCrop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9310" y="0"/>
            <a:ext cx="1656184" cy="1656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" name="Прямая соединительная линия 2"/>
          <p:cNvCxnSpPr/>
          <p:nvPr/>
        </p:nvCxnSpPr>
        <p:spPr>
          <a:xfrm>
            <a:off x="2627784" y="0"/>
            <a:ext cx="0" cy="1556792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3530" y="0"/>
            <a:ext cx="0" cy="1556792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3347864" y="-45400"/>
            <a:ext cx="0" cy="1556792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5868144" y="-45400"/>
            <a:ext cx="0" cy="1556792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6516216" y="-45400"/>
            <a:ext cx="0" cy="1556792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9136857" y="-45400"/>
            <a:ext cx="0" cy="1556792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Управляющая кнопка: домой 10">
            <a:hlinkClick r:id="rId4" action="ppaction://hlinksldjump" highlightClick="1"/>
          </p:cNvPr>
          <p:cNvSpPr/>
          <p:nvPr/>
        </p:nvSpPr>
        <p:spPr>
          <a:xfrm>
            <a:off x="8447382" y="6250353"/>
            <a:ext cx="689475" cy="620688"/>
          </a:xfrm>
          <a:prstGeom prst="actionButtonHom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218" name="Picture 2" descr="C:\Users\User\Downloads\1. для занятий\птицы\лебеди\b5671abff329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8041" y="2117894"/>
            <a:ext cx="4448175" cy="2898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9" name="Picture 3" descr="C:\Users\User\Downloads\1. для занятий\овощи-фрукты, ягоды-грибы, орехи-продукты-корзинки\Ягоды\малина\malina3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221088"/>
            <a:ext cx="2592288" cy="22219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1" name="Picture 5" descr="http://900igr.net/datai/chtenie/Azbuka-Bukvarjonok.files/0049-127-Kak-zhuzhzhit-shmel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5004" y="3825805"/>
            <a:ext cx="2836665" cy="2381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3774672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2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1.11111E-6 L -0.25295 -0.3351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656" y="-16759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2000" fill="hold"/>
                                        <p:tgtEl>
                                          <p:spTgt spid="9218"/>
                                        </p:tgtEl>
                                      </p:cBhvr>
                                      <p:by x="25000" y="2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18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92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3.7037E-6 L 0.22049 -0.58195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024" y="-2909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2000" fill="hold"/>
                                        <p:tgtEl>
                                          <p:spTgt spid="9219"/>
                                        </p:tgtEl>
                                      </p:cBhvr>
                                      <p:by x="25000" y="2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19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92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1.48148E-6 L -0.01823 -0.55694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20" y="-27847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2" dur="2000" fill="hold"/>
                                        <p:tgtEl>
                                          <p:spTgt spid="9221"/>
                                        </p:tgtEl>
                                      </p:cBhvr>
                                      <p:by x="25000" y="2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21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User\Downloads\1. для занятий\дети, семья, режим дня, люди, профессии, школа, оружие\Профессии\клоуны\4201204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4900613"/>
            <a:ext cx="1981200" cy="19573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Овал 1"/>
          <p:cNvSpPr/>
          <p:nvPr/>
        </p:nvSpPr>
        <p:spPr>
          <a:xfrm>
            <a:off x="1115616" y="5733256"/>
            <a:ext cx="1296144" cy="1124744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/>
              <a:t>ЛА</a:t>
            </a:r>
          </a:p>
        </p:txBody>
      </p:sp>
      <p:sp>
        <p:nvSpPr>
          <p:cNvPr id="4" name="Овал 3"/>
          <p:cNvSpPr/>
          <p:nvPr/>
        </p:nvSpPr>
        <p:spPr>
          <a:xfrm>
            <a:off x="6588224" y="5733256"/>
            <a:ext cx="1224136" cy="1124744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/>
              <a:t>ЛЯ</a:t>
            </a:r>
          </a:p>
        </p:txBody>
      </p:sp>
      <p:sp>
        <p:nvSpPr>
          <p:cNvPr id="3" name="Овал 2"/>
          <p:cNvSpPr/>
          <p:nvPr/>
        </p:nvSpPr>
        <p:spPr>
          <a:xfrm>
            <a:off x="3455450" y="980728"/>
            <a:ext cx="2016224" cy="1152128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44" name="Picture 4" descr="http://www.ua.all.biz/img/ua/catalog/299682.jp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13634" y="1052751"/>
            <a:ext cx="1137692" cy="10080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Овал 7"/>
          <p:cNvSpPr/>
          <p:nvPr/>
        </p:nvSpPr>
        <p:spPr>
          <a:xfrm>
            <a:off x="3455450" y="980728"/>
            <a:ext cx="2016224" cy="1152128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46" name="Picture 6" descr="C:\Users\User\Downloads\1. для занятий\игрушки\куклы, коляски\685955ca0f215011d939a6fc5b93728f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8002" y="920130"/>
            <a:ext cx="1273324" cy="12733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Овал 9"/>
          <p:cNvSpPr/>
          <p:nvPr/>
        </p:nvSpPr>
        <p:spPr>
          <a:xfrm>
            <a:off x="3168547" y="849979"/>
            <a:ext cx="2627866" cy="1368152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48" name="Picture 8" descr="http://voz.vn/wp-content/uploads/2010/11/Active-Media-Products-Gold-Bullet-flash-drive-1.jpg"/>
          <p:cNvPicPr>
            <a:picLocks noChangeAspect="1" noChangeArrowheads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419" r="33162"/>
          <a:stretch/>
        </p:blipFill>
        <p:spPr bwMode="auto">
          <a:xfrm rot="17169707">
            <a:off x="4127484" y="424367"/>
            <a:ext cx="709991" cy="21245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Овал 11"/>
          <p:cNvSpPr/>
          <p:nvPr/>
        </p:nvSpPr>
        <p:spPr>
          <a:xfrm>
            <a:off x="3186742" y="849980"/>
            <a:ext cx="2627866" cy="1368152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49" name="Picture 9" descr="C:\Users\User\Downloads\1. для занятий\деревья, шишки, корзинки, цветы, трава, лужайки\цветы\0_79cf3_baec0f86_M.jpg.pn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902"/>
          <a:stretch/>
        </p:blipFill>
        <p:spPr bwMode="auto">
          <a:xfrm>
            <a:off x="3835531" y="865655"/>
            <a:ext cx="1215795" cy="13277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Управляющая кнопка: домой 4">
            <a:hlinkClick r:id="rId7" action="ppaction://hlinksldjump" highlightClick="1"/>
          </p:cNvPr>
          <p:cNvSpPr/>
          <p:nvPr/>
        </p:nvSpPr>
        <p:spPr>
          <a:xfrm>
            <a:off x="8460432" y="6165304"/>
            <a:ext cx="683568" cy="692696"/>
          </a:xfrm>
          <a:prstGeom prst="actionButtonHom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2692305" y="622522"/>
            <a:ext cx="3616739" cy="1728207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51" name="Picture 11" descr="http://babytoys.ua/products_pictures/bino-detskaya-palatka-feya-9600-B.jpg"/>
          <p:cNvPicPr>
            <a:picLocks noChangeAspect="1" noChangeArrowheads="1"/>
          </p:cNvPicPr>
          <p:nvPr/>
        </p:nvPicPr>
        <p:blipFill rotWithShape="1"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958" b="12871"/>
          <a:stretch/>
        </p:blipFill>
        <p:spPr bwMode="auto">
          <a:xfrm>
            <a:off x="3363387" y="622522"/>
            <a:ext cx="2405507" cy="17601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Прямоугольник: скругленные углы 15">
            <a:extLst>
              <a:ext uri="{FF2B5EF4-FFF2-40B4-BE49-F238E27FC236}">
                <a16:creationId xmlns:a16="http://schemas.microsoft.com/office/drawing/2014/main" id="{0150F8A1-7122-4DA5-9439-A1C0F2815DD4}"/>
              </a:ext>
            </a:extLst>
          </p:cNvPr>
          <p:cNvSpPr/>
          <p:nvPr/>
        </p:nvSpPr>
        <p:spPr>
          <a:xfrm>
            <a:off x="179512" y="116632"/>
            <a:ext cx="4763902" cy="242081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0"/>
            <a:r>
              <a:rPr lang="ru-RU" b="1" dirty="0">
                <a:solidFill>
                  <a:prstClr val="black"/>
                </a:solidFill>
              </a:rPr>
              <a:t>Это самый юный клоун. Ему ещё не приходилось выступать на арене. Зато он очень ловко ставит предметы друг на друга. Помоги клоуну сделать пирамидки. Щёлкай на предмет, чтобы проверить себя.</a:t>
            </a:r>
          </a:p>
          <a:p>
            <a:pPr algn="ctr" defTabSz="914210"/>
            <a:endParaRPr lang="ru-RU" b="1" dirty="0">
              <a:solidFill>
                <a:prstClr val="black"/>
              </a:solidFill>
            </a:endParaRPr>
          </a:p>
          <a:p>
            <a:pPr algn="ctr" defTabSz="914210"/>
            <a:r>
              <a:rPr lang="ru-RU" b="1" i="1" dirty="0">
                <a:solidFill>
                  <a:prstClr val="black"/>
                </a:solidFill>
              </a:rPr>
              <a:t>Щёлкни на окно, чтобы оно пропало.</a:t>
            </a:r>
            <a:endParaRPr lang="ru-RU" i="1" dirty="0"/>
          </a:p>
        </p:txBody>
      </p:sp>
    </p:spTree>
    <p:extLst>
      <p:ext uri="{BB962C8B-B14F-4D97-AF65-F5344CB8AC3E}">
        <p14:creationId xmlns:p14="http://schemas.microsoft.com/office/powerpoint/2010/main" val="61974236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3.33333E-6 L -0.29531 0.53542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774" y="26759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1.85185E-6 L -0.29722 0.53565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861" y="2678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3.33333E-6 L 0.29532 0.53542 " pathEditMode="relative" rAng="0" ptsTypes="AA">
                                      <p:cBhvr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757" y="26759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3.33333E-6 L 0.3007 0.53542 " pathEditMode="relative" rAng="0" ptsTypes="AA">
                                      <p:cBhvr>
                                        <p:cTn id="19" dur="20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035" y="2675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1.11111E-6 L 0.29341 0.35 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670" y="17500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33333E-6 L 0.29341 0.35694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670" y="178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1.11111E-6 L -0.29931 0.36042 " pathEditMode="relative" rAng="0" ptsTypes="AA">
                                      <p:cBhvr>
                                        <p:cTn id="3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965" y="18009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3.33333E-6 L -0.29306 0.36111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653" y="180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000"/>
                            </p:stCondLst>
                            <p:childTnLst>
                              <p:par>
                                <p:cTn id="4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3.33333E-6 L -0.28351 0.14676 " pathEditMode="relative" rAng="0" ptsTypes="AA">
                                      <p:cBhvr>
                                        <p:cTn id="5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184" y="7338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1.48148E-6 L -0.29063 0.14445 " pathEditMode="relative" rAng="0" ptsTypes="AA">
                                      <p:cBhvr>
                                        <p:cTn id="52" dur="2000" fill="hold"/>
                                        <p:tgtEl>
                                          <p:spTgt spid="102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531" y="722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/>
      <p:bldP spid="8" grpId="1" animBg="1"/>
      <p:bldP spid="10" grpId="0" animBg="1"/>
      <p:bldP spid="10" grpId="1" animBg="1"/>
      <p:bldP spid="12" grpId="0" animBg="1"/>
      <p:bldP spid="12" grpId="1" animBg="1"/>
      <p:bldP spid="15" grpId="0" animBg="1"/>
      <p:bldP spid="15" grpId="1" animBg="1"/>
      <p:bldP spid="1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Users\User\Downloads\1. для занятий\дом, квартира, дача, заборы, мебель, посуда\аппаратура и бытовые приборы\6ea9abc7968d.а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533400"/>
            <a:ext cx="8648700" cy="535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32-конечная звезда 4"/>
          <p:cNvSpPr/>
          <p:nvPr/>
        </p:nvSpPr>
        <p:spPr>
          <a:xfrm>
            <a:off x="2057400" y="2362200"/>
            <a:ext cx="1524000" cy="1295400"/>
          </a:xfrm>
          <a:prstGeom prst="star32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  <p:pic>
        <p:nvPicPr>
          <p:cNvPr id="11269" name="Picture 5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0438" y="152400"/>
            <a:ext cx="4797425" cy="6419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MS9093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0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971800" y="918388"/>
            <a:ext cx="3200400" cy="547842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35000" b="1" dirty="0">
                <a:ln w="18415" cmpd="sng">
                  <a:solidFill>
                    <a:srgbClr val="0066FF"/>
                  </a:solidFill>
                  <a:prstDash val="solid"/>
                </a:ln>
                <a:solidFill>
                  <a:srgbClr val="0066FF"/>
                </a:solidFill>
              </a:rPr>
              <a:t>Л</a:t>
            </a: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8" y="4159002"/>
            <a:ext cx="2698998" cy="2698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Прямоугольник: скругленные углы 8">
            <a:extLst>
              <a:ext uri="{FF2B5EF4-FFF2-40B4-BE49-F238E27FC236}">
                <a16:creationId xmlns:a16="http://schemas.microsoft.com/office/drawing/2014/main" id="{353DDF8B-0A8A-4242-8496-D26EED1E2D2A}"/>
              </a:ext>
            </a:extLst>
          </p:cNvPr>
          <p:cNvSpPr/>
          <p:nvPr/>
        </p:nvSpPr>
        <p:spPr>
          <a:xfrm>
            <a:off x="179512" y="116632"/>
            <a:ext cx="4763902" cy="2420810"/>
          </a:xfrm>
          <a:prstGeom prst="roundRect">
            <a:avLst/>
          </a:prstGeom>
          <a:solidFill>
            <a:srgbClr val="00B0F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0"/>
            <a:r>
              <a:rPr lang="ru-RU" b="1" dirty="0">
                <a:solidFill>
                  <a:prstClr val="black"/>
                </a:solidFill>
              </a:rPr>
              <a:t>Ты ведь помнишь, что звуки мы произносим и слышим, а видим, читаем и пишем буквы? Щёлкай на </a:t>
            </a:r>
            <a:r>
              <a:rPr lang="ru-RU" b="1" dirty="0" err="1">
                <a:solidFill>
                  <a:prstClr val="black"/>
                </a:solidFill>
              </a:rPr>
              <a:t>звукофот</a:t>
            </a:r>
            <a:r>
              <a:rPr lang="ru-RU" b="1" dirty="0">
                <a:solidFill>
                  <a:prstClr val="black"/>
                </a:solidFill>
              </a:rPr>
              <a:t>, чтобы поймать букву Л.</a:t>
            </a:r>
          </a:p>
          <a:p>
            <a:pPr algn="ctr" defTabSz="914210"/>
            <a:endParaRPr lang="ru-RU" b="1" dirty="0">
              <a:solidFill>
                <a:prstClr val="black"/>
              </a:solidFill>
            </a:endParaRPr>
          </a:p>
          <a:p>
            <a:pPr algn="ctr" defTabSz="914210"/>
            <a:r>
              <a:rPr lang="ru-RU" b="1" i="1" dirty="0">
                <a:solidFill>
                  <a:prstClr val="black"/>
                </a:solidFill>
              </a:rPr>
              <a:t>Щёлкни на окно, чтобы оно пропало.</a:t>
            </a:r>
            <a:endParaRPr lang="ru-RU" i="1" dirty="0"/>
          </a:p>
        </p:txBody>
      </p:sp>
    </p:spTree>
    <p:extLst>
      <p:ext uri="{BB962C8B-B14F-4D97-AF65-F5344CB8AC3E}">
        <p14:creationId xmlns:p14="http://schemas.microsoft.com/office/powerpoint/2010/main" val="110426703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8" presetID="26" presetClass="emph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10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50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3633"/>
                            </p:stCondLst>
                            <p:childTnLst>
                              <p:par>
                                <p:cTn id="12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3633"/>
                            </p:stCondLst>
                            <p:childTnLst>
                              <p:par>
                                <p:cTn id="1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1633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5266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 nodeType="clickPar">
                      <p:stCondLst>
                        <p:cond delay="0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5" grpId="2" animBg="1"/>
      <p:bldP spid="5" grpId="3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sarah-elliott.co.uk/USERIMAGES/circus_lion2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2636912"/>
            <a:ext cx="3283488" cy="43591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Овал 1"/>
          <p:cNvSpPr/>
          <p:nvPr/>
        </p:nvSpPr>
        <p:spPr>
          <a:xfrm>
            <a:off x="323528" y="260648"/>
            <a:ext cx="1728192" cy="1800200"/>
          </a:xfrm>
          <a:prstGeom prst="ellipse">
            <a:avLst/>
          </a:prstGeom>
          <a:solidFill>
            <a:srgbClr val="CCFFCC"/>
          </a:solidFill>
          <a:ln w="2159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Овал 3"/>
          <p:cNvSpPr/>
          <p:nvPr/>
        </p:nvSpPr>
        <p:spPr>
          <a:xfrm>
            <a:off x="2483792" y="1707116"/>
            <a:ext cx="1728192" cy="1800200"/>
          </a:xfrm>
          <a:prstGeom prst="ellipse">
            <a:avLst/>
          </a:prstGeom>
          <a:solidFill>
            <a:srgbClr val="CCFFCC"/>
          </a:solidFill>
          <a:ln w="2159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вал 4"/>
          <p:cNvSpPr/>
          <p:nvPr/>
        </p:nvSpPr>
        <p:spPr>
          <a:xfrm>
            <a:off x="4499992" y="404664"/>
            <a:ext cx="1728192" cy="1800200"/>
          </a:xfrm>
          <a:prstGeom prst="ellipse">
            <a:avLst/>
          </a:prstGeom>
          <a:solidFill>
            <a:srgbClr val="CCFFCC"/>
          </a:solidFill>
          <a:ln w="2159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346424" y="2924944"/>
            <a:ext cx="1728192" cy="1800200"/>
          </a:xfrm>
          <a:prstGeom prst="ellipse">
            <a:avLst/>
          </a:prstGeom>
          <a:solidFill>
            <a:srgbClr val="CCFFCC"/>
          </a:solidFill>
          <a:ln w="2159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6948264" y="692696"/>
            <a:ext cx="1728192" cy="1800200"/>
          </a:xfrm>
          <a:prstGeom prst="ellipse">
            <a:avLst/>
          </a:prstGeom>
          <a:solidFill>
            <a:srgbClr val="CCFFCC"/>
          </a:solidFill>
          <a:ln w="2159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1763688" y="4725144"/>
            <a:ext cx="1728192" cy="1800200"/>
          </a:xfrm>
          <a:prstGeom prst="ellipse">
            <a:avLst/>
          </a:prstGeom>
          <a:solidFill>
            <a:srgbClr val="CCFFCC"/>
          </a:solidFill>
          <a:ln w="2159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5796136" y="2852936"/>
            <a:ext cx="1728192" cy="1800200"/>
          </a:xfrm>
          <a:prstGeom prst="ellipse">
            <a:avLst/>
          </a:prstGeom>
          <a:solidFill>
            <a:srgbClr val="CCFFCC"/>
          </a:solidFill>
          <a:ln w="2159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7236296" y="4869160"/>
            <a:ext cx="1728192" cy="1800200"/>
          </a:xfrm>
          <a:prstGeom prst="ellipse">
            <a:avLst/>
          </a:prstGeom>
          <a:solidFill>
            <a:srgbClr val="CCFFCC"/>
          </a:solidFill>
          <a:ln w="2159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694408" y="3009033"/>
            <a:ext cx="958916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9600" b="1" cap="none" spc="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Л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7291665" y="807966"/>
            <a:ext cx="958916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9600" b="1" cap="none" spc="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Л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4807684" y="529079"/>
            <a:ext cx="958916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9600" b="1" cap="none" spc="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Л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2123059" y="4869160"/>
            <a:ext cx="958916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9600" b="1" cap="none" spc="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Л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694408" y="339914"/>
            <a:ext cx="960519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9600" b="1" cap="none" spc="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П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2832035" y="1774861"/>
            <a:ext cx="962123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9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Н</a:t>
            </a:r>
            <a:endParaRPr lang="ru-RU" sz="96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6153522" y="2924944"/>
            <a:ext cx="1013419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9600" b="1" cap="none" spc="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Д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7635360" y="4941047"/>
            <a:ext cx="930063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9600" b="1" cap="none" spc="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А</a:t>
            </a:r>
          </a:p>
        </p:txBody>
      </p:sp>
      <p:sp>
        <p:nvSpPr>
          <p:cNvPr id="11" name="Управляющая кнопка: домой 10">
            <a:hlinkClick r:id="rId3" action="ppaction://hlinksldjump" highlightClick="1"/>
          </p:cNvPr>
          <p:cNvSpPr/>
          <p:nvPr/>
        </p:nvSpPr>
        <p:spPr>
          <a:xfrm>
            <a:off x="0" y="6237312"/>
            <a:ext cx="683568" cy="620688"/>
          </a:xfrm>
          <a:prstGeom prst="actionButtonHom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8" name="Picture 4" descr="http://www.hot-mobil.ru/pics/anim/6a30d7b27dc76b2a9a7f8774704b6710.gif"/>
          <p:cNvPicPr>
            <a:picLocks noChangeAspect="1" noChangeArrowheads="1" noCrop="1"/>
          </p:cNvPicPr>
          <p:nvPr/>
        </p:nvPicPr>
        <p:blipFill>
          <a:blip r:embed="rId4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916832"/>
            <a:ext cx="1112805" cy="1191766"/>
          </a:xfrm>
          <a:prstGeom prst="rect">
            <a:avLst/>
          </a:prstGeom>
          <a:noFill/>
          <a:effectLst>
            <a:glow rad="101600">
              <a:schemeClr val="accent6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4" descr="http://www.hot-mobil.ru/pics/anim/6a30d7b27dc76b2a9a7f8774704b6710.gif"/>
          <p:cNvPicPr>
            <a:picLocks noChangeAspect="1" noChangeArrowheads="1" noCrop="1"/>
          </p:cNvPicPr>
          <p:nvPr/>
        </p:nvPicPr>
        <p:blipFill>
          <a:blip r:embed="rId4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0354" y="3753037"/>
            <a:ext cx="1112805" cy="1119758"/>
          </a:xfrm>
          <a:prstGeom prst="rect">
            <a:avLst/>
          </a:prstGeom>
          <a:noFill/>
          <a:effectLst>
            <a:glow rad="101600">
              <a:schemeClr val="accent6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4" descr="http://www.hot-mobil.ru/pics/anim/6a30d7b27dc76b2a9a7f8774704b6710.gif"/>
          <p:cNvPicPr>
            <a:picLocks noChangeAspect="1" noChangeArrowheads="1" noCrop="1"/>
          </p:cNvPicPr>
          <p:nvPr/>
        </p:nvPicPr>
        <p:blipFill>
          <a:blip r:embed="rId4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7684" y="-315416"/>
            <a:ext cx="1112805" cy="898394"/>
          </a:xfrm>
          <a:prstGeom prst="rect">
            <a:avLst/>
          </a:prstGeom>
          <a:noFill/>
          <a:effectLst>
            <a:glow rad="101600">
              <a:schemeClr val="accent6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4" descr="http://www.hot-mobil.ru/pics/anim/6a30d7b27dc76b2a9a7f8774704b6710.gif"/>
          <p:cNvPicPr>
            <a:picLocks noChangeAspect="1" noChangeArrowheads="1" noCrop="1"/>
          </p:cNvPicPr>
          <p:nvPr/>
        </p:nvPicPr>
        <p:blipFill>
          <a:blip r:embed="rId4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69794" y="-243408"/>
            <a:ext cx="1112805" cy="1087389"/>
          </a:xfrm>
          <a:prstGeom prst="rect">
            <a:avLst/>
          </a:prstGeom>
          <a:noFill/>
          <a:effectLst>
            <a:glow rad="101600">
              <a:schemeClr val="accent6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Прямоугольник: скругленные углы 23">
            <a:extLst>
              <a:ext uri="{FF2B5EF4-FFF2-40B4-BE49-F238E27FC236}">
                <a16:creationId xmlns:a16="http://schemas.microsoft.com/office/drawing/2014/main" id="{31B5A43D-1E40-4BEB-8B18-1D4873E2E0C6}"/>
              </a:ext>
            </a:extLst>
          </p:cNvPr>
          <p:cNvSpPr/>
          <p:nvPr/>
        </p:nvSpPr>
        <p:spPr>
          <a:xfrm>
            <a:off x="105286" y="138881"/>
            <a:ext cx="4763902" cy="242081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0"/>
            <a:r>
              <a:rPr lang="ru-RU" b="1" dirty="0">
                <a:solidFill>
                  <a:prstClr val="black"/>
                </a:solidFill>
              </a:rPr>
              <a:t>Это самый настоящий цирковой лев. И прыгает он только через кольца с буквой Л. Найди эти кольца, щёлкай на них и  рассказывай, через кольцо какого цвета прыгнет лев?</a:t>
            </a:r>
          </a:p>
          <a:p>
            <a:pPr algn="ctr" defTabSz="914210"/>
            <a:endParaRPr lang="ru-RU" b="1" dirty="0">
              <a:solidFill>
                <a:prstClr val="black"/>
              </a:solidFill>
            </a:endParaRPr>
          </a:p>
          <a:p>
            <a:pPr algn="ctr" defTabSz="914210"/>
            <a:r>
              <a:rPr lang="ru-RU" b="1" i="1" dirty="0">
                <a:solidFill>
                  <a:prstClr val="black"/>
                </a:solidFill>
              </a:rPr>
              <a:t>Щёлкни на окно, чтобы оно пропало.</a:t>
            </a:r>
            <a:endParaRPr lang="ru-RU" i="1" dirty="0"/>
          </a:p>
        </p:txBody>
      </p:sp>
    </p:spTree>
    <p:extLst>
      <p:ext uri="{BB962C8B-B14F-4D97-AF65-F5344CB8AC3E}">
        <p14:creationId xmlns:p14="http://schemas.microsoft.com/office/powerpoint/2010/main" val="347479210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53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53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53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53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0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58" dur="indefinite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59" dur="indefinite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63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4" fill="hold">
                      <p:stCondLst>
                        <p:cond delay="0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7" dur="indefinite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68" dur="indefinite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76" dur="indefinit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77" dur="indefinite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81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2" fill="hold">
                      <p:stCondLst>
                        <p:cond delay="0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85" dur="indefinite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86" dur="indefinite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90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1" fill="hold">
                      <p:stCondLst>
                        <p:cond delay="0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5" grpId="0"/>
      <p:bldP spid="16" grpId="0"/>
      <p:bldP spid="17" grpId="0"/>
      <p:bldP spid="18" grpId="0"/>
      <p:bldP spid="2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395536" y="5877272"/>
            <a:ext cx="2016224" cy="864096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>
                <a:solidFill>
                  <a:prstClr val="white"/>
                </a:solidFill>
              </a:rPr>
              <a:t>ЛА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411760" y="5877272"/>
            <a:ext cx="2016224" cy="864096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>
                <a:solidFill>
                  <a:prstClr val="white"/>
                </a:solidFill>
              </a:rPr>
              <a:t>ЛО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427984" y="5863851"/>
            <a:ext cx="2016224" cy="864096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>
                <a:solidFill>
                  <a:prstClr val="white"/>
                </a:solidFill>
              </a:rPr>
              <a:t>ЛУ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6444208" y="5863851"/>
            <a:ext cx="2016224" cy="864096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>
                <a:solidFill>
                  <a:prstClr val="white"/>
                </a:solidFill>
              </a:rPr>
              <a:t>ЛЫ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88327" y="5013176"/>
            <a:ext cx="2016224" cy="864096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>
                <a:solidFill>
                  <a:prstClr val="white"/>
                </a:solidFill>
              </a:rPr>
              <a:t>УЛ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411760" y="4993334"/>
            <a:ext cx="2016224" cy="864096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>
                <a:solidFill>
                  <a:prstClr val="white"/>
                </a:solidFill>
              </a:rPr>
              <a:t>ЭЛ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441282" y="4993334"/>
            <a:ext cx="2016224" cy="864096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>
                <a:solidFill>
                  <a:prstClr val="white"/>
                </a:solidFill>
              </a:rPr>
              <a:t>ОЛ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6457506" y="5006755"/>
            <a:ext cx="2016224" cy="864096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>
                <a:solidFill>
                  <a:prstClr val="white"/>
                </a:solidFill>
              </a:rPr>
              <a:t>АЛ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397683" y="4142659"/>
            <a:ext cx="2016224" cy="864096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>
                <a:solidFill>
                  <a:prstClr val="white"/>
                </a:solidFill>
              </a:rPr>
              <a:t>ЛИ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6444208" y="4163128"/>
            <a:ext cx="2016224" cy="864096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>
                <a:solidFill>
                  <a:prstClr val="white"/>
                </a:solidFill>
              </a:rPr>
              <a:t>ИЛ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388327" y="3285174"/>
            <a:ext cx="2016224" cy="864096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>
                <a:solidFill>
                  <a:prstClr val="white"/>
                </a:solidFill>
              </a:rPr>
              <a:t>ЛУК</a:t>
            </a: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6457506" y="3278563"/>
            <a:ext cx="2016224" cy="864096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>
                <a:solidFill>
                  <a:prstClr val="white"/>
                </a:solidFill>
              </a:rPr>
              <a:t>ПОЛ</a:t>
            </a: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397682" y="2421078"/>
            <a:ext cx="3958293" cy="864096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>
                <a:solidFill>
                  <a:prstClr val="white"/>
                </a:solidFill>
              </a:rPr>
              <a:t>ЛА-ПА</a:t>
            </a: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4355974" y="2421078"/>
            <a:ext cx="4095453" cy="864096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>
                <a:solidFill>
                  <a:prstClr val="white"/>
                </a:solidFill>
              </a:rPr>
              <a:t>ЛИ-ПА</a:t>
            </a:r>
          </a:p>
        </p:txBody>
      </p:sp>
      <p:sp>
        <p:nvSpPr>
          <p:cNvPr id="17" name="Равнобедренный треугольник 16"/>
          <p:cNvSpPr/>
          <p:nvPr/>
        </p:nvSpPr>
        <p:spPr>
          <a:xfrm>
            <a:off x="240915" y="621068"/>
            <a:ext cx="8424936" cy="180001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pic>
        <p:nvPicPr>
          <p:cNvPr id="76802" name="Picture 2" descr="http://www.designokna.ru/images/qw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4551" y="3303198"/>
            <a:ext cx="4052955" cy="17240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Прямоугольник 17"/>
          <p:cNvSpPr/>
          <p:nvPr/>
        </p:nvSpPr>
        <p:spPr>
          <a:xfrm>
            <a:off x="3778733" y="590049"/>
            <a:ext cx="1154483" cy="186204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11500" b="1" dirty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Л</a:t>
            </a:r>
          </a:p>
        </p:txBody>
      </p:sp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-10904"/>
            <a:ext cx="1926207" cy="19262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2" name="Прямоугольник: скругленные углы 21">
            <a:extLst>
              <a:ext uri="{FF2B5EF4-FFF2-40B4-BE49-F238E27FC236}">
                <a16:creationId xmlns:a16="http://schemas.microsoft.com/office/drawing/2014/main" id="{F2D1CB4E-11DC-4602-9C73-7245FF8E5F83}"/>
              </a:ext>
            </a:extLst>
          </p:cNvPr>
          <p:cNvSpPr/>
          <p:nvPr/>
        </p:nvSpPr>
        <p:spPr>
          <a:xfrm>
            <a:off x="4190570" y="52182"/>
            <a:ext cx="4763902" cy="242081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0"/>
            <a:r>
              <a:rPr lang="ru-RU" b="1" dirty="0">
                <a:solidFill>
                  <a:prstClr val="black"/>
                </a:solidFill>
              </a:rPr>
              <a:t>Клоун-строитель может построить целый дом. А если ты прочитаешь слоги и слова на кирпичиках, то поможешь ему сделать это быстрее. Щёлкай в любое место, чтобы кирпичик появился.</a:t>
            </a:r>
          </a:p>
          <a:p>
            <a:pPr algn="ctr" defTabSz="914210"/>
            <a:endParaRPr lang="ru-RU" b="1" dirty="0">
              <a:solidFill>
                <a:prstClr val="black"/>
              </a:solidFill>
            </a:endParaRPr>
          </a:p>
          <a:p>
            <a:pPr algn="ctr" defTabSz="914210"/>
            <a:r>
              <a:rPr lang="ru-RU" b="1" i="1" dirty="0">
                <a:solidFill>
                  <a:prstClr val="black"/>
                </a:solidFill>
              </a:rPr>
              <a:t>Щёлкни на окно, чтобы оно пропало.</a:t>
            </a:r>
            <a:endParaRPr lang="ru-RU" i="1" dirty="0"/>
          </a:p>
        </p:txBody>
      </p:sp>
      <p:sp>
        <p:nvSpPr>
          <p:cNvPr id="23" name="Управляющая кнопка: далее 5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id="{74417601-7658-471B-A2A0-702ED935641E}"/>
              </a:ext>
            </a:extLst>
          </p:cNvPr>
          <p:cNvSpPr/>
          <p:nvPr/>
        </p:nvSpPr>
        <p:spPr>
          <a:xfrm>
            <a:off x="8510048" y="6237312"/>
            <a:ext cx="648072" cy="620688"/>
          </a:xfrm>
          <a:prstGeom prst="actionButtonForwardNex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4614747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768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768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768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8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9" fill="hold">
                      <p:stCondLst>
                        <p:cond delay="0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/>
      <p:bldP spid="2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19303" y="-99392"/>
            <a:ext cx="1523174" cy="264687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16600" b="1" dirty="0">
                <a:ln w="11430"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Л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486593" y="-99392"/>
            <a:ext cx="1572867" cy="264687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16600" b="1" dirty="0">
                <a:ln w="11430"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990676" y="-99392"/>
            <a:ext cx="1311578" cy="264687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16600" b="1" dirty="0">
                <a:ln w="11430"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6205068" y="-122872"/>
            <a:ext cx="1475083" cy="264687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16600" b="1" dirty="0">
                <a:ln w="11430"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147801" y="-122872"/>
            <a:ext cx="837088" cy="264687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16600" b="1" dirty="0">
                <a:ln w="11430"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-</a:t>
            </a:r>
          </a:p>
        </p:txBody>
      </p:sp>
      <p:sp>
        <p:nvSpPr>
          <p:cNvPr id="7" name="Арка 6"/>
          <p:cNvSpPr/>
          <p:nvPr/>
        </p:nvSpPr>
        <p:spPr>
          <a:xfrm flipV="1">
            <a:off x="4788024" y="1395358"/>
            <a:ext cx="3373145" cy="1152128"/>
          </a:xfrm>
          <a:prstGeom prst="blockArc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8" name="Арка 7"/>
          <p:cNvSpPr/>
          <p:nvPr/>
        </p:nvSpPr>
        <p:spPr>
          <a:xfrm flipV="1">
            <a:off x="800020" y="1395358"/>
            <a:ext cx="3373145" cy="1152128"/>
          </a:xfrm>
          <a:prstGeom prst="blockArc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331640" y="2852936"/>
            <a:ext cx="1584176" cy="1584176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2915816" y="2852936"/>
            <a:ext cx="1584176" cy="1584176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4499992" y="2858863"/>
            <a:ext cx="1584176" cy="1584176"/>
          </a:xfrm>
          <a:prstGeom prst="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6095975" y="2852936"/>
            <a:ext cx="1584176" cy="1584176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0" name="Picture 2" descr="C:\Users\User\Downloads\1. для занятий\животные\Дикие животные\лисы\0_a525f_bf3548b_orig.jpg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4499272"/>
            <a:ext cx="1971040" cy="22119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Прямоугольник: скругленные углы 14">
            <a:extLst>
              <a:ext uri="{FF2B5EF4-FFF2-40B4-BE49-F238E27FC236}">
                <a16:creationId xmlns:a16="http://schemas.microsoft.com/office/drawing/2014/main" id="{0D4D23FC-0ACE-4D54-BE95-CA5F1B56DB0E}"/>
              </a:ext>
            </a:extLst>
          </p:cNvPr>
          <p:cNvSpPr/>
          <p:nvPr/>
        </p:nvSpPr>
        <p:spPr>
          <a:xfrm>
            <a:off x="85859" y="57239"/>
            <a:ext cx="4763902" cy="2466767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0"/>
            <a:r>
              <a:rPr lang="ru-RU" b="1" dirty="0">
                <a:solidFill>
                  <a:prstClr val="black"/>
                </a:solidFill>
              </a:rPr>
              <a:t>Прочитай слово, и ты узнаешь, кто будет в этом домике жить. Выложи звуковую схему, чтобы покормить голодного зверька. Щёлкни на любое место, чтобы проверить себя.</a:t>
            </a:r>
          </a:p>
          <a:p>
            <a:pPr algn="ctr" defTabSz="914210"/>
            <a:endParaRPr lang="ru-RU" b="1" dirty="0">
              <a:solidFill>
                <a:prstClr val="black"/>
              </a:solidFill>
            </a:endParaRPr>
          </a:p>
          <a:p>
            <a:pPr algn="ctr" defTabSz="914210"/>
            <a:r>
              <a:rPr lang="ru-RU" b="1" i="1" dirty="0">
                <a:solidFill>
                  <a:prstClr val="black"/>
                </a:solidFill>
              </a:rPr>
              <a:t>Щёлкни на окно, чтобы оно пропало.</a:t>
            </a:r>
            <a:endParaRPr lang="ru-RU" i="1" dirty="0"/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74E0BB42-3E83-45DD-88D2-6527C140F87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1137" y="5559152"/>
            <a:ext cx="1883930" cy="1296144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AC4ECB7B-22C9-41FF-AC59-E55E6DB452C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379739">
            <a:off x="5997589" y="5035412"/>
            <a:ext cx="964002" cy="1584176"/>
          </a:xfrm>
          <a:prstGeom prst="rect">
            <a:avLst/>
          </a:prstGeom>
        </p:spPr>
      </p:pic>
      <p:sp>
        <p:nvSpPr>
          <p:cNvPr id="20" name="Управляющая кнопка: далее 5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id="{A476F5B2-451F-44CC-B616-8ED09048D7CF}"/>
              </a:ext>
            </a:extLst>
          </p:cNvPr>
          <p:cNvSpPr/>
          <p:nvPr/>
        </p:nvSpPr>
        <p:spPr>
          <a:xfrm>
            <a:off x="8510048" y="6237312"/>
            <a:ext cx="648072" cy="620688"/>
          </a:xfrm>
          <a:prstGeom prst="actionButtonForwardNex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524585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0"/>
                            </p:stCondLst>
                            <p:childTnLst>
                              <p:par>
                                <p:cTn id="4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965928"/>
            <a:ext cx="4572000" cy="461647"/>
          </a:xfrm>
          <a:prstGeom prst="rect">
            <a:avLst/>
          </a:prstGeom>
          <a:noFill/>
        </p:spPr>
        <p:txBody>
          <a:bodyPr wrap="square" lIns="91420" tIns="45711" rIns="91420" bIns="45711" rtlCol="0">
            <a:spAutoFit/>
          </a:bodyPr>
          <a:lstStyle/>
          <a:p>
            <a:pPr defTabSz="914210"/>
            <a:r>
              <a:rPr lang="ru-RU" sz="2400" b="1" dirty="0">
                <a:solidFill>
                  <a:prstClr val="black"/>
                </a:solidFill>
              </a:rPr>
              <a:t>ЛА-ЛА-ЛА – ловко кружится …</a:t>
            </a:r>
          </a:p>
        </p:txBody>
      </p:sp>
      <p:pic>
        <p:nvPicPr>
          <p:cNvPr id="3073" name="Picture 1" descr="C:\Users\User\Downloads\1. для занятий\насекомые разные\пчёлки и осы\822_original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79512" y="5057849"/>
            <a:ext cx="1684259" cy="140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538028" y="1988840"/>
            <a:ext cx="4067944" cy="461647"/>
          </a:xfrm>
          <a:prstGeom prst="rect">
            <a:avLst/>
          </a:prstGeom>
          <a:noFill/>
        </p:spPr>
        <p:txBody>
          <a:bodyPr wrap="square" lIns="91420" tIns="45711" rIns="91420" bIns="45711" rtlCol="0">
            <a:spAutoFit/>
          </a:bodyPr>
          <a:lstStyle/>
          <a:p>
            <a:pPr defTabSz="914210"/>
            <a:r>
              <a:rPr lang="ru-RU" sz="2400" b="1" dirty="0">
                <a:solidFill>
                  <a:prstClr val="black"/>
                </a:solidFill>
              </a:rPr>
              <a:t>ЛО-ЛО-ЛО – есть у белочки…</a:t>
            </a:r>
          </a:p>
        </p:txBody>
      </p:sp>
      <p:pic>
        <p:nvPicPr>
          <p:cNvPr id="3075" name="Picture 3" descr="http://zoomet.ru/mix/immix11.gif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 bwMode="auto">
          <a:xfrm>
            <a:off x="6983735" y="4581128"/>
            <a:ext cx="2160265" cy="2059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0" y="3247807"/>
            <a:ext cx="4067944" cy="461647"/>
          </a:xfrm>
          <a:prstGeom prst="rect">
            <a:avLst/>
          </a:prstGeom>
          <a:noFill/>
        </p:spPr>
        <p:txBody>
          <a:bodyPr wrap="square" lIns="91420" tIns="45711" rIns="91420" bIns="45711" rtlCol="0">
            <a:spAutoFit/>
          </a:bodyPr>
          <a:lstStyle/>
          <a:p>
            <a:pPr defTabSz="914210"/>
            <a:r>
              <a:rPr lang="ru-RU" sz="2400" b="1" dirty="0">
                <a:solidFill>
                  <a:prstClr val="black"/>
                </a:solidFill>
              </a:rPr>
              <a:t>ЛЫ-ЛЫ-ЛЫ – не боимся мы…</a:t>
            </a:r>
          </a:p>
        </p:txBody>
      </p:sp>
      <p:pic>
        <p:nvPicPr>
          <p:cNvPr id="3077" name="Picture 5" descr="http://antalpiti.ru/files/99604/childrens_roundabout_50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0929" y="4451911"/>
            <a:ext cx="2325057" cy="23250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2286000" y="4221088"/>
            <a:ext cx="4319972" cy="461647"/>
          </a:xfrm>
          <a:prstGeom prst="rect">
            <a:avLst/>
          </a:prstGeom>
          <a:noFill/>
        </p:spPr>
        <p:txBody>
          <a:bodyPr wrap="square" lIns="91420" tIns="45711" rIns="91420" bIns="45711" rtlCol="0">
            <a:spAutoFit/>
          </a:bodyPr>
          <a:lstStyle/>
          <a:p>
            <a:pPr defTabSz="914210"/>
            <a:r>
              <a:rPr lang="ru-RU" sz="2400" b="1" dirty="0">
                <a:solidFill>
                  <a:prstClr val="black"/>
                </a:solidFill>
              </a:rPr>
              <a:t>ЛУ-ЛУ-ЛУ – мы дадим слону…</a:t>
            </a:r>
          </a:p>
        </p:txBody>
      </p:sp>
      <p:pic>
        <p:nvPicPr>
          <p:cNvPr id="3081" name="Picture 9" descr="C:\Users\User\Downloads\1. для занятий\животные\животные жарких стран\слоны\69176917_1294913632_17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9191" y="4682735"/>
            <a:ext cx="2043113" cy="1660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8" descr="http://shop.kostyor.ru/images/10026.jpg"/>
          <p:cNvPicPr>
            <a:picLocks noChangeAspect="1" noChangeArrowheads="1"/>
          </p:cNvPicPr>
          <p:nvPr/>
        </p:nvPicPr>
        <p:blipFill rotWithShape="1"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76" r="36693"/>
          <a:stretch/>
        </p:blipFill>
        <p:spPr bwMode="auto">
          <a:xfrm rot="19925093">
            <a:off x="4534187" y="4694121"/>
            <a:ext cx="579483" cy="2135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Управляющая кнопка: домой 3">
            <a:hlinkClick r:id="rId7" action="ppaction://hlinksldjump" highlightClick="1"/>
          </p:cNvPr>
          <p:cNvSpPr/>
          <p:nvPr/>
        </p:nvSpPr>
        <p:spPr>
          <a:xfrm>
            <a:off x="8460432" y="6237312"/>
            <a:ext cx="683568" cy="620688"/>
          </a:xfrm>
          <a:prstGeom prst="actionButtonHom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: скругленные углы 13">
            <a:extLst>
              <a:ext uri="{FF2B5EF4-FFF2-40B4-BE49-F238E27FC236}">
                <a16:creationId xmlns:a16="http://schemas.microsoft.com/office/drawing/2014/main" id="{28006726-EAAE-481B-A0FE-196A139717BD}"/>
              </a:ext>
            </a:extLst>
          </p:cNvPr>
          <p:cNvSpPr/>
          <p:nvPr/>
        </p:nvSpPr>
        <p:spPr>
          <a:xfrm>
            <a:off x="3779913" y="56038"/>
            <a:ext cx="5264342" cy="2070817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0"/>
            <a:r>
              <a:rPr lang="ru-RU" b="1" dirty="0">
                <a:solidFill>
                  <a:prstClr val="black"/>
                </a:solidFill>
              </a:rPr>
              <a:t>Маленькая лисичка – учёная, она даже умеет сочинять стихи. Помоги ей правильно закончить чистоговорку. Щёлкни на картинку, чтобы проверить себя.</a:t>
            </a:r>
          </a:p>
          <a:p>
            <a:pPr algn="ctr" defTabSz="914210"/>
            <a:endParaRPr lang="ru-RU" b="1" dirty="0">
              <a:solidFill>
                <a:prstClr val="black"/>
              </a:solidFill>
            </a:endParaRPr>
          </a:p>
          <a:p>
            <a:pPr algn="ctr" defTabSz="914210"/>
            <a:r>
              <a:rPr lang="ru-RU" b="1" i="1" dirty="0">
                <a:solidFill>
                  <a:prstClr val="black"/>
                </a:solidFill>
              </a:rPr>
              <a:t>Щёлкни на окно, чтобы оно пропало.</a:t>
            </a:r>
            <a:endParaRPr lang="ru-RU" i="1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D3636D98-26F9-45D1-BA3B-C6261C632A5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79512" y="-85646"/>
            <a:ext cx="1052651" cy="11793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508307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0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3.7037E-6 L 0.41979 -0.3715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0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990" y="-185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73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0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1.48148E-6 L 0.18819 -0.66505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10" y="-332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77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30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4.44444E-6 L -0.03524 -0.53866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71" y="-269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75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308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4.81481E-6 L 0.2375 -0.17801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875" y="-8912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3.7037E-6 L 0.24028 -0.18264 " pathEditMode="relative" rAng="0" ptsTypes="AA">
                                      <p:cBhvr>
                                        <p:cTn id="23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014" y="-91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81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Горизонтальный свиток 1"/>
          <p:cNvSpPr/>
          <p:nvPr/>
        </p:nvSpPr>
        <p:spPr>
          <a:xfrm>
            <a:off x="395536" y="116632"/>
            <a:ext cx="8496944" cy="6552728"/>
          </a:xfrm>
          <a:prstGeom prst="horizontalScroll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687003" y="1177154"/>
            <a:ext cx="1656184" cy="1700982"/>
          </a:xfrm>
          <a:prstGeom prst="rect">
            <a:avLst/>
          </a:prstGeom>
          <a:solidFill>
            <a:srgbClr val="0070C0"/>
          </a:solidFill>
          <a:ln>
            <a:solidFill>
              <a:srgbClr val="00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rgbClr val="FFFFFF"/>
              </a:solidFill>
            </a:endParaRPr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7052" y="1234368"/>
            <a:ext cx="1636135" cy="1586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7" descr="C:\Users\User\Downloads\1. для занятий\школа\карандаши, книги, перо, чернила, колокольчик\2356174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9518" y="3075576"/>
            <a:ext cx="991154" cy="10918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6" descr="http://us.cdn3.123rf.com/168nwm/dogmadesigns/dogmadesigns1306/dogmadesigns130600012/20502809-black-striped-pebble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9462" y="4293096"/>
            <a:ext cx="1351315" cy="1351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6567926" y="1124744"/>
            <a:ext cx="1586674" cy="1624171"/>
          </a:xfrm>
          <a:prstGeom prst="rect">
            <a:avLst/>
          </a:prstGeom>
          <a:solidFill>
            <a:srgbClr val="33CC33"/>
          </a:solidFill>
          <a:ln>
            <a:solidFill>
              <a:srgbClr val="33CC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rgbClr val="FFFFFF"/>
              </a:solidFill>
            </a:endParaRPr>
          </a:p>
        </p:txBody>
      </p:sp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4079" y="1205626"/>
            <a:ext cx="1494368" cy="14624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7" descr="C:\Users\User\Downloads\1. для занятий\школа\карандаши, книги, перо, чернила, колокольчик\2356174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8486" y="2883225"/>
            <a:ext cx="925553" cy="10195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12" descr="http://3.bp.blogspot.com/-efld5d-UGbE/TyEvE-ajPuI/AAAAAAAAA-w/d2-c8xiKJ-g/s1600/different-types-of-poetry.jpg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730386">
            <a:off x="6514307" y="4097553"/>
            <a:ext cx="1693908" cy="13940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467544" y="1936829"/>
            <a:ext cx="636713" cy="424731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Б</a:t>
            </a:r>
          </a:p>
          <a:p>
            <a:pPr algn="ctr"/>
            <a:r>
              <a:rPr lang="ru-RU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И</a:t>
            </a:r>
          </a:p>
          <a:p>
            <a:pPr algn="ctr"/>
            <a:r>
              <a:rPr lang="ru-RU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Л</a:t>
            </a:r>
          </a:p>
          <a:p>
            <a:pPr algn="ctr"/>
            <a:r>
              <a:rPr lang="ru-RU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Е</a:t>
            </a:r>
          </a:p>
          <a:p>
            <a:pPr algn="ctr"/>
            <a:r>
              <a:rPr lang="ru-RU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Т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2923" y="3234786"/>
            <a:ext cx="3603625" cy="3608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93FB8ECF-675A-4A4C-8635-53D2B5016F26}"/>
              </a:ext>
            </a:extLst>
          </p:cNvPr>
          <p:cNvSpPr txBox="1"/>
          <p:nvPr/>
        </p:nvSpPr>
        <p:spPr>
          <a:xfrm>
            <a:off x="107503" y="50212"/>
            <a:ext cx="7716535" cy="584757"/>
          </a:xfrm>
          <a:prstGeom prst="rect">
            <a:avLst/>
          </a:prstGeom>
          <a:noFill/>
        </p:spPr>
        <p:txBody>
          <a:bodyPr wrap="square" lIns="91420" tIns="45711" rIns="91420" bIns="45711" rtlCol="0">
            <a:spAutoFit/>
          </a:bodyPr>
          <a:lstStyle/>
          <a:p>
            <a:pPr algn="ctr" defTabSz="914210"/>
            <a:r>
              <a:rPr lang="ru-RU" sz="1600" b="1" dirty="0">
                <a:solidFill>
                  <a:prstClr val="black"/>
                </a:solidFill>
              </a:rPr>
              <a:t>Чтобы пройти в цирк, купи билет: расскажи клоуну про звуки Л и Ль, </a:t>
            </a:r>
          </a:p>
          <a:p>
            <a:pPr algn="ctr" defTabSz="914210"/>
            <a:r>
              <a:rPr lang="ru-RU" sz="1600" b="1" dirty="0">
                <a:solidFill>
                  <a:prstClr val="black"/>
                </a:solidFill>
              </a:rPr>
              <a:t>дай им характеристику с опорой на схемы.</a:t>
            </a:r>
          </a:p>
        </p:txBody>
      </p:sp>
    </p:spTree>
    <p:extLst>
      <p:ext uri="{BB962C8B-B14F-4D97-AF65-F5344CB8AC3E}">
        <p14:creationId xmlns:p14="http://schemas.microsoft.com/office/powerpoint/2010/main" val="846651653"/>
      </p:ext>
    </p:extLst>
  </p:cSld>
  <p:clrMapOvr>
    <a:masterClrMapping/>
  </p:clrMapOvr>
  <p:transition spd="slow">
    <p:cover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3" descr="C:\Users\User\Downloads\1. для занятий\Сказки\большой ух\ramka_4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52400"/>
            <a:ext cx="8859838" cy="6276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Скругленный прямоугольник 1"/>
          <p:cNvSpPr/>
          <p:nvPr/>
        </p:nvSpPr>
        <p:spPr>
          <a:xfrm rot="20199145">
            <a:off x="5738601" y="1639365"/>
            <a:ext cx="1008112" cy="1008112"/>
          </a:xfrm>
          <a:prstGeom prst="round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/>
              <a:t>Нажми</a:t>
            </a:r>
          </a:p>
        </p:txBody>
      </p:sp>
      <p:pic>
        <p:nvPicPr>
          <p:cNvPr id="3" name="Л-Ль">
            <a:hlinkClick r:id="" action="ppaction://media"/>
            <a:extLst>
              <a:ext uri="{FF2B5EF4-FFF2-40B4-BE49-F238E27FC236}">
                <a16:creationId xmlns:a16="http://schemas.microsoft.com/office/drawing/2014/main" id="{3B5A20B7-6E02-47DD-9ADD-F4D951CCA38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7956376" y="4941168"/>
            <a:ext cx="487363" cy="487363"/>
          </a:xfrm>
          <a:prstGeom prst="rect">
            <a:avLst/>
          </a:prstGeom>
        </p:spPr>
      </p:pic>
      <p:sp>
        <p:nvSpPr>
          <p:cNvPr id="7" name="Скругленный прямоугольник 1">
            <a:extLst>
              <a:ext uri="{FF2B5EF4-FFF2-40B4-BE49-F238E27FC236}">
                <a16:creationId xmlns:a16="http://schemas.microsoft.com/office/drawing/2014/main" id="{A5FA344E-A181-48E5-A3A8-A4DCE6106778}"/>
              </a:ext>
            </a:extLst>
          </p:cNvPr>
          <p:cNvSpPr/>
          <p:nvPr/>
        </p:nvSpPr>
        <p:spPr>
          <a:xfrm rot="807010">
            <a:off x="6831418" y="716451"/>
            <a:ext cx="1008112" cy="1008112"/>
          </a:xfrm>
          <a:prstGeom prst="round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/>
              <a:t>Нажми</a:t>
            </a:r>
          </a:p>
        </p:txBody>
      </p:sp>
      <p:pic>
        <p:nvPicPr>
          <p:cNvPr id="4" name="Звуки">
            <a:hlinkClick r:id="" action="ppaction://media"/>
            <a:extLst>
              <a:ext uri="{FF2B5EF4-FFF2-40B4-BE49-F238E27FC236}">
                <a16:creationId xmlns:a16="http://schemas.microsoft.com/office/drawing/2014/main" id="{56EBB9F9-69B3-473C-9A65-FE8F996A703B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7942949" y="5659077"/>
            <a:ext cx="487363" cy="487363"/>
          </a:xfrm>
          <a:prstGeom prst="rect">
            <a:avLst/>
          </a:prstGeom>
        </p:spPr>
      </p:pic>
      <p:sp>
        <p:nvSpPr>
          <p:cNvPr id="9" name="Прямоугольник: скругленные углы 8">
            <a:extLst>
              <a:ext uri="{FF2B5EF4-FFF2-40B4-BE49-F238E27FC236}">
                <a16:creationId xmlns:a16="http://schemas.microsoft.com/office/drawing/2014/main" id="{112F64FA-64F9-4AB8-9632-4EB9CB65D266}"/>
              </a:ext>
            </a:extLst>
          </p:cNvPr>
          <p:cNvSpPr/>
          <p:nvPr/>
        </p:nvSpPr>
        <p:spPr>
          <a:xfrm>
            <a:off x="77651" y="56958"/>
            <a:ext cx="4854389" cy="2291922"/>
          </a:xfrm>
          <a:prstGeom prst="roundRect">
            <a:avLst/>
          </a:prstGeom>
          <a:solidFill>
            <a:srgbClr val="00B0F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0"/>
            <a:r>
              <a:rPr lang="ru-RU" b="1" dirty="0">
                <a:solidFill>
                  <a:prstClr val="black"/>
                </a:solidFill>
              </a:rPr>
              <a:t>Вместе с Большим Ухом послушай звуки и слова</a:t>
            </a:r>
            <a:r>
              <a:rPr lang="ru-RU" b="1" dirty="0">
                <a:solidFill>
                  <a:schemeClr val="tx1"/>
                </a:solidFill>
              </a:rPr>
              <a:t>. Сожми кулачки, если услышишь звук Л, покажи «фонарики», если услышишь звук Ль.  </a:t>
            </a:r>
          </a:p>
          <a:p>
            <a:pPr algn="ctr" defTabSz="914210"/>
            <a:endParaRPr lang="ru-RU" b="1" dirty="0">
              <a:solidFill>
                <a:prstClr val="black"/>
              </a:solidFill>
            </a:endParaRPr>
          </a:p>
          <a:p>
            <a:pPr algn="ctr" defTabSz="914210"/>
            <a:endParaRPr lang="ru-RU" b="1" dirty="0">
              <a:solidFill>
                <a:prstClr val="black"/>
              </a:solidFill>
            </a:endParaRPr>
          </a:p>
          <a:p>
            <a:pPr algn="ctr" defTabSz="914210"/>
            <a:r>
              <a:rPr lang="ru-RU" b="1" i="1" dirty="0">
                <a:solidFill>
                  <a:prstClr val="black"/>
                </a:solidFill>
              </a:rPr>
              <a:t>Щёлкни на окно, чтобы оно пропало.</a:t>
            </a:r>
            <a:endParaRPr lang="ru-RU" i="1" dirty="0"/>
          </a:p>
        </p:txBody>
      </p:sp>
    </p:spTree>
    <p:extLst>
      <p:ext uri="{BB962C8B-B14F-4D97-AF65-F5344CB8AC3E}">
        <p14:creationId xmlns:p14="http://schemas.microsoft.com/office/powerpoint/2010/main" val="2089417296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audio>
              <p:cMediaNode vol="80000" showWhenStopped="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" dur="indefinite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8" dur="indefinite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3576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indefinite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7" dur="indefinite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3258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 showWhenStopped="0">
                <p:cTn id="2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2" grpId="0" animBg="1"/>
      <p:bldP spid="7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92D050"/>
            </a:gs>
            <a:gs pos="50000">
              <a:schemeClr val="bg1"/>
            </a:gs>
            <a:gs pos="100000">
              <a:srgbClr val="00B050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2492896"/>
            <a:ext cx="3162300" cy="3629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Овал 3">
            <a:hlinkClick r:id="rId4" action="ppaction://hlinksldjump"/>
          </p:cNvPr>
          <p:cNvSpPr/>
          <p:nvPr/>
        </p:nvSpPr>
        <p:spPr>
          <a:xfrm>
            <a:off x="1651740" y="5157192"/>
            <a:ext cx="1369311" cy="1368152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8800" b="1" dirty="0">
              <a:solidFill>
                <a:schemeClr val="bg1"/>
              </a:solidFill>
            </a:endParaRPr>
          </a:p>
        </p:txBody>
      </p:sp>
      <p:sp>
        <p:nvSpPr>
          <p:cNvPr id="5" name="Овал 4">
            <a:hlinkClick r:id="rId5" action="ppaction://hlinksldjump"/>
          </p:cNvPr>
          <p:cNvSpPr/>
          <p:nvPr/>
        </p:nvSpPr>
        <p:spPr>
          <a:xfrm>
            <a:off x="1222766" y="3356992"/>
            <a:ext cx="1369311" cy="1368152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8800" b="1" dirty="0">
              <a:solidFill>
                <a:schemeClr val="bg1"/>
              </a:solidFill>
            </a:endParaRPr>
          </a:p>
        </p:txBody>
      </p:sp>
      <p:sp>
        <p:nvSpPr>
          <p:cNvPr id="6" name="Овал 5">
            <a:hlinkClick r:id="rId6" action="ppaction://hlinksldjump"/>
          </p:cNvPr>
          <p:cNvSpPr/>
          <p:nvPr/>
        </p:nvSpPr>
        <p:spPr>
          <a:xfrm>
            <a:off x="1763688" y="1397597"/>
            <a:ext cx="1369311" cy="1368152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8800" b="1" dirty="0">
              <a:solidFill>
                <a:schemeClr val="bg1"/>
              </a:solidFill>
            </a:endParaRPr>
          </a:p>
        </p:txBody>
      </p:sp>
      <p:sp>
        <p:nvSpPr>
          <p:cNvPr id="7" name="Овал 6">
            <a:hlinkClick r:id="rId7" action="ppaction://hlinksldjump"/>
          </p:cNvPr>
          <p:cNvSpPr/>
          <p:nvPr/>
        </p:nvSpPr>
        <p:spPr>
          <a:xfrm>
            <a:off x="3779912" y="380955"/>
            <a:ext cx="1369311" cy="1368152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8800" b="1" dirty="0">
              <a:solidFill>
                <a:schemeClr val="bg1"/>
              </a:solidFill>
            </a:endParaRPr>
          </a:p>
        </p:txBody>
      </p:sp>
      <p:sp>
        <p:nvSpPr>
          <p:cNvPr id="8" name="Овал 7">
            <a:hlinkClick r:id="rId8" action="ppaction://hlinksldjump"/>
          </p:cNvPr>
          <p:cNvSpPr/>
          <p:nvPr/>
        </p:nvSpPr>
        <p:spPr>
          <a:xfrm>
            <a:off x="5696828" y="1268760"/>
            <a:ext cx="1369311" cy="1368152"/>
          </a:xfrm>
          <a:prstGeom prst="ellipse">
            <a:avLst/>
          </a:prstGeom>
          <a:solidFill>
            <a:srgbClr val="00B0F0"/>
          </a:solidFill>
          <a:ln>
            <a:solidFill>
              <a:srgbClr val="00B0F0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8800" b="1" dirty="0">
              <a:solidFill>
                <a:schemeClr val="bg1"/>
              </a:solidFill>
            </a:endParaRPr>
          </a:p>
        </p:txBody>
      </p:sp>
      <p:sp>
        <p:nvSpPr>
          <p:cNvPr id="9" name="Овал 8">
            <a:hlinkClick r:id="rId9" action="ppaction://hlinksldjump"/>
          </p:cNvPr>
          <p:cNvSpPr/>
          <p:nvPr/>
        </p:nvSpPr>
        <p:spPr>
          <a:xfrm>
            <a:off x="6639895" y="3249519"/>
            <a:ext cx="1369311" cy="1368152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8800" b="1" dirty="0">
              <a:solidFill>
                <a:schemeClr val="bg1"/>
              </a:solidFill>
            </a:endParaRPr>
          </a:p>
        </p:txBody>
      </p:sp>
      <p:sp>
        <p:nvSpPr>
          <p:cNvPr id="10" name="Овал 9">
            <a:hlinkClick r:id="rId10" action="ppaction://hlinksldjump"/>
          </p:cNvPr>
          <p:cNvSpPr/>
          <p:nvPr/>
        </p:nvSpPr>
        <p:spPr>
          <a:xfrm>
            <a:off x="6084168" y="5157192"/>
            <a:ext cx="1369311" cy="1368152"/>
          </a:xfrm>
          <a:prstGeom prst="ellipse">
            <a:avLst/>
          </a:prstGeom>
          <a:solidFill>
            <a:srgbClr val="7030A0"/>
          </a:solidFill>
          <a:ln>
            <a:solidFill>
              <a:srgbClr val="7030A0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8800" b="1" dirty="0">
              <a:solidFill>
                <a:schemeClr val="bg1"/>
              </a:solidFill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3132999" y="5157192"/>
            <a:ext cx="388522" cy="368424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8800" b="1" dirty="0">
              <a:solidFill>
                <a:schemeClr val="bg1"/>
              </a:solidFill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2705243" y="3933595"/>
            <a:ext cx="388522" cy="368424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8800" b="1" dirty="0">
              <a:solidFill>
                <a:schemeClr val="bg1"/>
              </a:solidFill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3049160" y="2581537"/>
            <a:ext cx="388522" cy="368424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8800" b="1" dirty="0">
              <a:solidFill>
                <a:schemeClr val="bg1"/>
              </a:solidFill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4270306" y="1897461"/>
            <a:ext cx="388522" cy="368424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8800" b="1" dirty="0">
              <a:solidFill>
                <a:schemeClr val="bg1"/>
              </a:solidFill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5502567" y="2492896"/>
            <a:ext cx="388522" cy="368424"/>
          </a:xfrm>
          <a:prstGeom prst="ellipse">
            <a:avLst/>
          </a:prstGeom>
          <a:solidFill>
            <a:srgbClr val="00B0F0"/>
          </a:solidFill>
          <a:ln>
            <a:solidFill>
              <a:srgbClr val="00B0F0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8800" b="1" dirty="0">
              <a:solidFill>
                <a:schemeClr val="bg1"/>
              </a:solidFill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6174900" y="3856856"/>
            <a:ext cx="388522" cy="368424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8800" b="1" dirty="0">
              <a:solidFill>
                <a:schemeClr val="bg1"/>
              </a:solidFill>
            </a:endParaRPr>
          </a:p>
        </p:txBody>
      </p:sp>
      <p:sp>
        <p:nvSpPr>
          <p:cNvPr id="18" name="Овал 17"/>
          <p:cNvSpPr/>
          <p:nvPr/>
        </p:nvSpPr>
        <p:spPr>
          <a:xfrm>
            <a:off x="5549235" y="5321117"/>
            <a:ext cx="388522" cy="368424"/>
          </a:xfrm>
          <a:prstGeom prst="ellipse">
            <a:avLst/>
          </a:prstGeom>
          <a:solidFill>
            <a:srgbClr val="7030A0"/>
          </a:solidFill>
          <a:ln>
            <a:solidFill>
              <a:srgbClr val="7030A0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8800" b="1" dirty="0">
              <a:solidFill>
                <a:schemeClr val="bg1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728991" y="5111831"/>
            <a:ext cx="1170513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8800" b="1" cap="none" spc="0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М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1433573" y="3249519"/>
            <a:ext cx="947695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8800" b="1" cap="none" spc="0" dirty="0">
                <a:ln w="900" cmpd="sng">
                  <a:solidFill>
                    <a:schemeClr val="tx2">
                      <a:lumMod val="75000"/>
                      <a:alpha val="55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О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2000944" y="1358398"/>
            <a:ext cx="894796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8800" b="1" cap="none" spc="0" dirty="0">
                <a:ln w="900" cmpd="sng">
                  <a:solidFill>
                    <a:srgbClr val="FF0000">
                      <a:alpha val="55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Л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3990719" y="341756"/>
            <a:ext cx="947695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8800" b="1" cap="none" spc="0" dirty="0">
                <a:ln w="900" cmpd="sng">
                  <a:solidFill>
                    <a:srgbClr val="FFFF00">
                      <a:alpha val="55000"/>
                    </a:srgbClr>
                  </a:solidFill>
                  <a:prstDash val="solid"/>
                </a:ln>
                <a:solidFill>
                  <a:srgbClr val="FFFF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О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5937757" y="1174186"/>
            <a:ext cx="944489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8800" b="1" cap="none" spc="0" dirty="0">
                <a:ln w="900" cmpd="sng">
                  <a:solidFill>
                    <a:schemeClr val="tx1">
                      <a:alpha val="55000"/>
                    </a:schemeClr>
                  </a:solidFill>
                  <a:prstDash val="solid"/>
                </a:ln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Д</a:t>
            </a:r>
          </a:p>
        </p:txBody>
      </p:sp>
      <p:sp>
        <p:nvSpPr>
          <p:cNvPr id="24" name="Прямоугольник 23"/>
          <p:cNvSpPr/>
          <p:nvPr/>
        </p:nvSpPr>
        <p:spPr>
          <a:xfrm>
            <a:off x="6861121" y="3133581"/>
            <a:ext cx="926856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8800" b="1" cap="none" spc="0" dirty="0">
                <a:ln w="900" cmpd="sng">
                  <a:solidFill>
                    <a:srgbClr val="FFC000">
                      <a:alpha val="55000"/>
                    </a:srgbClr>
                  </a:solidFill>
                  <a:prstDash val="solid"/>
                </a:ln>
                <a:solidFill>
                  <a:srgbClr val="FFC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Ц</a:t>
            </a:r>
          </a:p>
        </p:txBody>
      </p:sp>
      <p:sp>
        <p:nvSpPr>
          <p:cNvPr id="25" name="Прямоугольник 24"/>
          <p:cNvSpPr/>
          <p:nvPr/>
        </p:nvSpPr>
        <p:spPr>
          <a:xfrm>
            <a:off x="6217379" y="5117993"/>
            <a:ext cx="1085554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8800" b="1" cap="none" spc="0" dirty="0">
                <a:ln w="900" cmpd="sng">
                  <a:solidFill>
                    <a:srgbClr val="61FFB0"/>
                  </a:solidFill>
                  <a:prstDash val="solid"/>
                </a:ln>
                <a:solidFill>
                  <a:srgbClr val="61FFB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Ы</a:t>
            </a:r>
          </a:p>
        </p:txBody>
      </p:sp>
      <p:pic>
        <p:nvPicPr>
          <p:cNvPr id="26" name="Picture 3" descr="C:\Users\User\Downloads\1. для занятий\дети, семья, режим дня, люди, профессии, школа, оружие\Профессии\клоуны\4201214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9334" y="2498495"/>
            <a:ext cx="3607048" cy="3607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Управляющая кнопка: в конец 2">
            <a:hlinkClick r:id="rId12" action="ppaction://hlinksldjump" highlightClick="1"/>
          </p:cNvPr>
          <p:cNvSpPr/>
          <p:nvPr/>
        </p:nvSpPr>
        <p:spPr>
          <a:xfrm>
            <a:off x="8388424" y="6121921"/>
            <a:ext cx="755576" cy="736079"/>
          </a:xfrm>
          <a:prstGeom prst="actionButtonEnd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: скругленные углы 16">
            <a:extLst>
              <a:ext uri="{FF2B5EF4-FFF2-40B4-BE49-F238E27FC236}">
                <a16:creationId xmlns:a16="http://schemas.microsoft.com/office/drawing/2014/main" id="{E642023D-87BD-4708-822D-0FF1E04D7633}"/>
              </a:ext>
            </a:extLst>
          </p:cNvPr>
          <p:cNvSpPr/>
          <p:nvPr/>
        </p:nvSpPr>
        <p:spPr>
          <a:xfrm>
            <a:off x="126957" y="75007"/>
            <a:ext cx="8890085" cy="252142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prstClr val="black"/>
                </a:solidFill>
              </a:rPr>
              <a:t>Клоун уже готов к выступлению, но буквы с его волшебных мячей пропали. Помоги Клоуну-жонглёру: выбери любой большой мяч и щёлкни на него, чтобы собрать буквы. Чтобы вернуться, щёлкай на кнопку с изображением домика. Когда вернёшься, нажми на маленький мяч того же цвета, чтобы буква открылась. Выбери следующий мяч. Когда соберёшь все буквы, следуй за синей стрелкой-указателем в правом нижнем углу.</a:t>
            </a:r>
          </a:p>
          <a:p>
            <a:pPr algn="ctr"/>
            <a:endParaRPr lang="ru-RU" b="1" dirty="0">
              <a:solidFill>
                <a:prstClr val="black"/>
              </a:solidFill>
            </a:endParaRPr>
          </a:p>
          <a:p>
            <a:pPr algn="ctr"/>
            <a:r>
              <a:rPr lang="ru-RU" b="1" dirty="0">
                <a:solidFill>
                  <a:prstClr val="black"/>
                </a:solidFill>
              </a:rPr>
              <a:t>Чтобы это окошко исчезло, щёлкни по нему правой клавишей мыши.</a:t>
            </a:r>
          </a:p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8731670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79" restart="whenNotActive" fill="hold" evtFilter="cancelBubble" nodeType="interactiveSeq">
                <p:stCondLst>
                  <p:cond evt="onClick" delay="0">
                    <p:tgtEl>
                      <p:spTgt spid="20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0" fill="hold">
                      <p:stCondLst>
                        <p:cond delay="0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1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8" grpId="0" animBg="1"/>
      <p:bldP spid="1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вал 2"/>
          <p:cNvSpPr/>
          <p:nvPr/>
        </p:nvSpPr>
        <p:spPr>
          <a:xfrm>
            <a:off x="1793380" y="4365104"/>
            <a:ext cx="1369311" cy="1368152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b="1" dirty="0">
                <a:solidFill>
                  <a:prstClr val="white"/>
                </a:solidFill>
              </a:rPr>
              <a:t>М</a:t>
            </a:r>
          </a:p>
        </p:txBody>
      </p:sp>
      <p:sp>
        <p:nvSpPr>
          <p:cNvPr id="4" name="Овал 3"/>
          <p:cNvSpPr/>
          <p:nvPr/>
        </p:nvSpPr>
        <p:spPr>
          <a:xfrm>
            <a:off x="1403648" y="2492896"/>
            <a:ext cx="1369311" cy="1368152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b="1" dirty="0">
                <a:solidFill>
                  <a:srgbClr val="1F497D">
                    <a:lumMod val="75000"/>
                  </a:srgbClr>
                </a:solidFill>
              </a:rPr>
              <a:t>О</a:t>
            </a:r>
          </a:p>
        </p:txBody>
      </p:sp>
      <p:sp>
        <p:nvSpPr>
          <p:cNvPr id="5" name="Овал 4"/>
          <p:cNvSpPr/>
          <p:nvPr/>
        </p:nvSpPr>
        <p:spPr>
          <a:xfrm>
            <a:off x="2060197" y="908720"/>
            <a:ext cx="1369311" cy="1368152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b="1" dirty="0">
                <a:solidFill>
                  <a:srgbClr val="FF0000"/>
                </a:solidFill>
              </a:rPr>
              <a:t>Л</a:t>
            </a:r>
          </a:p>
        </p:txBody>
      </p:sp>
      <p:sp>
        <p:nvSpPr>
          <p:cNvPr id="6" name="Овал 5"/>
          <p:cNvSpPr/>
          <p:nvPr/>
        </p:nvSpPr>
        <p:spPr>
          <a:xfrm>
            <a:off x="3823638" y="225964"/>
            <a:ext cx="1369311" cy="1368152"/>
          </a:xfrm>
          <a:prstGeom prst="ellipse">
            <a:avLst/>
          </a:prstGeom>
          <a:solidFill>
            <a:srgbClr val="92D050"/>
          </a:solidFill>
          <a:ln>
            <a:solidFill>
              <a:srgbClr val="92D050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b="1" dirty="0">
                <a:solidFill>
                  <a:srgbClr val="FFFF00"/>
                </a:solidFill>
              </a:rPr>
              <a:t>О</a:t>
            </a:r>
          </a:p>
        </p:txBody>
      </p:sp>
      <p:sp>
        <p:nvSpPr>
          <p:cNvPr id="7" name="Овал 6"/>
          <p:cNvSpPr/>
          <p:nvPr/>
        </p:nvSpPr>
        <p:spPr>
          <a:xfrm>
            <a:off x="5508104" y="910040"/>
            <a:ext cx="1369311" cy="1368152"/>
          </a:xfrm>
          <a:prstGeom prst="ellipse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40000"/>
                <a:lumOff val="60000"/>
              </a:schemeClr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b="1" dirty="0">
                <a:solidFill>
                  <a:prstClr val="black"/>
                </a:solidFill>
              </a:rPr>
              <a:t>Д</a:t>
            </a:r>
          </a:p>
        </p:txBody>
      </p:sp>
      <p:sp>
        <p:nvSpPr>
          <p:cNvPr id="8" name="Овал 7"/>
          <p:cNvSpPr/>
          <p:nvPr/>
        </p:nvSpPr>
        <p:spPr>
          <a:xfrm>
            <a:off x="6501968" y="2503673"/>
            <a:ext cx="1369311" cy="1368152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b="1" dirty="0">
                <a:solidFill>
                  <a:srgbClr val="FFC000"/>
                </a:solidFill>
              </a:rPr>
              <a:t>Ц</a:t>
            </a:r>
          </a:p>
        </p:txBody>
      </p:sp>
      <p:sp>
        <p:nvSpPr>
          <p:cNvPr id="9" name="Овал 8"/>
          <p:cNvSpPr/>
          <p:nvPr/>
        </p:nvSpPr>
        <p:spPr>
          <a:xfrm>
            <a:off x="5853121" y="4365104"/>
            <a:ext cx="1369311" cy="1368152"/>
          </a:xfrm>
          <a:prstGeom prst="ellipse">
            <a:avLst/>
          </a:prstGeom>
          <a:solidFill>
            <a:srgbClr val="7030A0"/>
          </a:solidFill>
          <a:ln>
            <a:solidFill>
              <a:srgbClr val="7030A0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b="1" dirty="0">
                <a:solidFill>
                  <a:srgbClr val="25FF88"/>
                </a:solidFill>
              </a:rPr>
              <a:t>Ы</a:t>
            </a: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3909" y="1741714"/>
            <a:ext cx="3608387" cy="3608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Управляющая кнопка: домой 4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DA13B17F-78CC-4613-BE8C-42F0FFC0A274}"/>
              </a:ext>
            </a:extLst>
          </p:cNvPr>
          <p:cNvSpPr/>
          <p:nvPr/>
        </p:nvSpPr>
        <p:spPr>
          <a:xfrm>
            <a:off x="8340016" y="6152315"/>
            <a:ext cx="812203" cy="720080"/>
          </a:xfrm>
          <a:prstGeom prst="actionButtonHom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344067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1.85185E-6 C 0.09757 0.15139 0.27222 0.16597 0.38924 0.03264 C 0.50625 -0.10116 0.52083 -0.3338 0.42326 -0.48519 C 0.32535 -0.6375 0.15104 -0.65209 0.03403 -0.51829 C -0.08281 -0.38426 -0.09809 -0.15209 2.77778E-7 1.85185E-6 Z " pathEditMode="relative" rAng="2961278" ptsTypes="fffff">
                                      <p:cBhvr>
                                        <p:cTn id="21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163" y="-24282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1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875 0.00787 C -0.02986 0.20857 0.08507 0.38588 0.23611 0.4007 C 0.38819 0.4169 0.52101 0.26528 0.53212 0.06436 C 0.5434 -0.13726 0.42986 -0.31435 0.27726 -0.32986 C 0.12535 -0.34513 -0.00642 -0.19328 -0.01875 0.00787 Z " pathEditMode="relative" rAng="5659165" ptsTypes="fffff">
                                      <p:cBhvr>
                                        <p:cTn id="23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552" y="2801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1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2.96296E-6 C -0.1099 0.13959 -0.11545 0.37014 -0.01198 0.51482 C 0.09149 0.65996 0.26475 0.66366 0.37465 0.52408 C 0.4842 0.38449 0.49028 0.15301 0.3868 0.0081 C 0.28333 -0.13657 0.10989 -0.13958 2.77778E-6 -2.96296E-6 Z " pathEditMode="relative" rAng="-24217299" ptsTypes="fffff">
                                      <p:cBhvr>
                                        <p:cTn id="25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750" y="26181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1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1.11111E-6 C -0.15451 1.11111E-6 -0.27934 0.16458 -0.27934 0.36736 C -0.27934 0.57014 -0.15451 0.73495 -8.33333E-7 0.73495 C 0.15399 0.73495 0.27969 0.57014 0.27969 0.36736 C 0.27969 0.16458 0.15399 1.11111E-6 -8.33333E-7 1.11111E-6 Z " pathEditMode="relative" rAng="0" ptsTypes="fffff">
                                      <p:cBhvr>
                                        <p:cTn id="27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36736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1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573 -0.00648 C -0.11823 -0.14375 -0.29358 -0.13218 -0.39618 0.01782 C -0.49827 0.1669 -0.4908 0.40046 -0.37795 0.53796 C -0.26598 0.67407 -0.09063 0.66296 0.01198 0.51412 C 0.11423 0.36273 0.10607 0.13009 -0.00573 -0.00648 Z " pathEditMode="relative" rAng="2543554" ptsTypes="fffff">
                                      <p:cBhvr>
                                        <p:cTn id="29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611" y="27199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1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3.7037E-6 C -0.01302 -0.20416 -0.15313 -0.3537 -0.31233 -0.33541 C -0.47153 -0.3162 -0.58993 -0.13773 -0.57674 0.06713 C -0.56355 0.27084 -0.42379 0.42176 -0.26441 0.40348 C -0.10521 0.38357 0.01336 0.20371 3.61111E-6 -3.7037E-6 Z " pathEditMode="relative" rAng="5105408" ptsTypes="fffff">
                                      <p:cBhvr>
                                        <p:cTn id="31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819" y="3403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1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2.96296E-6 C 0.09219 -0.16412 0.06511 -0.39884 -0.06006 -0.52268 C -0.18506 -0.64652 -0.36093 -0.61319 -0.45277 -0.44861 C -0.54531 -0.28565 -0.51753 -0.05208 -0.39114 0.07315 C -0.26701 0.19607 -0.09114 0.16435 -4.72222E-6 -2.96296E-6 Z " pathEditMode="relative" rAng="-24802284" ptsTypes="fffff">
                                      <p:cBhvr>
                                        <p:cTn id="33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622" y="-225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4" grpId="0" animBg="1"/>
      <p:bldP spid="4" grpId="1" animBg="1"/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  <p:bldP spid="9" grpId="1" animBg="1"/>
      <p:bldP spid="9" grpId="2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Блок-схема: ручное управление 1"/>
          <p:cNvSpPr/>
          <p:nvPr/>
        </p:nvSpPr>
        <p:spPr>
          <a:xfrm flipV="1">
            <a:off x="0" y="6137920"/>
            <a:ext cx="2808312" cy="720080"/>
          </a:xfrm>
          <a:prstGeom prst="flowChartManualOperation">
            <a:avLst/>
          </a:prstGeom>
          <a:solidFill>
            <a:srgbClr val="0070C0"/>
          </a:solidFill>
          <a:ln>
            <a:solidFill>
              <a:srgbClr val="0070C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Блок-схема: ручное управление 2"/>
          <p:cNvSpPr/>
          <p:nvPr/>
        </p:nvSpPr>
        <p:spPr>
          <a:xfrm flipV="1">
            <a:off x="6335688" y="6137920"/>
            <a:ext cx="2808312" cy="720080"/>
          </a:xfrm>
          <a:prstGeom prst="flowChartManualOperation">
            <a:avLst/>
          </a:prstGeom>
          <a:solidFill>
            <a:srgbClr val="00B050"/>
          </a:solidFill>
          <a:ln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74" name="Picture 2" descr="C:\Users\User\Downloads\1. для занятий\животные\животные жарких стран\слоны\0_72a88_131b5fea_M.jpg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499" y="3814824"/>
            <a:ext cx="2421314" cy="251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User\Downloads\1. для занятий\животные\Животные Крайнего Севера\69176905_1294913545_1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3" y="4837236"/>
            <a:ext cx="2723553" cy="1506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363636"/>
              </a:clrFrom>
              <a:clrTo>
                <a:srgbClr val="36363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4278473"/>
            <a:ext cx="1201737" cy="1719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10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363636"/>
              </a:clrFrom>
              <a:clrTo>
                <a:srgbClr val="36363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835696" y="3585821"/>
            <a:ext cx="1232520" cy="1719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2" descr="C:\Users\User\Downloads\1. для занятий\игрушки\мльные пузыри\0_8d737_8b0e51fa_S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42" y="-4064"/>
            <a:ext cx="2228528" cy="2228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5" descr="C:\Users\User\Downloads\1. для занятий\игрушки\мльные пузыри\0_e6501_b717ca5a_S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184261"/>
            <a:ext cx="2194619" cy="21946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3" name="Picture 11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6851" y="17924"/>
            <a:ext cx="2057157" cy="20571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4" name="Picture 1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4154" y="1063142"/>
            <a:ext cx="2160661" cy="21606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5" name="Picture 13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4156" y="1869215"/>
            <a:ext cx="2231740" cy="21726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" name="Picture 7" descr="C:\Users\User\Downloads\1. для занятий\игрушки\мльные пузыри\73741933_preview_0_4d8d5_dd16351a_L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2867" y="3177991"/>
            <a:ext cx="2171618" cy="22009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6" name="Picture 14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9056" y="2587709"/>
            <a:ext cx="2382821" cy="24542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90" name="Picture 18" descr="http://www.metall-detector.com/assets/images/Lopatu/4.jpg"/>
          <p:cNvPicPr>
            <a:picLocks noChangeAspect="1" noChangeArrowheads="1"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72" y="586659"/>
            <a:ext cx="2031598" cy="13121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2" name="Picture 20" descr="http://notforwomen.ru/wp-content/uploads/2011/05/luk-300x278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5642" y="3783464"/>
            <a:ext cx="1428750" cy="1323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6" name="Picture 24" descr="http://lenagold.narod.ru/fon/clipart/l/lampo/lampoch007.png"/>
          <p:cNvPicPr>
            <a:picLocks noChangeAspect="1" noChangeArrowheads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245" r="6165" b="50000"/>
          <a:stretch/>
        </p:blipFill>
        <p:spPr bwMode="auto">
          <a:xfrm rot="19983284">
            <a:off x="4922890" y="1247492"/>
            <a:ext cx="1114074" cy="19132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8" name="Picture 26" descr="http://bbsmile.com.ua/uploads/product/images/000/008/237/original/baby_ski_modre5435.gif?1381387581"/>
          <p:cNvPicPr>
            <a:picLocks noChangeAspect="1" noChangeArrowheads="1"/>
          </p:cNvPicPr>
          <p:nvPr/>
        </p:nvPicPr>
        <p:blipFill>
          <a:blip r:embed="rId1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6174" y="3095009"/>
            <a:ext cx="2376994" cy="1586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00" name="Picture 28" descr="http://www.cocktailing.ru/img/u_ingredients/img_primary/ingredient_lemon.pn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5993" y="366277"/>
            <a:ext cx="1546196" cy="15325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01" name="Picture 29" descr="C:\Users\User\Downloads\1. для занятий\дом, квартира, дача, заборы, мебель, посуда, одежда, очки, инструменты\дача-огород-колодец-садовый инвентарь\1251.jpg"/>
          <p:cNvPicPr>
            <a:picLocks noChangeAspect="1" noChangeArrowheads="1"/>
          </p:cNvPicPr>
          <p:nvPr/>
        </p:nvPicPr>
        <p:blipFill>
          <a:blip r:embed="rId1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9538" y="505370"/>
            <a:ext cx="2031771" cy="1552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03" name="Picture 31" descr="http://i99.beon.ru/s43.radikal.ru/i100/0904/39/0655d5a29e93.png"/>
          <p:cNvPicPr>
            <a:picLocks noChangeAspect="1" noChangeArrowheads="1"/>
          </p:cNvPicPr>
          <p:nvPr/>
        </p:nvPicPr>
        <p:blipFill rotWithShape="1"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862"/>
          <a:stretch/>
        </p:blipFill>
        <p:spPr bwMode="auto">
          <a:xfrm>
            <a:off x="2016896" y="1991489"/>
            <a:ext cx="1139910" cy="18140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Капля 3"/>
          <p:cNvSpPr/>
          <p:nvPr/>
        </p:nvSpPr>
        <p:spPr>
          <a:xfrm rot="19039839">
            <a:off x="187910" y="499029"/>
            <a:ext cx="485238" cy="514883"/>
          </a:xfrm>
          <a:prstGeom prst="teardrop">
            <a:avLst>
              <a:gd name="adj" fmla="val 164347"/>
            </a:avLst>
          </a:prstGeom>
          <a:solidFill>
            <a:srgbClr val="0070C0"/>
          </a:solidFill>
          <a:ln>
            <a:solidFill>
              <a:srgbClr val="0070C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Капля 32"/>
          <p:cNvSpPr/>
          <p:nvPr/>
        </p:nvSpPr>
        <p:spPr>
          <a:xfrm rot="19039839">
            <a:off x="5985564" y="1452859"/>
            <a:ext cx="485238" cy="514883"/>
          </a:xfrm>
          <a:prstGeom prst="teardrop">
            <a:avLst>
              <a:gd name="adj" fmla="val 164347"/>
            </a:avLst>
          </a:prstGeom>
          <a:solidFill>
            <a:srgbClr val="0070C0"/>
          </a:solidFill>
          <a:ln>
            <a:solidFill>
              <a:srgbClr val="0070C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Капля 33"/>
          <p:cNvSpPr/>
          <p:nvPr/>
        </p:nvSpPr>
        <p:spPr>
          <a:xfrm rot="19039839">
            <a:off x="4692891" y="3604237"/>
            <a:ext cx="485238" cy="514883"/>
          </a:xfrm>
          <a:prstGeom prst="teardrop">
            <a:avLst>
              <a:gd name="adj" fmla="val 164347"/>
            </a:avLst>
          </a:prstGeom>
          <a:solidFill>
            <a:srgbClr val="0070C0"/>
          </a:solidFill>
          <a:ln>
            <a:solidFill>
              <a:srgbClr val="0070C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Капля 34"/>
          <p:cNvSpPr/>
          <p:nvPr/>
        </p:nvSpPr>
        <p:spPr>
          <a:xfrm rot="19039839">
            <a:off x="8138643" y="3051847"/>
            <a:ext cx="485238" cy="514883"/>
          </a:xfrm>
          <a:prstGeom prst="teardrop">
            <a:avLst>
              <a:gd name="adj" fmla="val 164347"/>
            </a:avLst>
          </a:prstGeom>
          <a:solidFill>
            <a:srgbClr val="0070C0"/>
          </a:solidFill>
          <a:ln>
            <a:solidFill>
              <a:srgbClr val="0070C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Капля 35"/>
          <p:cNvSpPr/>
          <p:nvPr/>
        </p:nvSpPr>
        <p:spPr>
          <a:xfrm rot="19039839">
            <a:off x="4246056" y="462564"/>
            <a:ext cx="485238" cy="514883"/>
          </a:xfrm>
          <a:prstGeom prst="teardrop">
            <a:avLst>
              <a:gd name="adj" fmla="val 164347"/>
            </a:avLst>
          </a:prstGeom>
          <a:solidFill>
            <a:srgbClr val="00B050"/>
          </a:solidFill>
          <a:ln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Капля 36"/>
          <p:cNvSpPr/>
          <p:nvPr/>
        </p:nvSpPr>
        <p:spPr>
          <a:xfrm rot="19039839">
            <a:off x="2697110" y="3466792"/>
            <a:ext cx="485238" cy="514883"/>
          </a:xfrm>
          <a:prstGeom prst="teardrop">
            <a:avLst>
              <a:gd name="adj" fmla="val 164347"/>
            </a:avLst>
          </a:prstGeom>
          <a:solidFill>
            <a:srgbClr val="00B050"/>
          </a:solidFill>
          <a:ln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Капля 37"/>
          <p:cNvSpPr/>
          <p:nvPr/>
        </p:nvSpPr>
        <p:spPr>
          <a:xfrm rot="19039839">
            <a:off x="8036284" y="409420"/>
            <a:ext cx="485238" cy="514883"/>
          </a:xfrm>
          <a:prstGeom prst="teardrop">
            <a:avLst>
              <a:gd name="adj" fmla="val 164347"/>
            </a:avLst>
          </a:prstGeom>
          <a:solidFill>
            <a:srgbClr val="00B050"/>
          </a:solidFill>
          <a:ln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Капля 38"/>
          <p:cNvSpPr/>
          <p:nvPr/>
        </p:nvSpPr>
        <p:spPr>
          <a:xfrm rot="12493789">
            <a:off x="2417826" y="4225397"/>
            <a:ext cx="177155" cy="187952"/>
          </a:xfrm>
          <a:prstGeom prst="teardrop">
            <a:avLst>
              <a:gd name="adj" fmla="val 164347"/>
            </a:avLst>
          </a:prstGeom>
          <a:solidFill>
            <a:srgbClr val="0070C0"/>
          </a:solidFill>
          <a:ln>
            <a:solidFill>
              <a:srgbClr val="0070C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104" name="Picture 32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593042">
            <a:off x="5838563" y="4807448"/>
            <a:ext cx="434924" cy="4374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Управляющая кнопка: домой 4">
            <a:hlinkClick r:id="rId20" action="ppaction://hlinksldjump" highlightClick="1"/>
          </p:cNvPr>
          <p:cNvSpPr/>
          <p:nvPr/>
        </p:nvSpPr>
        <p:spPr>
          <a:xfrm>
            <a:off x="4232189" y="6137920"/>
            <a:ext cx="812203" cy="720080"/>
          </a:xfrm>
          <a:prstGeom prst="actionButtonHom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C1D34DC2-9E68-4570-87D8-4BA92841C920}"/>
              </a:ext>
            </a:extLst>
          </p:cNvPr>
          <p:cNvSpPr txBox="1"/>
          <p:nvPr/>
        </p:nvSpPr>
        <p:spPr>
          <a:xfrm>
            <a:off x="1017605" y="5997736"/>
            <a:ext cx="2444405" cy="338536"/>
          </a:xfrm>
          <a:prstGeom prst="rect">
            <a:avLst/>
          </a:prstGeom>
          <a:noFill/>
        </p:spPr>
        <p:txBody>
          <a:bodyPr wrap="square" lIns="91420" tIns="45711" rIns="91420" bIns="45711" rtlCol="0">
            <a:spAutoFit/>
          </a:bodyPr>
          <a:lstStyle/>
          <a:p>
            <a:pPr algn="ctr" defTabSz="914210"/>
            <a:endParaRPr lang="ru-RU" sz="1600" b="1" dirty="0">
              <a:solidFill>
                <a:prstClr val="black"/>
              </a:solidFill>
            </a:endParaRPr>
          </a:p>
        </p:txBody>
      </p:sp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id="{55B5ECAB-58F7-44F4-919E-0AE4C470934B}"/>
              </a:ext>
            </a:extLst>
          </p:cNvPr>
          <p:cNvSpPr/>
          <p:nvPr/>
        </p:nvSpPr>
        <p:spPr>
          <a:xfrm>
            <a:off x="77651" y="56958"/>
            <a:ext cx="4763902" cy="242081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0"/>
            <a:r>
              <a:rPr lang="ru-RU" b="1" dirty="0">
                <a:solidFill>
                  <a:prstClr val="black"/>
                </a:solidFill>
              </a:rPr>
              <a:t>Помоги Слонёнку и Тюленю – цирковым артистам. Расскажи, кто из них спрятал в мыльный пузырь предмет? Помни, что у Слонёнка должны быть предметы со звуком Л, а у Тюленя – со звуком Ль.</a:t>
            </a:r>
          </a:p>
          <a:p>
            <a:pPr algn="ctr" defTabSz="914210"/>
            <a:endParaRPr lang="ru-RU" b="1" dirty="0">
              <a:solidFill>
                <a:prstClr val="black"/>
              </a:solidFill>
            </a:endParaRPr>
          </a:p>
          <a:p>
            <a:pPr algn="ctr" defTabSz="914210"/>
            <a:r>
              <a:rPr lang="ru-RU" b="1" i="1" dirty="0">
                <a:solidFill>
                  <a:prstClr val="black"/>
                </a:solidFill>
              </a:rPr>
              <a:t>Щёлкни на окно, чтобы оно пропало.</a:t>
            </a:r>
            <a:endParaRPr lang="ru-RU" i="1" dirty="0"/>
          </a:p>
        </p:txBody>
      </p:sp>
    </p:spTree>
    <p:extLst>
      <p:ext uri="{BB962C8B-B14F-4D97-AF65-F5344CB8AC3E}">
        <p14:creationId xmlns:p14="http://schemas.microsoft.com/office/powerpoint/2010/main" val="173703134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09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309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7" dur="indefinite"/>
                                        <p:tgtEl>
                                          <p:spTgt spid="30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90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310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8" dur="indefinite"/>
                                        <p:tgtEl>
                                          <p:spTgt spid="310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9" dur="indefinite"/>
                                        <p:tgtEl>
                                          <p:spTgt spid="3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03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310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0" dur="indefinite"/>
                                        <p:tgtEl>
                                          <p:spTgt spid="310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31" dur="indefinite"/>
                                        <p:tgtEl>
                                          <p:spTgt spid="3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00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309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42" dur="indefinite"/>
                                        <p:tgtEl>
                                          <p:spTgt spid="309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43" dur="indefinite"/>
                                        <p:tgtEl>
                                          <p:spTgt spid="30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96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309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54" dur="indefinite"/>
                                        <p:tgtEl>
                                          <p:spTgt spid="309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55" dur="indefinite"/>
                                        <p:tgtEl>
                                          <p:spTgt spid="30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92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309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6" dur="indefinite"/>
                                        <p:tgtEl>
                                          <p:spTgt spid="309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67" dur="indefinite"/>
                                        <p:tgtEl>
                                          <p:spTgt spid="3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98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310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78" dur="indefinite"/>
                                        <p:tgtEl>
                                          <p:spTgt spid="310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79" dur="indefinite"/>
                                        <p:tgtEl>
                                          <p:spTgt spid="3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01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4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 descr="C:\Users\User\Downloads\1. для занятий\дети, семья, режим дня, люди, профессии, школа, оружие\Профессии\клоуны\80918411_00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866528"/>
            <a:ext cx="1962399" cy="29289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C:\Users\User\Downloads\1. для занятий\дом, квартира, дача, заборы, мебель, посуда, одежда, очки, инструменты\аппаратура и бытовые приборы\0e931f9071d2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105635">
            <a:off x="1665272" y="4019213"/>
            <a:ext cx="891959" cy="7555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3" name="Picture 5" descr="C:\Users\User\Downloads\1. для занятий\животные\Дикие животные\белки\0_7bdee_f859a5a6_L.jpg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96000"/>
            <a:ext cx="1608913" cy="18928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5" name="Picture 7" descr="C:\Users\User\Downloads\1. для занятий\животные\Дикие животные\лоси и олени\38.jp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9342" y="96001"/>
            <a:ext cx="2686528" cy="30396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6" name="Picture 8" descr="C:\Users\User\Downloads\1. для занятий\животные\Дикие животные\Волки\2448054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2135376"/>
            <a:ext cx="2270893" cy="20205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7" name="Picture 9" descr="C:\Users\User\Downloads\1. для занятий\животные\Дикие животные\зайки\0_6a77e_53463837_M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87822"/>
            <a:ext cx="2257200" cy="1700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8" name="Picture 10" descr="C:\Users\User\Downloads\1. для занятий\животные\Дикие животные\ёжики\0_76bd4_9ef1605b_XL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6741" y="2401264"/>
            <a:ext cx="1674213" cy="11739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9" name="Picture 11" descr="C:\Users\User\Downloads\1. для занятий\животные\Дикие животные\мишки\0_76bb5_9c6c45c6_XL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3610756"/>
            <a:ext cx="2250461" cy="26984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5" descr="C:\Users\User\Downloads\1. для занятий\животные\Дикие животные\белки\0_7bdee_f859a5a6_L.jpg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815" y="87822"/>
            <a:ext cx="1608913" cy="1892839"/>
          </a:xfrm>
          <a:prstGeom prst="rect">
            <a:avLst/>
          </a:prstGeom>
          <a:solidFill>
            <a:srgbClr val="FFFFFF">
              <a:shade val="85000"/>
            </a:srgbClr>
          </a:solidFill>
          <a:ln w="381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14" name="Picture 8" descr="C:\Users\User\Downloads\1. для занятий\животные\Дикие животные\Волки\2448054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3" y="2125344"/>
            <a:ext cx="2270893" cy="2020542"/>
          </a:xfrm>
          <a:prstGeom prst="rect">
            <a:avLst/>
          </a:prstGeom>
          <a:solidFill>
            <a:srgbClr val="FFFFFF">
              <a:shade val="85000"/>
            </a:srgbClr>
          </a:solidFill>
          <a:ln w="381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15" name="Picture 7" descr="C:\Users\User\Downloads\1. для занятий\животные\Дикие животные\лоси и олени\38.jp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0598" y="106033"/>
            <a:ext cx="2686528" cy="3039614"/>
          </a:xfrm>
          <a:prstGeom prst="rect">
            <a:avLst/>
          </a:prstGeom>
          <a:solidFill>
            <a:srgbClr val="FFFFFF">
              <a:shade val="85000"/>
            </a:srgbClr>
          </a:solidFill>
          <a:ln w="381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sp>
        <p:nvSpPr>
          <p:cNvPr id="2" name="Управляющая кнопка: домой 1">
            <a:hlinkClick r:id="rId10" action="ppaction://hlinksldjump" highlightClick="1"/>
          </p:cNvPr>
          <p:cNvSpPr/>
          <p:nvPr/>
        </p:nvSpPr>
        <p:spPr>
          <a:xfrm>
            <a:off x="8406637" y="6093296"/>
            <a:ext cx="737363" cy="764704"/>
          </a:xfrm>
          <a:prstGeom prst="actionButtonHom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180" name="Picture 12" descr="C:\Users\User\Downloads\1. для занятий\животные\домашние животные. ферма\Лошадки\0_76bae_786b3d89_XL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0417" y="4383303"/>
            <a:ext cx="2438400" cy="2398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12" descr="C:\Users\User\Downloads\1. для занятий\животные\домашние животные. ферма\Лошадки\0_76bae_786b3d89_XL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4840" y="4383302"/>
            <a:ext cx="2438400" cy="2398713"/>
          </a:xfrm>
          <a:prstGeom prst="rect">
            <a:avLst/>
          </a:prstGeom>
          <a:solidFill>
            <a:srgbClr val="FFFFFF">
              <a:shade val="85000"/>
            </a:srgbClr>
          </a:solidFill>
          <a:ln w="381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sp>
        <p:nvSpPr>
          <p:cNvPr id="16" name="Прямоугольник: скругленные углы 15">
            <a:extLst>
              <a:ext uri="{FF2B5EF4-FFF2-40B4-BE49-F238E27FC236}">
                <a16:creationId xmlns:a16="http://schemas.microsoft.com/office/drawing/2014/main" id="{A779FA6A-C935-4801-90E8-E7A02B6B0B56}"/>
              </a:ext>
            </a:extLst>
          </p:cNvPr>
          <p:cNvSpPr/>
          <p:nvPr/>
        </p:nvSpPr>
        <p:spPr>
          <a:xfrm>
            <a:off x="77651" y="56958"/>
            <a:ext cx="4763902" cy="242081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0"/>
            <a:r>
              <a:rPr lang="ru-RU" b="1" dirty="0">
                <a:solidFill>
                  <a:prstClr val="black"/>
                </a:solidFill>
              </a:rPr>
              <a:t>Помоги клоуну-иллюзионисту сделать фотографии тех животных, в названии которых слышится звук Л. Щёлкай на картинки, чтобы проверить себя.</a:t>
            </a:r>
          </a:p>
          <a:p>
            <a:pPr algn="ctr" defTabSz="914210"/>
            <a:endParaRPr lang="ru-RU" b="1" dirty="0">
              <a:solidFill>
                <a:prstClr val="black"/>
              </a:solidFill>
            </a:endParaRPr>
          </a:p>
          <a:p>
            <a:pPr algn="ctr" defTabSz="914210"/>
            <a:r>
              <a:rPr lang="ru-RU" b="1" i="1" dirty="0">
                <a:solidFill>
                  <a:prstClr val="black"/>
                </a:solidFill>
              </a:rPr>
              <a:t>Щёлкни на окно, чтобы оно пропало.</a:t>
            </a:r>
            <a:endParaRPr lang="ru-RU" i="1" dirty="0"/>
          </a:p>
        </p:txBody>
      </p:sp>
    </p:spTree>
    <p:extLst>
      <p:ext uri="{BB962C8B-B14F-4D97-AF65-F5344CB8AC3E}">
        <p14:creationId xmlns:p14="http://schemas.microsoft.com/office/powerpoint/2010/main" val="141583739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1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73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71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1000"/>
                                        <p:tgtEl>
                                          <p:spTgt spid="71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77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71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1000"/>
                                        <p:tgtEl>
                                          <p:spTgt spid="71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/>
                                        <p:tgtEl>
                                          <p:spTgt spid="7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/>
                                        <p:tgtEl>
                                          <p:spTgt spid="7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78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717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1000"/>
                                        <p:tgtEl>
                                          <p:spTgt spid="71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79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71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76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71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75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71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80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://www.woodboats.ru/UserFiles/Image/verevka3.jpg"/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603" r="41129"/>
          <a:stretch/>
        </p:blipFill>
        <p:spPr bwMode="auto">
          <a:xfrm>
            <a:off x="1547664" y="0"/>
            <a:ext cx="320598" cy="2852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4" descr="http://www.woodboats.ru/UserFiles/Image/verevka3.jpg"/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603" r="41129"/>
          <a:stretch/>
        </p:blipFill>
        <p:spPr bwMode="auto">
          <a:xfrm>
            <a:off x="6123610" y="1"/>
            <a:ext cx="320598" cy="2852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http://www.woodboats.ru/UserFiles/Image/verevka3.jpg"/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603" r="41129"/>
          <a:stretch/>
        </p:blipFill>
        <p:spPr bwMode="auto">
          <a:xfrm rot="5400000">
            <a:off x="4447705" y="-1503547"/>
            <a:ext cx="320598" cy="8712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0688" y="415884"/>
            <a:ext cx="2637936" cy="25973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4" descr="C:\Users\User\Downloads\1. для занятий\времена года, погода, праздники, сумки\сумки, коробки, пакеты\1d6b810173dd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5050644"/>
            <a:ext cx="1800643" cy="1761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971600" y="5008184"/>
            <a:ext cx="53572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1</a:t>
            </a:r>
          </a:p>
        </p:txBody>
      </p:sp>
      <p:pic>
        <p:nvPicPr>
          <p:cNvPr id="11" name="Picture 4" descr="C:\Users\User\Downloads\1. для занятий\времена года, погода, праздники, сумки\сумки, коробки, пакеты\1d6b810173dd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4949" y="4552713"/>
            <a:ext cx="2474346" cy="2420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2970313" y="4742925"/>
            <a:ext cx="53572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2</a:t>
            </a:r>
          </a:p>
        </p:txBody>
      </p:sp>
      <p:pic>
        <p:nvPicPr>
          <p:cNvPr id="13" name="Picture 4" descr="C:\Users\User\Downloads\1. для занятий\времена года, погода, праздники, сумки\сумки, коробки, пакеты\1d6b810173dd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0315" y="3997846"/>
            <a:ext cx="3086100" cy="3019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5081556" y="4365104"/>
            <a:ext cx="53572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3</a:t>
            </a:r>
          </a:p>
        </p:txBody>
      </p:sp>
      <p:pic>
        <p:nvPicPr>
          <p:cNvPr id="15" name="Picture 3" descr="C:\Users\User\Downloads\1. для занятий\времена года, погода, праздники, сумки\сумки, коробки, пакеты\1d6b810173dd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3308457"/>
            <a:ext cx="3575498" cy="37922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Прямоугольник 15"/>
          <p:cNvSpPr/>
          <p:nvPr/>
        </p:nvSpPr>
        <p:spPr>
          <a:xfrm>
            <a:off x="7439869" y="3906195"/>
            <a:ext cx="53572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4</a:t>
            </a:r>
          </a:p>
        </p:txBody>
      </p:sp>
      <p:pic>
        <p:nvPicPr>
          <p:cNvPr id="8199" name="Picture 7" descr="http://notforwomen.ru/wp-content/uploads/2011/05/luk-300x278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0363" y="232161"/>
            <a:ext cx="2857500" cy="2647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1" name="Picture 9" descr="http://images02.olx-st.com/ui/2/74/77/38326777_1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4204" y="836713"/>
            <a:ext cx="3877353" cy="2016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3" name="Picture 11" descr="http://velorama.ru/files/20660/wheelie_bike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1641" y="1"/>
            <a:ext cx="3497505" cy="30132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4" name="Picture 1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5204649">
            <a:off x="2973857" y="402965"/>
            <a:ext cx="2430681" cy="28837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205" name="Picture 13" descr="C:\Users\User\Downloads\1. для занятий\животные\животные жарких стран\львы\69176899_1294913503_08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80706"/>
            <a:ext cx="1927341" cy="2772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8" name="Picture 16" descr="C:\Users\User\Downloads\1. для занятий\игрушки\куклы, коляски\0_af3b0_e85f7bd8_M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5773" y="320249"/>
            <a:ext cx="2502090" cy="2559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15" descr="http://www.fotokanal.com/images/36/kapelki-vody-na-limone.jpg"/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190604">
            <a:off x="2853916" y="88878"/>
            <a:ext cx="2339171" cy="3511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10" name="Picture 18" descr="http://www.freelancejob.ru/upload/622/46078366320580.jpg"/>
          <p:cNvPicPr>
            <a:picLocks noChangeAspect="1" noChangeArrowheads="1"/>
          </p:cNvPicPr>
          <p:nvPr/>
        </p:nvPicPr>
        <p:blipFill>
          <a:blip r:embed="rId1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8025" y="788653"/>
            <a:ext cx="2634403" cy="23923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Управляющая кнопка: домой 4">
            <a:hlinkClick r:id="rId13" action="ppaction://hlinksldjump" highlightClick="1"/>
          </p:cNvPr>
          <p:cNvSpPr/>
          <p:nvPr/>
        </p:nvSpPr>
        <p:spPr>
          <a:xfrm>
            <a:off x="8460432" y="6165304"/>
            <a:ext cx="683568" cy="692696"/>
          </a:xfrm>
          <a:prstGeom prst="actionButtonHom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: скругленные углы 22">
            <a:extLst>
              <a:ext uri="{FF2B5EF4-FFF2-40B4-BE49-F238E27FC236}">
                <a16:creationId xmlns:a16="http://schemas.microsoft.com/office/drawing/2014/main" id="{C9C4FA5A-13AC-4D4F-946C-FA3C6562B946}"/>
              </a:ext>
            </a:extLst>
          </p:cNvPr>
          <p:cNvSpPr/>
          <p:nvPr/>
        </p:nvSpPr>
        <p:spPr>
          <a:xfrm>
            <a:off x="95402" y="78328"/>
            <a:ext cx="4763902" cy="242081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0"/>
            <a:r>
              <a:rPr lang="ru-RU" b="1" dirty="0">
                <a:solidFill>
                  <a:prstClr val="black"/>
                </a:solidFill>
              </a:rPr>
              <a:t>Помоги цирковому силачу разложить предметы по волшебным ларцам: посчитай количество слогов в словах – названиях картинок. Щёлкай на предмет, чтобы проверить себя.</a:t>
            </a:r>
          </a:p>
          <a:p>
            <a:pPr algn="ctr" defTabSz="914210"/>
            <a:endParaRPr lang="ru-RU" b="1" dirty="0">
              <a:solidFill>
                <a:prstClr val="black"/>
              </a:solidFill>
            </a:endParaRPr>
          </a:p>
          <a:p>
            <a:pPr algn="ctr" defTabSz="914210"/>
            <a:r>
              <a:rPr lang="ru-RU" b="1" i="1" dirty="0">
                <a:solidFill>
                  <a:prstClr val="black"/>
                </a:solidFill>
              </a:rPr>
              <a:t>Щёлкни на окно, чтобы оно пропало.</a:t>
            </a:r>
            <a:endParaRPr lang="ru-RU" i="1" dirty="0"/>
          </a:p>
        </p:txBody>
      </p:sp>
    </p:spTree>
    <p:extLst>
      <p:ext uri="{BB962C8B-B14F-4D97-AF65-F5344CB8AC3E}">
        <p14:creationId xmlns:p14="http://schemas.microsoft.com/office/powerpoint/2010/main" val="431253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1.85185E-6 L -0.29549 0.54607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774" y="27292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2000" fill="hold"/>
                                        <p:tgtEl>
                                          <p:spTgt spid="8199"/>
                                        </p:tgtEl>
                                      </p:cBhvr>
                                      <p:by x="25000" y="2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10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-1.48148E-6 L -0.09844 0.47246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931" y="23611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3" dur="2000" fill="hold"/>
                                        <p:tgtEl>
                                          <p:spTgt spid="8201"/>
                                        </p:tgtEl>
                                      </p:cBhvr>
                                      <p:by x="25000" y="2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42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1000"/>
                                        <p:tgtEl>
                                          <p:spTgt spid="82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8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4.07407E-6 L 0.39653 0.42731 " pathEditMode="relative" rAng="0" ptsTypes="AA">
                                      <p:cBhvr>
                                        <p:cTn id="49" dur="20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826" y="21366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1" dur="2000" fill="hold"/>
                                        <p:tgtEl>
                                          <p:spTgt spid="8203"/>
                                        </p:tgtEl>
                                      </p:cBhvr>
                                      <p:by x="25000" y="2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000"/>
                            </p:stCondLst>
                            <p:childTnLst>
                              <p:par>
                                <p:cTn id="53" presetID="42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1000"/>
                                        <p:tgtEl>
                                          <p:spTgt spid="82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000"/>
                            </p:stCondLst>
                            <p:childTnLst>
                              <p:par>
                                <p:cTn id="5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82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82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8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1.48148E-6 L 0.11284 0.44097 " pathEditMode="relative" rAng="0" ptsTypes="AA">
                                      <p:cBhvr>
                                        <p:cTn id="67" dur="2000" fill="hold"/>
                                        <p:tgtEl>
                                          <p:spTgt spid="82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42" y="22037"/>
                                    </p:animMotion>
                                  </p:childTnLst>
                                </p:cTn>
                              </p:par>
                              <p:par>
                                <p:cTn id="68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9" dur="2000" fill="hold"/>
                                        <p:tgtEl>
                                          <p:spTgt spid="8204"/>
                                        </p:tgtEl>
                                      </p:cBhvr>
                                      <p:by x="25000" y="2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000"/>
                            </p:stCondLst>
                            <p:childTnLst>
                              <p:par>
                                <p:cTn id="71" presetID="42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1000"/>
                                        <p:tgtEl>
                                          <p:spTgt spid="82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/>
                                        <p:tgtEl>
                                          <p:spTgt spid="8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/>
                                        <p:tgtEl>
                                          <p:spTgt spid="8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000"/>
                            </p:stCondLst>
                            <p:childTnLst>
                              <p:par>
                                <p:cTn id="7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82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82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8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1.11111E-6 L -0.30226 0.54861 " pathEditMode="relative" rAng="0" ptsTypes="AA">
                                      <p:cBhvr>
                                        <p:cTn id="85" dur="2000" fill="hold"/>
                                        <p:tgtEl>
                                          <p:spTgt spid="82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122" y="27431"/>
                                    </p:animMotion>
                                  </p:childTnLst>
                                </p:cTn>
                              </p:par>
                              <p:par>
                                <p:cTn id="86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7" dur="2000" fill="hold"/>
                                        <p:tgtEl>
                                          <p:spTgt spid="8205"/>
                                        </p:tgtEl>
                                      </p:cBhvr>
                                      <p:by x="25000" y="2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2000"/>
                            </p:stCondLst>
                            <p:childTnLst>
                              <p:par>
                                <p:cTn id="89" presetID="42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1000"/>
                                        <p:tgtEl>
                                          <p:spTgt spid="82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/>
                                        <p:tgtEl>
                                          <p:spTgt spid="82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/>
                                        <p:tgtEl>
                                          <p:spTgt spid="8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82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82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8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33333E-6 L 0.12604 0.47662 " pathEditMode="relative" rAng="0" ptsTypes="AA">
                                      <p:cBhvr>
                                        <p:cTn id="104" dur="2000" fill="hold"/>
                                        <p:tgtEl>
                                          <p:spTgt spid="82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02" y="23819"/>
                                    </p:animMotion>
                                  </p:childTnLst>
                                </p:cTn>
                              </p:par>
                              <p:par>
                                <p:cTn id="10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6" dur="2000" fill="hold"/>
                                        <p:tgtEl>
                                          <p:spTgt spid="8208"/>
                                        </p:tgtEl>
                                      </p:cBhvr>
                                      <p:by x="25000" y="2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2000"/>
                            </p:stCondLst>
                            <p:childTnLst>
                              <p:par>
                                <p:cTn id="108" presetID="42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1000"/>
                                        <p:tgtEl>
                                          <p:spTgt spid="82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1000"/>
                                        <p:tgtEl>
                                          <p:spTgt spid="82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/>
                                        <p:tgtEl>
                                          <p:spTgt spid="82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1.48148E-6 L -0.0974 0.47246 " pathEditMode="relative" rAng="0" ptsTypes="AA">
                                      <p:cBhvr>
                                        <p:cTn id="122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878" y="23611"/>
                                    </p:animMotion>
                                  </p:childTnLst>
                                </p:cTn>
                              </p:par>
                              <p:par>
                                <p:cTn id="123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4" dur="2000" fill="hold"/>
                                        <p:tgtEl>
                                          <p:spTgt spid="24"/>
                                        </p:tgtEl>
                                      </p:cBhvr>
                                      <p:by x="25000" y="2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2000"/>
                            </p:stCondLst>
                            <p:childTnLst>
                              <p:par>
                                <p:cTn id="126" presetID="42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3000"/>
                            </p:stCondLst>
                            <p:childTnLst>
                              <p:par>
                                <p:cTn id="13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82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82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8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-1.85185E-6 L 0.38299 0.35764 " pathEditMode="relative" rAng="0" ptsTypes="AA">
                                      <p:cBhvr>
                                        <p:cTn id="140" dur="2000" fill="hold"/>
                                        <p:tgtEl>
                                          <p:spTgt spid="82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49" y="17870"/>
                                    </p:animMotion>
                                  </p:childTnLst>
                                </p:cTn>
                              </p:par>
                              <p:par>
                                <p:cTn id="141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2" dur="2000" fill="hold"/>
                                        <p:tgtEl>
                                          <p:spTgt spid="8210"/>
                                        </p:tgtEl>
                                      </p:cBhvr>
                                      <p:by x="25000" y="2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4" presetID="42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5" dur="1000"/>
                                        <p:tgtEl>
                                          <p:spTgt spid="82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6" dur="1000"/>
                                        <p:tgtEl>
                                          <p:spTgt spid="82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000"/>
                                        <p:tgtEl>
                                          <p:spTgt spid="82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9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0" fill="hold">
                      <p:stCondLst>
                        <p:cond delay="0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  <p:bldLst>
      <p:bldP spid="2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http://www.woodboats.ru/UserFiles/Image/verevka3.jpg"/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603" r="41129"/>
          <a:stretch/>
        </p:blipFill>
        <p:spPr bwMode="auto">
          <a:xfrm rot="5400000">
            <a:off x="1137310" y="275467"/>
            <a:ext cx="425171" cy="2699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5" name="Picture 5" descr="C:\Users\User\Downloads\1. для занятий\дети, семья, режим дня, люди, профессии, школа, оружие\Профессии\клоуны\23494948clown-equilibre-gif.gif"/>
          <p:cNvPicPr>
            <a:picLocks noChangeAspect="1" noChangeArrowheads="1" noCrop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8" y="0"/>
            <a:ext cx="1656184" cy="1656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http://www.woodboats.ru/UserFiles/Image/verevka3.jpg"/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603" r="41129"/>
          <a:stretch/>
        </p:blipFill>
        <p:spPr bwMode="auto">
          <a:xfrm rot="5400000">
            <a:off x="4413166" y="260888"/>
            <a:ext cx="425171" cy="2699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5" descr="C:\Users\User\Downloads\1. для занятий\дети, семья, режим дня, люди, профессии, школа, оружие\Профессии\клоуны\23494948clown-equilibre-gif.gif"/>
          <p:cNvPicPr>
            <a:picLocks noChangeAspect="1" noChangeArrowheads="1" noCrop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-45400"/>
            <a:ext cx="1656184" cy="1656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http://www.woodboats.ru/UserFiles/Image/verevka3.jpg"/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603" r="41129"/>
          <a:stretch/>
        </p:blipFill>
        <p:spPr bwMode="auto">
          <a:xfrm rot="5400000">
            <a:off x="7586725" y="275468"/>
            <a:ext cx="425171" cy="2699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5" descr="C:\Users\User\Downloads\1. для занятий\дети, семья, режим дня, люди, профессии, школа, оружие\Профессии\клоуны\23494948clown-equilibre-gif.gif"/>
          <p:cNvPicPr>
            <a:picLocks noChangeAspect="1" noChangeArrowheads="1" noCrop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9310" y="0"/>
            <a:ext cx="1656184" cy="1656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" name="Прямая соединительная линия 2"/>
          <p:cNvCxnSpPr/>
          <p:nvPr/>
        </p:nvCxnSpPr>
        <p:spPr>
          <a:xfrm>
            <a:off x="2627784" y="0"/>
            <a:ext cx="0" cy="1556792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3530" y="0"/>
            <a:ext cx="0" cy="1556792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3347864" y="-45400"/>
            <a:ext cx="0" cy="1556792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5868144" y="-45400"/>
            <a:ext cx="0" cy="1556792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6516216" y="-45400"/>
            <a:ext cx="0" cy="1556792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9136857" y="-45400"/>
            <a:ext cx="0" cy="1556792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127" name="Picture 7" descr="http://www.interlink-russia.ru/images/products/sadovaya_mebel/1254288804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837950"/>
            <a:ext cx="3737830" cy="2466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9" name="Picture 9" descr="http://www.mealberry.ru/files/Image/pages/Golubi/Pigeon.jp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BFA"/>
              </a:clrFrom>
              <a:clrTo>
                <a:srgbClr val="FFFBF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6253" y="4090494"/>
            <a:ext cx="4073145" cy="2644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1" name="Picture 11" descr="http://markerpro.by/images/product/000/000093/816-melshcoolcarmel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72616" y="4441152"/>
            <a:ext cx="5974183" cy="23896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Управляющая кнопка: далее 5">
            <a:hlinkClick r:id="" action="ppaction://hlinkshowjump?jump=nextslide" highlightClick="1"/>
          </p:cNvPr>
          <p:cNvSpPr/>
          <p:nvPr/>
        </p:nvSpPr>
        <p:spPr>
          <a:xfrm>
            <a:off x="8510048" y="6237312"/>
            <a:ext cx="648072" cy="620688"/>
          </a:xfrm>
          <a:prstGeom prst="actionButtonForwardNex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: скругленные углы 19">
            <a:extLst>
              <a:ext uri="{FF2B5EF4-FFF2-40B4-BE49-F238E27FC236}">
                <a16:creationId xmlns:a16="http://schemas.microsoft.com/office/drawing/2014/main" id="{54284BF6-2321-468E-91D9-DCBAE73960CD}"/>
              </a:ext>
            </a:extLst>
          </p:cNvPr>
          <p:cNvSpPr/>
          <p:nvPr/>
        </p:nvSpPr>
        <p:spPr>
          <a:xfrm>
            <a:off x="95402" y="78328"/>
            <a:ext cx="4763902" cy="242081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0"/>
            <a:r>
              <a:rPr lang="ru-RU" b="1" dirty="0">
                <a:solidFill>
                  <a:prstClr val="black"/>
                </a:solidFill>
              </a:rPr>
              <a:t>Это клоун-канатоходец. Определи место звуков Л и Ль в словах, щёлкай на предмет, чтобы проверить себя, и ты узнаешь, какое препятствие встретит клоун на своём пути.</a:t>
            </a:r>
          </a:p>
          <a:p>
            <a:pPr algn="ctr" defTabSz="914210"/>
            <a:endParaRPr lang="ru-RU" b="1" dirty="0">
              <a:solidFill>
                <a:prstClr val="black"/>
              </a:solidFill>
            </a:endParaRPr>
          </a:p>
          <a:p>
            <a:pPr algn="ctr" defTabSz="914210"/>
            <a:r>
              <a:rPr lang="ru-RU" b="1" i="1" dirty="0">
                <a:solidFill>
                  <a:prstClr val="black"/>
                </a:solidFill>
              </a:rPr>
              <a:t>Щёлкни на окно, чтобы оно пропало.</a:t>
            </a:r>
            <a:endParaRPr lang="ru-RU" i="1" dirty="0"/>
          </a:p>
        </p:txBody>
      </p:sp>
    </p:spTree>
    <p:extLst>
      <p:ext uri="{BB962C8B-B14F-4D97-AF65-F5344CB8AC3E}">
        <p14:creationId xmlns:p14="http://schemas.microsoft.com/office/powerpoint/2010/main" val="301058136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1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7.40741E-7 L 0.58681 -0.6368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1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340" y="-31852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2000" fill="hold"/>
                                        <p:tgtEl>
                                          <p:spTgt spid="5131"/>
                                        </p:tgtEl>
                                      </p:cBhvr>
                                      <p:by x="25000" y="2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31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51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3.33333E-6 L -0.30677 -0.26297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347" y="-13148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2000" fill="hold"/>
                                        <p:tgtEl>
                                          <p:spTgt spid="5127"/>
                                        </p:tgtEl>
                                      </p:cBhvr>
                                      <p:by x="25000" y="2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27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51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1.85185E-6 L -0.20938 -0.6044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469" y="-30231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2" dur="2000" fill="hold"/>
                                        <p:tgtEl>
                                          <p:spTgt spid="5129"/>
                                        </p:tgtEl>
                                      </p:cBhvr>
                                      <p:by x="25000" y="2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29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  <p:bldLst>
      <p:bldP spid="20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6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3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322</TotalTime>
  <Words>669</Words>
  <Application>Microsoft Office PowerPoint</Application>
  <PresentationFormat>Экран (4:3)</PresentationFormat>
  <Paragraphs>119</Paragraphs>
  <Slides>16</Slides>
  <Notes>1</Notes>
  <HiddenSlides>0</HiddenSlides>
  <MMClips>3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5</vt:i4>
      </vt:variant>
      <vt:variant>
        <vt:lpstr>Заголовки слайдов</vt:lpstr>
      </vt:variant>
      <vt:variant>
        <vt:i4>16</vt:i4>
      </vt:variant>
    </vt:vector>
  </HeadingPairs>
  <TitlesOfParts>
    <vt:vector size="24" baseType="lpstr">
      <vt:lpstr>Arial</vt:lpstr>
      <vt:lpstr>Bookman Old Style</vt:lpstr>
      <vt:lpstr>Calibri</vt:lpstr>
      <vt:lpstr>Тема Office</vt:lpstr>
      <vt:lpstr>6_Оформление по умолчанию</vt:lpstr>
      <vt:lpstr>1_Тема Office</vt:lpstr>
      <vt:lpstr>3_Оформление по умолчанию</vt:lpstr>
      <vt:lpstr>2_Тема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Ан-нА</dc:creator>
  <cp:lastModifiedBy>Admin</cp:lastModifiedBy>
  <cp:revision>72</cp:revision>
  <dcterms:created xsi:type="dcterms:W3CDTF">2014-05-19T14:48:26Z</dcterms:created>
  <dcterms:modified xsi:type="dcterms:W3CDTF">2018-12-08T20:13:47Z</dcterms:modified>
</cp:coreProperties>
</file>