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87" r:id="rId11"/>
    <p:sldId id="288" r:id="rId12"/>
    <p:sldId id="293" r:id="rId13"/>
    <p:sldId id="294" r:id="rId14"/>
    <p:sldId id="295" r:id="rId15"/>
    <p:sldId id="296" r:id="rId16"/>
    <p:sldId id="300" r:id="rId17"/>
    <p:sldId id="301" r:id="rId18"/>
    <p:sldId id="303" r:id="rId19"/>
    <p:sldId id="304" r:id="rId20"/>
    <p:sldId id="305" r:id="rId21"/>
    <p:sldId id="306" r:id="rId22"/>
    <p:sldId id="307" r:id="rId23"/>
    <p:sldId id="29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868" autoAdjust="0"/>
    <p:restoredTop sz="94715" autoAdjust="0"/>
  </p:normalViewPr>
  <p:slideViewPr>
    <p:cSldViewPr>
      <p:cViewPr varScale="1">
        <p:scale>
          <a:sx n="110" d="100"/>
          <a:sy n="110" d="100"/>
        </p:scale>
        <p:origin x="-164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58612-41B7-405F-BD54-420360977649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E4B7A-62C0-451A-9E0A-B5B7BFD85E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E4B7A-62C0-451A-9E0A-B5B7BFD85E6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E4B7A-62C0-451A-9E0A-B5B7BFD85E6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E4B7A-62C0-451A-9E0A-B5B7BFD85E6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E4B7A-62C0-451A-9E0A-B5B7BFD85E6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E4B7A-62C0-451A-9E0A-B5B7BFD85E6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BF4227-B574-487C-9642-BE6FAE95C372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BD047F-EEBA-49BE-9A45-F652A134F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Умножение десятичных дробей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Фукс О.В., учитель математики МОУ ВМР «Лицей г.Вольска»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714356"/>
            <a:ext cx="735811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Чтобы перемножить две десятичные дроби, надо:</a:t>
            </a:r>
          </a:p>
          <a:p>
            <a:r>
              <a:rPr lang="ru-RU" sz="3200" dirty="0"/>
              <a:t>1) умножить их как натуральные числа, не обращая внимания на запятые;</a:t>
            </a:r>
          </a:p>
          <a:p>
            <a:r>
              <a:rPr lang="ru-RU" sz="3200" dirty="0"/>
              <a:t>2) в полученном произведении оделить запятой справа столько цифр, сколько их стоит после запятых в обоих множителях вместе.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85818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тех случаях, когда произведение содержит меньше цифр, чем требуется отделить запятой, слева перед этим произведением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дописывают необходимое количество нулей</a:t>
            </a:r>
            <a:r>
              <a:rPr lang="ru-RU" dirty="0"/>
              <a:t>, а затем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переносят запятую влево на нужное количество цифр.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НАПРИМЕР:</a:t>
            </a:r>
          </a:p>
          <a:p>
            <a:r>
              <a:rPr lang="ru-RU" sz="3200" dirty="0"/>
              <a:t>2 × 3 = 6</a:t>
            </a:r>
          </a:p>
          <a:p>
            <a:r>
              <a:rPr lang="ru-RU" sz="3200" dirty="0"/>
              <a:t>0,2 × 0,3 = 0,06</a:t>
            </a:r>
          </a:p>
          <a:p>
            <a:endParaRPr lang="ru-RU" sz="3200" dirty="0"/>
          </a:p>
          <a:p>
            <a:r>
              <a:rPr lang="ru-RU" sz="3200" dirty="0"/>
              <a:t>25 × 33 = 825</a:t>
            </a:r>
          </a:p>
          <a:p>
            <a:r>
              <a:rPr lang="ru-RU" sz="3200" dirty="0"/>
              <a:t>0,025 × 0,33 = 0,00825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32781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ru-RU" sz="3200" dirty="0"/>
              <a:t>13,5 × 6,8 </a:t>
            </a:r>
            <a:r>
              <a:rPr lang="en-US" sz="3200" dirty="0"/>
              <a:t> </a:t>
            </a:r>
            <a:r>
              <a:rPr lang="ru-RU" sz="3200" dirty="0"/>
              <a:t>=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200" dirty="0"/>
              <a:t>5,15 × 3,2 </a:t>
            </a:r>
            <a:r>
              <a:rPr lang="en-US" sz="3200" dirty="0"/>
              <a:t> </a:t>
            </a:r>
            <a:r>
              <a:rPr lang="ru-RU" sz="3200" dirty="0"/>
              <a:t>=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200" dirty="0"/>
              <a:t>6,25 × 4,8 </a:t>
            </a:r>
            <a:r>
              <a:rPr lang="en-US" sz="3200" dirty="0"/>
              <a:t> </a:t>
            </a:r>
            <a:r>
              <a:rPr lang="ru-RU" sz="3200" dirty="0"/>
              <a:t>= 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3200" dirty="0"/>
              <a:t>2,95 × 0,71 =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ADBADE8-C1AA-4147-B301-32396F10C357}"/>
              </a:ext>
            </a:extLst>
          </p:cNvPr>
          <p:cNvSpPr txBox="1"/>
          <p:nvPr/>
        </p:nvSpPr>
        <p:spPr>
          <a:xfrm>
            <a:off x="3275856" y="428603"/>
            <a:ext cx="21602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91,8</a:t>
            </a:r>
            <a:endParaRPr lang="ru-RU" sz="3200" dirty="0"/>
          </a:p>
          <a:p>
            <a:r>
              <a:rPr lang="ru-RU" sz="3200" dirty="0">
                <a:solidFill>
                  <a:srgbClr val="FF0000"/>
                </a:solidFill>
              </a:rPr>
              <a:t>17,44</a:t>
            </a:r>
            <a:endParaRPr lang="ru-RU" sz="3200" dirty="0"/>
          </a:p>
          <a:p>
            <a:r>
              <a:rPr lang="ru-RU" sz="3200" dirty="0">
                <a:solidFill>
                  <a:srgbClr val="FF0000"/>
                </a:solidFill>
              </a:rPr>
              <a:t>30</a:t>
            </a:r>
            <a:endParaRPr lang="ru-RU" sz="3200" dirty="0"/>
          </a:p>
          <a:p>
            <a:r>
              <a:rPr lang="ru-RU" sz="3200" dirty="0">
                <a:solidFill>
                  <a:srgbClr val="FF0000"/>
                </a:solidFill>
              </a:rPr>
              <a:t>2,0945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78581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Поставь в правой части равенства запятую так, чтобы умножение было выполнено верно:</a:t>
            </a:r>
          </a:p>
          <a:p>
            <a:endParaRPr lang="ru-RU" sz="3200" dirty="0"/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4,28 × 76 = 32528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42,8 × 7,6 = 32528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4,28 × 7,6 = 32528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42,8 × 0,76 = 32528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0,428 ×  7,6 = 32528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0,428 × 0,076 = 32528</a:t>
            </a:r>
          </a:p>
          <a:p>
            <a:endParaRPr lang="ru-RU" sz="3200" dirty="0"/>
          </a:p>
        </p:txBody>
      </p:sp>
      <p:pic>
        <p:nvPicPr>
          <p:cNvPr id="3" name="Рисунок 2" descr="1671724059_www-funnyart-club-p-kartinki-s-cheburashkoi-krutie-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643050"/>
            <a:ext cx="3429024" cy="32861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78581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Поставь в правой части равенства запятую так, чтобы умножение было выполнено верно:</a:t>
            </a:r>
          </a:p>
          <a:p>
            <a:endParaRPr lang="ru-RU" sz="3200" dirty="0"/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4,28 × 76 = 325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42,8 × 7,6 = 325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4,28 × 7,6 = 32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42,8 × 0,76 = 32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0,428 ×  7,6 = 3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2528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3200" dirty="0"/>
              <a:t>0,428 × 0,076 = 0</a:t>
            </a:r>
            <a:r>
              <a:rPr lang="ru-RU" sz="3200" dirty="0">
                <a:solidFill>
                  <a:srgbClr val="FF0000"/>
                </a:solidFill>
              </a:rPr>
              <a:t>,</a:t>
            </a:r>
            <a:r>
              <a:rPr lang="ru-RU" sz="3200" dirty="0"/>
              <a:t>032528</a:t>
            </a:r>
          </a:p>
          <a:p>
            <a:endParaRPr lang="ru-RU" sz="3200" dirty="0"/>
          </a:p>
        </p:txBody>
      </p:sp>
      <p:pic>
        <p:nvPicPr>
          <p:cNvPr id="3" name="Рисунок 2" descr="1671724059_www-funnyart-club-p-kartinki-s-cheburashkoi-krutie-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643050"/>
            <a:ext cx="3429024" cy="3214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52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физкультминутка</a:t>
            </a:r>
          </a:p>
        </p:txBody>
      </p:sp>
      <p:pic>
        <p:nvPicPr>
          <p:cNvPr id="4" name="Рисунок 3" descr="29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285860"/>
            <a:ext cx="6929486" cy="47362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00" y="428604"/>
            <a:ext cx="390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ПРИМЕР :   ( 3,34 + 16,46) × 2,1 = </a:t>
            </a:r>
            <a:r>
              <a:rPr lang="ru-RU" dirty="0">
                <a:solidFill>
                  <a:srgbClr val="FF0000"/>
                </a:solidFill>
              </a:rPr>
              <a:t>  </a:t>
            </a:r>
          </a:p>
          <a:p>
            <a:r>
              <a:rPr lang="ru-RU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1000108"/>
            <a:ext cx="46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Вычислить наиболее удобным способом:</a:t>
            </a:r>
          </a:p>
          <a:p>
            <a:r>
              <a:rPr lang="ru-RU" dirty="0"/>
              <a:t>0,2 × 32,8 × 5 =(0,2 × 5) × 32,8 =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071678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Чебурашка</a:t>
            </a:r>
            <a:r>
              <a:rPr lang="ru-RU" dirty="0"/>
              <a:t> купил 2,2 кг апельсинов по 9,5 руб. за кг и 1,7кг мандаринов по 4,1 руб. за кг. Сколько всего он заплатил за покупку? На сколько больше он заплатил за апельсины?</a:t>
            </a:r>
          </a:p>
        </p:txBody>
      </p:sp>
      <p:pic>
        <p:nvPicPr>
          <p:cNvPr id="14" name="Рисунок 13" descr="igrushka_apelsin_Cheburashka_318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286124"/>
            <a:ext cx="7215238" cy="32146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088AF6-C614-B34C-9DA3-8D1CAE103D66}"/>
              </a:ext>
            </a:extLst>
          </p:cNvPr>
          <p:cNvSpPr txBox="1"/>
          <p:nvPr/>
        </p:nvSpPr>
        <p:spPr>
          <a:xfrm>
            <a:off x="4427984" y="428603"/>
            <a:ext cx="1704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20 × 2,1 = 42  </a:t>
            </a:r>
          </a:p>
          <a:p>
            <a:r>
              <a:rPr lang="ru-RU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3BFE22E-642F-8C4E-A385-1A5DA302B1B5}"/>
              </a:ext>
            </a:extLst>
          </p:cNvPr>
          <p:cNvSpPr txBox="1"/>
          <p:nvPr/>
        </p:nvSpPr>
        <p:spPr>
          <a:xfrm>
            <a:off x="4067944" y="129122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1 × 32,8 = 32,8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/>
              <a:t>2,2 × 9,5 = 20,9руб.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апельсины.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/>
              <a:t>2,2 × 9,5 = 20,9руб.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апельсины.</a:t>
            </a:r>
          </a:p>
          <a:p>
            <a:pPr marL="342900" indent="-342900">
              <a:buAutoNum type="arabicParenR"/>
            </a:pPr>
            <a:r>
              <a:rPr lang="ru-RU" dirty="0"/>
              <a:t>1,7 × 4,1 = 6,97руб.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мандарины.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/>
              <a:t>2,2 × 9,5 = 20,9руб.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апельсины.</a:t>
            </a:r>
          </a:p>
          <a:p>
            <a:pPr marL="342900" indent="-342900">
              <a:buAutoNum type="arabicParenR"/>
            </a:pPr>
            <a:r>
              <a:rPr lang="ru-RU" dirty="0"/>
              <a:t>1,7 × 4,1 = 6,97руб.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мандарины.</a:t>
            </a:r>
          </a:p>
          <a:p>
            <a:pPr marL="342900" indent="-342900">
              <a:buAutoNum type="arabicParenR"/>
            </a:pPr>
            <a:r>
              <a:rPr lang="ru-RU" dirty="0"/>
              <a:t>20,9 + 6,97 = 27,87руб. – Стоимость покупки.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000372"/>
            <a:ext cx="7467600" cy="3587868"/>
          </a:xfrm>
        </p:spPr>
        <p:txBody>
          <a:bodyPr/>
          <a:lstStyle/>
          <a:p>
            <a:pPr>
              <a:buNone/>
            </a:pPr>
            <a:r>
              <a:rPr lang="ru-RU" dirty="0"/>
              <a:t>Добрый день! Добрый час!</a:t>
            </a:r>
          </a:p>
          <a:p>
            <a:pPr>
              <a:buNone/>
            </a:pPr>
            <a:r>
              <a:rPr lang="ru-RU" dirty="0"/>
              <a:t>Как я рада видеть вас.</a:t>
            </a:r>
          </a:p>
          <a:p>
            <a:pPr>
              <a:buNone/>
            </a:pPr>
            <a:r>
              <a:rPr lang="ru-RU" dirty="0"/>
              <a:t>Прозвенел уже звонок</a:t>
            </a:r>
          </a:p>
          <a:p>
            <a:pPr>
              <a:buNone/>
            </a:pPr>
            <a:r>
              <a:rPr lang="ru-RU" dirty="0"/>
              <a:t>Начинается урок.</a:t>
            </a:r>
          </a:p>
          <a:p>
            <a:pPr>
              <a:buNone/>
            </a:pPr>
            <a:r>
              <a:rPr lang="ru-RU" dirty="0"/>
              <a:t>Улыбнулись. Подровнялись.</a:t>
            </a:r>
          </a:p>
          <a:p>
            <a:pPr>
              <a:buNone/>
            </a:pPr>
            <a:r>
              <a:rPr lang="ru-RU" dirty="0"/>
              <a:t>Друг на друга поглядели</a:t>
            </a:r>
          </a:p>
          <a:p>
            <a:pPr>
              <a:buNone/>
            </a:pPr>
            <a:r>
              <a:rPr lang="ru-RU" dirty="0"/>
              <a:t>И тихонько дружно сели.</a:t>
            </a:r>
          </a:p>
        </p:txBody>
      </p:sp>
      <p:pic>
        <p:nvPicPr>
          <p:cNvPr id="4" name="Рисунок 3" descr="1656088683_26-flomaster-club-p-risunok-kolokolchika-na-poslednii-zvonok-k-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2371385" cy="23574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/>
              <a:t>2,2 × 9,5 = 20,9руб 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апельсины.</a:t>
            </a:r>
          </a:p>
          <a:p>
            <a:pPr marL="342900" indent="-342900">
              <a:buAutoNum type="arabicParenR"/>
            </a:pPr>
            <a:r>
              <a:rPr lang="ru-RU" dirty="0"/>
              <a:t>1,7 × 4,1 = 6,97руб. – </a:t>
            </a:r>
            <a:r>
              <a:rPr lang="ru-RU" dirty="0" err="1"/>
              <a:t>Чебурашка</a:t>
            </a:r>
            <a:r>
              <a:rPr lang="ru-RU" dirty="0"/>
              <a:t> заплатил за мандарины.</a:t>
            </a:r>
          </a:p>
          <a:p>
            <a:pPr marL="342900" indent="-342900">
              <a:buAutoNum type="arabicParenR"/>
            </a:pPr>
            <a:r>
              <a:rPr lang="ru-RU" dirty="0"/>
              <a:t>20,9 + 6,97 = 27,87руб. – Стоимость покупки.</a:t>
            </a:r>
          </a:p>
          <a:p>
            <a:pPr marL="342900" indent="-342900">
              <a:buAutoNum type="arabicParenR"/>
            </a:pPr>
            <a:r>
              <a:rPr lang="ru-RU" dirty="0"/>
              <a:t>20,90 – 6,97 = 13,93руб. _ Разность стоимости апельсинов и мандаринов.</a:t>
            </a:r>
          </a:p>
          <a:p>
            <a:pPr marL="342900" indent="-342900">
              <a:buAutoNum type="arabicParenR"/>
            </a:pPr>
            <a:endParaRPr lang="ru-RU" dirty="0"/>
          </a:p>
          <a:p>
            <a:pPr marL="342900" indent="-342900"/>
            <a:r>
              <a:rPr lang="ru-RU" dirty="0"/>
              <a:t>  </a:t>
            </a:r>
          </a:p>
          <a:p>
            <a:pPr marL="342900" indent="-342900"/>
            <a:r>
              <a:rPr lang="ru-RU" dirty="0"/>
              <a:t>ОТВЕТ: 27,87руб., 13,93руб.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57148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рапеция 6"/>
          <p:cNvSpPr/>
          <p:nvPr/>
        </p:nvSpPr>
        <p:spPr>
          <a:xfrm>
            <a:off x="1500166" y="4429132"/>
            <a:ext cx="6072230" cy="157163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Знать правило, уметь решать примеры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4643446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3</a:t>
            </a:r>
          </a:p>
        </p:txBody>
      </p:sp>
      <p:sp>
        <p:nvSpPr>
          <p:cNvPr id="4" name="Трапеция 3"/>
          <p:cNvSpPr/>
          <p:nvPr/>
        </p:nvSpPr>
        <p:spPr>
          <a:xfrm rot="10800000" flipV="1">
            <a:off x="2000232" y="2500306"/>
            <a:ext cx="5143536" cy="1643074"/>
          </a:xfrm>
          <a:prstGeom prst="trapezoid">
            <a:avLst>
              <a:gd name="adj" fmla="val 286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Решать примеры в несколько действий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2714620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4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71736" y="214290"/>
            <a:ext cx="4000528" cy="2071702"/>
          </a:xfrm>
          <a:prstGeom prst="triangle">
            <a:avLst>
              <a:gd name="adj" fmla="val 497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Решать задачи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0232" y="78579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5</a:t>
            </a:r>
          </a:p>
        </p:txBody>
      </p:sp>
      <p:pic>
        <p:nvPicPr>
          <p:cNvPr id="13" name="Рисунок 12" descr="47d7a6f83632c86e1bec78fbce9ac2a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1857388" cy="21431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714348" y="2678901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СПАСИБО ЗА УРОК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5725" y="3244334"/>
            <a:ext cx="4392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https://stihi.ru/pics/2018/10/16/2943.jpg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00232" y="171448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https://avatarko.ru/img/kartinka/32/igrushka_apelsin_Cheburashka_31884.jpg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4429132"/>
            <a:ext cx="53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https://flomaster.top/uploads/posts/2022-06/1656088683_26-flomaster-club-p-risunok-kolokolchika-na-poslednii-zvonok-k-36.jpg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642918"/>
            <a:ext cx="542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https://avatars.mds.yandex.net/i?id=f0cb932b3fe6a41b1280f8e87f5f3d47c3a9c5cc-10499998-images-thumbs&amp;n=13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5929330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https://i.pinimg.com/originals/47/d7/a6/47d7a6f83632c86e1bec78fbce9ac2a3.png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285728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ССЫЛКИ НА ИЗОБРАЖЕНИЯ: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0"/>
            <a:ext cx="8229600" cy="5214975"/>
          </a:xfrm>
        </p:spPr>
        <p:txBody>
          <a:bodyPr/>
          <a:lstStyle/>
          <a:p>
            <a:pPr>
              <a:buNone/>
            </a:pPr>
            <a:r>
              <a:rPr lang="ru-RU" dirty="0"/>
              <a:t>1)</a:t>
            </a:r>
            <a:r>
              <a:rPr lang="en-US" dirty="0"/>
              <a:t> </a:t>
            </a:r>
            <a:r>
              <a:rPr lang="ru-RU" dirty="0"/>
              <a:t>5,</a:t>
            </a:r>
            <a:r>
              <a:rPr lang="en-US" dirty="0"/>
              <a:t>3</a:t>
            </a:r>
            <a:r>
              <a:rPr lang="ru-RU" dirty="0"/>
              <a:t> </a:t>
            </a:r>
            <a:r>
              <a:rPr lang="en-US" dirty="0"/>
              <a:t>-</a:t>
            </a:r>
            <a:r>
              <a:rPr lang="ru-RU" dirty="0"/>
              <a:t> </a:t>
            </a:r>
            <a:r>
              <a:rPr lang="en-US" dirty="0"/>
              <a:t>4</a:t>
            </a:r>
            <a:r>
              <a:rPr lang="ru-RU" dirty="0"/>
              <a:t> </a:t>
            </a:r>
            <a:r>
              <a:rPr lang="en-US" dirty="0"/>
              <a:t>=</a:t>
            </a:r>
          </a:p>
          <a:p>
            <a:pPr>
              <a:buNone/>
            </a:pPr>
            <a:r>
              <a:rPr lang="en-US" dirty="0"/>
              <a:t>2)</a:t>
            </a:r>
            <a:r>
              <a:rPr lang="ru-RU" dirty="0"/>
              <a:t> </a:t>
            </a:r>
            <a:r>
              <a:rPr lang="en-US" dirty="0"/>
              <a:t>3</a:t>
            </a:r>
            <a:r>
              <a:rPr lang="ru-RU" dirty="0"/>
              <a:t>,3 + 6,7 =</a:t>
            </a:r>
          </a:p>
          <a:p>
            <a:pPr>
              <a:buNone/>
            </a:pPr>
            <a:r>
              <a:rPr lang="ru-RU" dirty="0"/>
              <a:t>3) 12,2 + 2 =</a:t>
            </a:r>
          </a:p>
          <a:p>
            <a:pPr>
              <a:buNone/>
            </a:pPr>
            <a:r>
              <a:rPr lang="ru-RU" dirty="0"/>
              <a:t>4) 32,3 - 10 =</a:t>
            </a:r>
          </a:p>
          <a:p>
            <a:pPr>
              <a:buNone/>
            </a:pPr>
            <a:r>
              <a:rPr lang="ru-RU" dirty="0"/>
              <a:t>5) 14,5 </a:t>
            </a:r>
            <a:r>
              <a:rPr lang="en-US" dirty="0"/>
              <a:t>-</a:t>
            </a:r>
            <a:r>
              <a:rPr lang="ru-RU" dirty="0"/>
              <a:t> 3,4 =</a:t>
            </a:r>
          </a:p>
          <a:p>
            <a:pPr>
              <a:buNone/>
            </a:pPr>
            <a:r>
              <a:rPr lang="ru-RU" dirty="0"/>
              <a:t>6) 72,1 + 5,8 =</a:t>
            </a:r>
          </a:p>
          <a:p>
            <a:pPr>
              <a:buNone/>
            </a:pPr>
            <a:r>
              <a:rPr lang="ru-RU" dirty="0"/>
              <a:t>7)62,9 </a:t>
            </a:r>
            <a:r>
              <a:rPr lang="en-US" dirty="0"/>
              <a:t>-</a:t>
            </a:r>
            <a:r>
              <a:rPr lang="ru-RU" dirty="0"/>
              <a:t> 60 =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0"/>
            <a:ext cx="357190" cy="4286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28604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071802" y="857232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1285860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1714488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2571744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2143116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4" y="4214818"/>
          <a:ext cx="7786737" cy="2403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07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1239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r>
                        <a:rPr lang="ru-RU" dirty="0"/>
                        <a:t>Ответы в порядке убывания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8727">
                <a:tc>
                  <a:txBody>
                    <a:bodyPr/>
                    <a:lstStyle/>
                    <a:p>
                      <a:r>
                        <a:rPr lang="ru-RU" dirty="0"/>
                        <a:t>Буква,</a:t>
                      </a:r>
                    </a:p>
                    <a:p>
                      <a:r>
                        <a:rPr lang="ru-RU" dirty="0"/>
                        <a:t>соответствующая примеру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85720" y="4214817"/>
          <a:ext cx="7786741" cy="2500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28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50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38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869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186394">
                <a:tc>
                  <a:txBody>
                    <a:bodyPr/>
                    <a:lstStyle/>
                    <a:p>
                      <a:r>
                        <a:rPr lang="ru-RU" dirty="0"/>
                        <a:t>Ответы в порядке убывания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13937">
                <a:tc>
                  <a:txBody>
                    <a:bodyPr/>
                    <a:lstStyle/>
                    <a:p>
                      <a:r>
                        <a:rPr lang="ru-RU" dirty="0"/>
                        <a:t>Буква,</a:t>
                      </a:r>
                    </a:p>
                    <a:p>
                      <a:r>
                        <a:rPr lang="ru-RU" dirty="0"/>
                        <a:t>соответствующая примеру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0"/>
            <a:ext cx="8229600" cy="5214975"/>
          </a:xfrm>
        </p:spPr>
        <p:txBody>
          <a:bodyPr/>
          <a:lstStyle/>
          <a:p>
            <a:pPr>
              <a:buNone/>
            </a:pPr>
            <a:r>
              <a:rPr lang="ru-RU" dirty="0"/>
              <a:t>1)</a:t>
            </a:r>
            <a:r>
              <a:rPr lang="en-US" dirty="0"/>
              <a:t> </a:t>
            </a:r>
            <a:r>
              <a:rPr lang="ru-RU" dirty="0"/>
              <a:t>5,</a:t>
            </a:r>
            <a:r>
              <a:rPr lang="en-US" dirty="0"/>
              <a:t>3</a:t>
            </a:r>
            <a:r>
              <a:rPr lang="ru-RU" dirty="0"/>
              <a:t> </a:t>
            </a:r>
            <a:r>
              <a:rPr lang="en-US" dirty="0"/>
              <a:t>-</a:t>
            </a:r>
            <a:r>
              <a:rPr lang="ru-RU" dirty="0"/>
              <a:t> </a:t>
            </a:r>
            <a:r>
              <a:rPr lang="en-US" dirty="0"/>
              <a:t>4</a:t>
            </a:r>
            <a:r>
              <a:rPr lang="ru-RU" dirty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B050"/>
                </a:solidFill>
              </a:rPr>
              <a:t>1</a:t>
            </a:r>
            <a:r>
              <a:rPr lang="ru-RU" dirty="0">
                <a:solidFill>
                  <a:srgbClr val="00B050"/>
                </a:solidFill>
              </a:rPr>
              <a:t>,3</a:t>
            </a:r>
            <a:endParaRPr lang="en-US" dirty="0"/>
          </a:p>
          <a:p>
            <a:pPr>
              <a:buNone/>
            </a:pPr>
            <a:r>
              <a:rPr lang="en-US" dirty="0"/>
              <a:t>2)</a:t>
            </a:r>
            <a:r>
              <a:rPr lang="ru-RU" dirty="0"/>
              <a:t> </a:t>
            </a:r>
            <a:r>
              <a:rPr lang="en-US" dirty="0"/>
              <a:t>3</a:t>
            </a:r>
            <a:r>
              <a:rPr lang="ru-RU" dirty="0"/>
              <a:t>,3 + 6,7 = </a:t>
            </a:r>
            <a:r>
              <a:rPr lang="ru-RU" dirty="0">
                <a:solidFill>
                  <a:srgbClr val="00B050"/>
                </a:solidFill>
              </a:rPr>
              <a:t>10</a:t>
            </a:r>
            <a:endParaRPr lang="ru-RU" dirty="0"/>
          </a:p>
          <a:p>
            <a:pPr>
              <a:buNone/>
            </a:pPr>
            <a:r>
              <a:rPr lang="ru-RU" dirty="0"/>
              <a:t>3) 12,2 + 2 = </a:t>
            </a:r>
            <a:r>
              <a:rPr lang="ru-RU" dirty="0">
                <a:solidFill>
                  <a:srgbClr val="00B050"/>
                </a:solidFill>
              </a:rPr>
              <a:t>14,2</a:t>
            </a:r>
            <a:endParaRPr lang="ru-RU" dirty="0"/>
          </a:p>
          <a:p>
            <a:pPr>
              <a:buNone/>
            </a:pPr>
            <a:r>
              <a:rPr lang="ru-RU" dirty="0"/>
              <a:t>4) 32,3 - 10 = </a:t>
            </a:r>
            <a:r>
              <a:rPr lang="ru-RU" dirty="0">
                <a:solidFill>
                  <a:srgbClr val="00B050"/>
                </a:solidFill>
              </a:rPr>
              <a:t>22,3</a:t>
            </a:r>
            <a:endParaRPr lang="ru-RU" dirty="0"/>
          </a:p>
          <a:p>
            <a:pPr>
              <a:buNone/>
            </a:pPr>
            <a:r>
              <a:rPr lang="ru-RU" dirty="0"/>
              <a:t>5) 14,5 </a:t>
            </a:r>
            <a:r>
              <a:rPr lang="en-US" dirty="0"/>
              <a:t>-</a:t>
            </a:r>
            <a:r>
              <a:rPr lang="ru-RU" dirty="0"/>
              <a:t> 3,4 =</a:t>
            </a:r>
            <a:r>
              <a:rPr lang="ru-RU" dirty="0">
                <a:solidFill>
                  <a:srgbClr val="00B050"/>
                </a:solidFill>
              </a:rPr>
              <a:t> 11,1</a:t>
            </a:r>
            <a:endParaRPr lang="ru-RU" dirty="0"/>
          </a:p>
          <a:p>
            <a:pPr>
              <a:buNone/>
            </a:pPr>
            <a:r>
              <a:rPr lang="ru-RU" dirty="0"/>
              <a:t>6) 72,1 + 5,8 = </a:t>
            </a:r>
            <a:r>
              <a:rPr lang="ru-RU" dirty="0">
                <a:solidFill>
                  <a:srgbClr val="00B050"/>
                </a:solidFill>
              </a:rPr>
              <a:t>77,9</a:t>
            </a:r>
            <a:endParaRPr lang="ru-RU" dirty="0"/>
          </a:p>
          <a:p>
            <a:pPr>
              <a:buNone/>
            </a:pPr>
            <a:r>
              <a:rPr lang="ru-RU" dirty="0"/>
              <a:t>7)62,9 </a:t>
            </a:r>
            <a:r>
              <a:rPr lang="en-US" dirty="0"/>
              <a:t>-</a:t>
            </a:r>
            <a:r>
              <a:rPr lang="ru-RU" dirty="0"/>
              <a:t> 60 = </a:t>
            </a:r>
            <a:r>
              <a:rPr lang="ru-RU" dirty="0">
                <a:solidFill>
                  <a:srgbClr val="00B050"/>
                </a:solidFill>
              </a:rPr>
              <a:t>2,9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0"/>
            <a:ext cx="357190" cy="4286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28604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3143240" y="857232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1285860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1714488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2571744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2143116"/>
            <a:ext cx="3571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2844" y="4214818"/>
          <a:ext cx="8001059" cy="2403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4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33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8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78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78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678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3099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r>
                        <a:rPr lang="ru-RU" dirty="0"/>
                        <a:t>Ответы в порядке убывания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77,9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22,3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14,2</a:t>
                      </a:r>
                    </a:p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11,1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r>
                        <a:rPr lang="ru-RU" dirty="0">
                          <a:solidFill>
                            <a:srgbClr val="00B050"/>
                          </a:solidFill>
                        </a:rPr>
                        <a:t>1,3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8727">
                <a:tc>
                  <a:txBody>
                    <a:bodyPr/>
                    <a:lstStyle/>
                    <a:p>
                      <a:r>
                        <a:rPr lang="ru-RU" dirty="0"/>
                        <a:t>Буква,</a:t>
                      </a:r>
                    </a:p>
                    <a:p>
                      <a:r>
                        <a:rPr lang="ru-RU" dirty="0"/>
                        <a:t>соответствующая примеру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757610" cy="142873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задача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C:\Users\Fuchs\Downloads\1671724059_www-funnyart-club-p-kartinki-s-cheburashkoi-krutie-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786182" y="1857340"/>
            <a:ext cx="4286280" cy="5000660"/>
          </a:xfrm>
        </p:spPr>
      </p:pic>
      <p:sp>
        <p:nvSpPr>
          <p:cNvPr id="12" name="TextBox 11"/>
          <p:cNvSpPr txBox="1"/>
          <p:nvPr/>
        </p:nvSpPr>
        <p:spPr>
          <a:xfrm>
            <a:off x="642910" y="2000240"/>
            <a:ext cx="37862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/>
              <a:t>Чебурашка</a:t>
            </a:r>
            <a:r>
              <a:rPr lang="ru-RU" sz="3200" dirty="0"/>
              <a:t> шел со скоростью </a:t>
            </a:r>
          </a:p>
          <a:p>
            <a:r>
              <a:rPr lang="ru-RU" sz="3200" dirty="0"/>
              <a:t>2.4 км/ч. На каком расстоянии от дома он будет через 0,3 часа?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757610" cy="142873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задача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C:\Users\Fuchs\Downloads\1671724059_www-funnyart-club-p-kartinki-s-cheburashkoi-krutie-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786182" y="1857340"/>
            <a:ext cx="4286280" cy="5000660"/>
          </a:xfrm>
        </p:spPr>
      </p:pic>
      <p:sp>
        <p:nvSpPr>
          <p:cNvPr id="12" name="TextBox 11"/>
          <p:cNvSpPr txBox="1"/>
          <p:nvPr/>
        </p:nvSpPr>
        <p:spPr>
          <a:xfrm>
            <a:off x="642910" y="2000240"/>
            <a:ext cx="37862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/>
              <a:t>Чебурашка</a:t>
            </a:r>
            <a:r>
              <a:rPr lang="ru-RU" sz="3200" dirty="0"/>
              <a:t> шел со скоростью </a:t>
            </a:r>
          </a:p>
          <a:p>
            <a:r>
              <a:rPr lang="ru-RU" sz="3200" dirty="0"/>
              <a:t>2.4 км/ч. На каком расстоянии от дома он будет через 0,3 часа?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4429156" cy="1285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>
                <a:solidFill>
                  <a:schemeClr val="tx1"/>
                </a:solidFill>
              </a:rPr>
              <a:t>2.4 × 0,3 =?(км)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63579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Тема урока:</a:t>
            </a:r>
          </a:p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Умножение десятичных</a:t>
            </a:r>
          </a:p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дробей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2714620"/>
            <a:ext cx="714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Цель урока: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Познакомиться с правилом умножения десятичных дробей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Научиться умножать десятичную дробь на десятичную дробь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рапеция 6"/>
          <p:cNvSpPr/>
          <p:nvPr/>
        </p:nvSpPr>
        <p:spPr>
          <a:xfrm>
            <a:off x="1500166" y="4429132"/>
            <a:ext cx="6072230" cy="157163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Знать правило, уметь решать примеры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4643446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3</a:t>
            </a:r>
          </a:p>
        </p:txBody>
      </p:sp>
      <p:sp>
        <p:nvSpPr>
          <p:cNvPr id="4" name="Трапеция 3"/>
          <p:cNvSpPr/>
          <p:nvPr/>
        </p:nvSpPr>
        <p:spPr>
          <a:xfrm rot="10800000" flipV="1">
            <a:off x="2000231" y="2500306"/>
            <a:ext cx="5143536" cy="1643074"/>
          </a:xfrm>
          <a:prstGeom prst="trapezoid">
            <a:avLst>
              <a:gd name="adj" fmla="val 286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Решать примеры в несколько действий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2714620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4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71736" y="214290"/>
            <a:ext cx="4000528" cy="2071702"/>
          </a:xfrm>
          <a:prstGeom prst="triangle">
            <a:avLst>
              <a:gd name="adj" fmla="val 497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Решать задачи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0232" y="78579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14C433D-EC21-474F-9327-4D8241689597}"/>
              </a:ext>
            </a:extLst>
          </p:cNvPr>
          <p:cNvSpPr txBox="1"/>
          <p:nvPr/>
        </p:nvSpPr>
        <p:spPr>
          <a:xfrm>
            <a:off x="714348" y="571480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253 × 27 =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F3D7BFF-3AD1-8340-9897-645403280554}"/>
              </a:ext>
            </a:extLst>
          </p:cNvPr>
          <p:cNvSpPr txBox="1"/>
          <p:nvPr/>
        </p:nvSpPr>
        <p:spPr>
          <a:xfrm>
            <a:off x="2643174" y="178592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</a:t>
            </a:r>
            <a:r>
              <a:rPr lang="en-US" sz="3200" dirty="0"/>
              <a:t>,</a:t>
            </a:r>
            <a:r>
              <a:rPr lang="ru-RU" sz="3200" dirty="0"/>
              <a:t>53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1ECA3C1-4440-BB48-A825-508C40BF77E0}"/>
              </a:ext>
            </a:extLst>
          </p:cNvPr>
          <p:cNvSpPr txBox="1"/>
          <p:nvPr/>
        </p:nvSpPr>
        <p:spPr>
          <a:xfrm>
            <a:off x="2571736" y="235743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B75B69F-26C8-4449-B763-E03B3EE67D58}"/>
              </a:ext>
            </a:extLst>
          </p:cNvPr>
          <p:cNvSpPr txBox="1"/>
          <p:nvPr/>
        </p:nvSpPr>
        <p:spPr>
          <a:xfrm>
            <a:off x="2857488" y="228599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</a:t>
            </a:r>
            <a:r>
              <a:rPr lang="en-US" sz="3200" dirty="0"/>
              <a:t>,</a:t>
            </a:r>
            <a:r>
              <a:rPr lang="ru-RU" sz="3200" dirty="0"/>
              <a:t>7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387791-9209-814C-A4EE-7FC1CEFC2CC4}"/>
              </a:ext>
            </a:extLst>
          </p:cNvPr>
          <p:cNvSpPr txBox="1"/>
          <p:nvPr/>
        </p:nvSpPr>
        <p:spPr>
          <a:xfrm>
            <a:off x="2285984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×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BB693777-DD3B-1846-89CD-FD16C29448F4}"/>
              </a:ext>
            </a:extLst>
          </p:cNvPr>
          <p:cNvCxnSpPr/>
          <p:nvPr/>
        </p:nvCxnSpPr>
        <p:spPr>
          <a:xfrm>
            <a:off x="2285984" y="2928934"/>
            <a:ext cx="1428760" cy="1588"/>
          </a:xfrm>
          <a:prstGeom prst="lin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F8DC073-64B1-D344-8593-709B5413043C}"/>
              </a:ext>
            </a:extLst>
          </p:cNvPr>
          <p:cNvSpPr txBox="1"/>
          <p:nvPr/>
        </p:nvSpPr>
        <p:spPr>
          <a:xfrm>
            <a:off x="2500298" y="300037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1771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69EF63-4E1F-3F44-B66D-7DB08811052D}"/>
              </a:ext>
            </a:extLst>
          </p:cNvPr>
          <p:cNvSpPr txBox="1"/>
          <p:nvPr/>
        </p:nvSpPr>
        <p:spPr>
          <a:xfrm>
            <a:off x="2500298" y="3429000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506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A07C67D0-5A18-2B4E-BA4B-BDB7615DA461}"/>
              </a:ext>
            </a:extLst>
          </p:cNvPr>
          <p:cNvCxnSpPr/>
          <p:nvPr/>
        </p:nvCxnSpPr>
        <p:spPr>
          <a:xfrm>
            <a:off x="2143108" y="4000504"/>
            <a:ext cx="1571636" cy="1588"/>
          </a:xfrm>
          <a:prstGeom prst="line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C319513-95C9-304F-B024-49E7C9C81B34}"/>
              </a:ext>
            </a:extLst>
          </p:cNvPr>
          <p:cNvSpPr txBox="1"/>
          <p:nvPr/>
        </p:nvSpPr>
        <p:spPr>
          <a:xfrm>
            <a:off x="2000232" y="328612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394043B-E826-224A-BD46-8526BB58EA4E}"/>
              </a:ext>
            </a:extLst>
          </p:cNvPr>
          <p:cNvSpPr txBox="1"/>
          <p:nvPr/>
        </p:nvSpPr>
        <p:spPr>
          <a:xfrm>
            <a:off x="2500298" y="400050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6,831</a:t>
            </a:r>
            <a:endParaRPr lang="ru-RU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3644DE9-F440-1E4F-9327-B25C20765367}"/>
              </a:ext>
            </a:extLst>
          </p:cNvPr>
          <p:cNvSpPr txBox="1"/>
          <p:nvPr/>
        </p:nvSpPr>
        <p:spPr>
          <a:xfrm>
            <a:off x="2786050" y="57148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6831</a:t>
            </a:r>
            <a:endParaRPr lang="ru-RU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60ACFB7-BED4-7C4A-A0BF-D7E8465F5B8C}"/>
              </a:ext>
            </a:extLst>
          </p:cNvPr>
          <p:cNvSpPr txBox="1"/>
          <p:nvPr/>
        </p:nvSpPr>
        <p:spPr>
          <a:xfrm>
            <a:off x="571472" y="1108567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2,53 × 2,7 = 6,831</a:t>
            </a:r>
            <a:endParaRPr lang="ru-RU" sz="3200" dirty="0"/>
          </a:p>
        </p:txBody>
      </p:sp>
      <p:sp>
        <p:nvSpPr>
          <p:cNvPr id="16" name="Выгнутая вниз стрелка 15">
            <a:extLst>
              <a:ext uri="{FF2B5EF4-FFF2-40B4-BE49-F238E27FC236}">
                <a16:creationId xmlns:a16="http://schemas.microsoft.com/office/drawing/2014/main" xmlns="" id="{5EA2D577-8221-AE4C-A815-E87C8F54BE7F}"/>
              </a:ext>
            </a:extLst>
          </p:cNvPr>
          <p:cNvSpPr/>
          <p:nvPr/>
        </p:nvSpPr>
        <p:spPr>
          <a:xfrm flipH="1">
            <a:off x="3286116" y="2214554"/>
            <a:ext cx="318527" cy="1821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право стрелка 16">
            <a:extLst>
              <a:ext uri="{FF2B5EF4-FFF2-40B4-BE49-F238E27FC236}">
                <a16:creationId xmlns:a16="http://schemas.microsoft.com/office/drawing/2014/main" xmlns="" id="{BA0AF9EC-A300-1E4B-82E2-0E5747196257}"/>
              </a:ext>
            </a:extLst>
          </p:cNvPr>
          <p:cNvSpPr/>
          <p:nvPr/>
        </p:nvSpPr>
        <p:spPr>
          <a:xfrm rot="5672527">
            <a:off x="3087232" y="2148798"/>
            <a:ext cx="198013" cy="357190"/>
          </a:xfrm>
          <a:prstGeom prst="curvedLeftArrow">
            <a:avLst>
              <a:gd name="adj1" fmla="val 25000"/>
              <a:gd name="adj2" fmla="val 57107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>
            <a:extLst>
              <a:ext uri="{FF2B5EF4-FFF2-40B4-BE49-F238E27FC236}">
                <a16:creationId xmlns:a16="http://schemas.microsoft.com/office/drawing/2014/main" xmlns="" id="{2C741814-8281-C045-8421-2F294E42A271}"/>
              </a:ext>
            </a:extLst>
          </p:cNvPr>
          <p:cNvSpPr/>
          <p:nvPr/>
        </p:nvSpPr>
        <p:spPr>
          <a:xfrm rot="5557490">
            <a:off x="3291689" y="2650435"/>
            <a:ext cx="214314" cy="358896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>
            <a:extLst>
              <a:ext uri="{FF2B5EF4-FFF2-40B4-BE49-F238E27FC236}">
                <a16:creationId xmlns:a16="http://schemas.microsoft.com/office/drawing/2014/main" xmlns="" id="{36E70D90-2777-154A-B9B5-53752F323ACE}"/>
              </a:ext>
            </a:extLst>
          </p:cNvPr>
          <p:cNvSpPr/>
          <p:nvPr/>
        </p:nvSpPr>
        <p:spPr>
          <a:xfrm rot="5400000">
            <a:off x="3143240" y="4357694"/>
            <a:ext cx="214314" cy="357190"/>
          </a:xfrm>
          <a:prstGeom prst="curvedLeftArrow">
            <a:avLst>
              <a:gd name="adj1" fmla="val 24540"/>
              <a:gd name="adj2" fmla="val 625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>
            <a:extLst>
              <a:ext uri="{FF2B5EF4-FFF2-40B4-BE49-F238E27FC236}">
                <a16:creationId xmlns:a16="http://schemas.microsoft.com/office/drawing/2014/main" xmlns="" id="{86803E96-3CD4-1149-8C1A-3AC19DB73552}"/>
              </a:ext>
            </a:extLst>
          </p:cNvPr>
          <p:cNvSpPr/>
          <p:nvPr/>
        </p:nvSpPr>
        <p:spPr>
          <a:xfrm rot="5400000">
            <a:off x="3424230" y="4362456"/>
            <a:ext cx="214314" cy="3476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>
            <a:extLst>
              <a:ext uri="{FF2B5EF4-FFF2-40B4-BE49-F238E27FC236}">
                <a16:creationId xmlns:a16="http://schemas.microsoft.com/office/drawing/2014/main" xmlns="" id="{FCCD4586-9925-024A-8E4D-4BE768DAF0FE}"/>
              </a:ext>
            </a:extLst>
          </p:cNvPr>
          <p:cNvSpPr/>
          <p:nvPr/>
        </p:nvSpPr>
        <p:spPr>
          <a:xfrm rot="5400000">
            <a:off x="2928926" y="4357694"/>
            <a:ext cx="204790" cy="34766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369</TotalTime>
  <Words>747</Words>
  <Application>Microsoft Macintosh PowerPoint</Application>
  <PresentationFormat>Экран (4:3)</PresentationFormat>
  <Paragraphs>180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Умножение десятичных дробей</vt:lpstr>
      <vt:lpstr>Слайд 2</vt:lpstr>
      <vt:lpstr>Слайд 3</vt:lpstr>
      <vt:lpstr>Слайд 4</vt:lpstr>
      <vt:lpstr>задача </vt:lpstr>
      <vt:lpstr>задача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дробей</dc:title>
  <dc:creator>Fuchs</dc:creator>
  <cp:lastModifiedBy>Fuchs</cp:lastModifiedBy>
  <cp:revision>61</cp:revision>
  <dcterms:created xsi:type="dcterms:W3CDTF">2024-03-26T18:42:24Z</dcterms:created>
  <dcterms:modified xsi:type="dcterms:W3CDTF">2024-03-31T19:20:15Z</dcterms:modified>
</cp:coreProperties>
</file>