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4" r:id="rId9"/>
    <p:sldId id="265" r:id="rId10"/>
    <p:sldId id="266" r:id="rId11"/>
    <p:sldId id="267" r:id="rId12"/>
    <p:sldId id="271" r:id="rId13"/>
    <p:sldId id="268" r:id="rId14"/>
    <p:sldId id="269" r:id="rId15"/>
    <p:sldId id="270" r:id="rId1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6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3A3A3"/>
    <a:srgbClr val="F1F1F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291" autoAdjust="0"/>
  </p:normalViewPr>
  <p:slideViewPr>
    <p:cSldViewPr snapToGrid="0">
      <p:cViewPr varScale="1">
        <p:scale>
          <a:sx n="72" d="100"/>
          <a:sy n="72" d="100"/>
        </p:scale>
        <p:origin x="636" y="78"/>
      </p:cViewPr>
      <p:guideLst>
        <p:guide orient="horz" pos="2183"/>
        <p:guide pos="386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1300785"/>
            <a:ext cx="8689976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89976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D2E7DD-9634-47FB-8A4E-5094D4BD4118}" type="datetimeFigureOut">
              <a:rPr lang="ru-RU" smtClean="0"/>
              <a:t>30.03.2024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853538-322A-4BE7-BF9B-4363CFE81C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80390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4289374"/>
            <a:ext cx="10364432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84744" y="698261"/>
            <a:ext cx="9822532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5108728"/>
            <a:ext cx="10364452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D2E7DD-9634-47FB-8A4E-5094D4BD4118}" type="datetimeFigureOut">
              <a:rPr lang="ru-RU" smtClean="0"/>
              <a:t>30.03.2024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853538-322A-4BE7-BF9B-4363CFE81C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45622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599"/>
            <a:ext cx="10364452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204821"/>
            <a:ext cx="10364452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D2E7DD-9634-47FB-8A4E-5094D4BD4118}" type="datetimeFigureOut">
              <a:rPr lang="ru-RU" smtClean="0"/>
              <a:t>30.03.2024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853538-322A-4BE7-BF9B-4363CFE81C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829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4372796"/>
            <a:ext cx="10364452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D2E7DD-9634-47FB-8A4E-5094D4BD4118}" type="datetimeFigureOut">
              <a:rPr lang="ru-RU" smtClean="0"/>
              <a:t>30.03.2024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853538-322A-4BE7-BF9B-4363CFE81C40}" type="slidenum">
              <a:rPr lang="ru-RU" smtClean="0"/>
              <a:t>‹#›</a:t>
            </a:fld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1001488" y="75416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557558" y="29935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83168700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2138721"/>
            <a:ext cx="10364452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662335"/>
            <a:ext cx="10364452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D2E7DD-9634-47FB-8A4E-5094D4BD4118}" type="datetimeFigureOut">
              <a:rPr lang="ru-RU" smtClean="0"/>
              <a:t>30.03.2024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853538-322A-4BE7-BF9B-4363CFE81C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766001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10364452" cy="1605094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74" y="2367093"/>
            <a:ext cx="329897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74" y="2943355"/>
            <a:ext cx="329897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52389" y="2367093"/>
            <a:ext cx="329152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348" y="2943355"/>
            <a:ext cx="3303351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367093"/>
            <a:ext cx="33049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3298" y="2943355"/>
            <a:ext cx="3304928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D2E7DD-9634-47FB-8A4E-5094D4BD4118}" type="datetimeFigureOut">
              <a:rPr lang="ru-RU" smtClean="0"/>
              <a:t>30.03.2024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853538-322A-4BE7-BF9B-4363CFE81C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736448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74" y="610772"/>
            <a:ext cx="10364452" cy="160392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74" y="4204820"/>
            <a:ext cx="3296409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13774" y="2367093"/>
            <a:ext cx="3296409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74" y="4781082"/>
            <a:ext cx="3296409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59" y="4204820"/>
            <a:ext cx="33018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41348" y="2367093"/>
            <a:ext cx="3303352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81080"/>
            <a:ext cx="3303352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4204820"/>
            <a:ext cx="330068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973298" y="2367093"/>
            <a:ext cx="3304928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173" y="4781078"/>
            <a:ext cx="3305053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D2E7DD-9634-47FB-8A4E-5094D4BD4118}" type="datetimeFigureOut">
              <a:rPr lang="ru-RU" smtClean="0"/>
              <a:t>30.03.2024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853538-322A-4BE7-BF9B-4363CFE81C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548133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2367093"/>
            <a:ext cx="10364452" cy="342410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D2E7DD-9634-47FB-8A4E-5094D4BD4118}" type="datetimeFigureOut">
              <a:rPr lang="ru-RU" smtClean="0"/>
              <a:t>30.03.2024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853538-322A-4BE7-BF9B-4363CFE81C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679262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601"/>
            <a:ext cx="2553326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609601"/>
            <a:ext cx="7658724" cy="518159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D2E7DD-9634-47FB-8A4E-5094D4BD4118}" type="datetimeFigureOut">
              <a:rPr lang="ru-RU" smtClean="0"/>
              <a:t>30.03.2024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853538-322A-4BE7-BF9B-4363CFE81C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77613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D2E7DD-9634-47FB-8A4E-5094D4BD4118}" type="datetimeFigureOut">
              <a:rPr lang="ru-RU" smtClean="0"/>
              <a:t>30.03.2024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853538-322A-4BE7-BF9B-4363CFE81C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77082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828563"/>
            <a:ext cx="10351752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4" y="3657457"/>
            <a:ext cx="10351752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D2E7DD-9634-47FB-8A4E-5094D4BD4118}" type="datetimeFigureOut">
              <a:rPr lang="ru-RU" smtClean="0"/>
              <a:t>30.03.2024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853538-322A-4BE7-BF9B-4363CFE81C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03845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5106026" cy="342410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6172200" y="2367092"/>
            <a:ext cx="5105400" cy="342410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D2E7DD-9634-47FB-8A4E-5094D4BD4118}" type="datetimeFigureOut">
              <a:rPr lang="ru-RU" smtClean="0"/>
              <a:t>30.03.2024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853538-322A-4BE7-BF9B-4363CFE81C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32382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6328" y="2371018"/>
            <a:ext cx="487347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913774" y="3051012"/>
            <a:ext cx="5106027" cy="274018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96423" y="2371018"/>
            <a:ext cx="488180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6172200" y="3051012"/>
            <a:ext cx="5105401" cy="274018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D2E7DD-9634-47FB-8A4E-5094D4BD4118}" type="datetimeFigureOut">
              <a:rPr lang="ru-RU" smtClean="0"/>
              <a:t>30.03.2024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853538-322A-4BE7-BF9B-4363CFE81C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39481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D2E7DD-9634-47FB-8A4E-5094D4BD4118}" type="datetimeFigureOut">
              <a:rPr lang="ru-RU" smtClean="0"/>
              <a:t>30.03.2024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853538-322A-4BE7-BF9B-4363CFE81C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79126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D2E7DD-9634-47FB-8A4E-5094D4BD4118}" type="datetimeFigureOut">
              <a:rPr lang="ru-RU" smtClean="0"/>
              <a:t>30.03.2024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853538-322A-4BE7-BF9B-4363CFE81C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58629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3935688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78062" y="609600"/>
            <a:ext cx="6200163" cy="5181599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2632852"/>
            <a:ext cx="3935689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D2E7DD-9634-47FB-8A4E-5094D4BD4118}" type="datetimeFigureOut">
              <a:rPr lang="ru-RU" smtClean="0"/>
              <a:t>30.03.2024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853538-322A-4BE7-BF9B-4363CFE81C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94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5934969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3" y="609601"/>
            <a:ext cx="3255358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632852"/>
            <a:ext cx="5934949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D2E7DD-9634-47FB-8A4E-5094D4BD4118}" type="datetimeFigureOut">
              <a:rPr lang="ru-RU" smtClean="0"/>
              <a:t>30.03.2024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853538-322A-4BE7-BF9B-4363CFE81C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53142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5" y="2367093"/>
            <a:ext cx="10364452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24D2E7DD-9634-47FB-8A4E-5094D4BD4118}" type="datetimeFigureOut">
              <a:rPr lang="ru-RU" smtClean="0"/>
              <a:t>30.03.2024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74" y="5883275"/>
            <a:ext cx="6672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79853538-322A-4BE7-BF9B-4363CFE81C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97218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microsoft.com/office/2007/relationships/hdphoto" Target="../media/hdphoto1.wdp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24ACFC8-5C5A-480A-8C07-45DCB2CF2A3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b="1" dirty="0">
                <a:solidFill>
                  <a:schemeClr val="tx2"/>
                </a:solidFill>
              </a:rPr>
              <a:t>Формирование и развитие читательской грамотности в начальной школе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EFC3B2B6-260A-4FE0-9314-563FF2191F0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r"/>
            <a:r>
              <a:rPr lang="ru-RU" b="1" dirty="0" err="1">
                <a:solidFill>
                  <a:schemeClr val="tx2"/>
                </a:solidFill>
              </a:rPr>
              <a:t>Миндиярова</a:t>
            </a:r>
            <a:r>
              <a:rPr lang="ru-RU" b="1" dirty="0">
                <a:solidFill>
                  <a:schemeClr val="tx2"/>
                </a:solidFill>
              </a:rPr>
              <a:t> Л.Ф.</a:t>
            </a:r>
          </a:p>
        </p:txBody>
      </p:sp>
    </p:spTree>
    <p:extLst>
      <p:ext uri="{BB962C8B-B14F-4D97-AF65-F5344CB8AC3E}">
        <p14:creationId xmlns:p14="http://schemas.microsoft.com/office/powerpoint/2010/main" val="75722145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7995911F-06B1-4CDA-8CAB-6CCB11E16E22}"/>
              </a:ext>
            </a:extLst>
          </p:cNvPr>
          <p:cNvSpPr txBox="1"/>
          <p:nvPr/>
        </p:nvSpPr>
        <p:spPr>
          <a:xfrm>
            <a:off x="1999673" y="7026442"/>
            <a:ext cx="7133876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b="1" dirty="0">
                <a:solidFill>
                  <a:schemeClr val="tx2"/>
                </a:solidFill>
              </a:rPr>
              <a:t>ГЛУБОКОЕ И ДЕТАЛЬНОЕ ПОНИМАНИЕ</a:t>
            </a:r>
          </a:p>
          <a:p>
            <a:pPr algn="ctr"/>
            <a:r>
              <a:rPr lang="ru-RU" sz="3200" b="1" dirty="0">
                <a:solidFill>
                  <a:schemeClr val="tx2"/>
                </a:solidFill>
              </a:rPr>
              <a:t> СОДЕРЖАНИЯ И ФОРМЫ ТЕКСТА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3FCDDFB-8CDD-4293-B132-E5C561186035}"/>
              </a:ext>
            </a:extLst>
          </p:cNvPr>
          <p:cNvSpPr txBox="1"/>
          <p:nvPr/>
        </p:nvSpPr>
        <p:spPr>
          <a:xfrm>
            <a:off x="922994" y="8408354"/>
            <a:ext cx="4562146" cy="22467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>
                <a:solidFill>
                  <a:schemeClr val="tx2">
                    <a:lumMod val="75000"/>
                  </a:schemeClr>
                </a:solidFill>
              </a:rPr>
              <a:t>«ЧТЕНИЕ С ОСТАНОВКАМИ»</a:t>
            </a:r>
          </a:p>
          <a:p>
            <a:r>
              <a:rPr lang="ru-RU" sz="2800" b="1" dirty="0">
                <a:solidFill>
                  <a:schemeClr val="tx2">
                    <a:lumMod val="75000"/>
                  </a:schemeClr>
                </a:solidFill>
              </a:rPr>
              <a:t>«ПАСПОРТ ПЕРСОНАЖА»</a:t>
            </a:r>
          </a:p>
          <a:p>
            <a:r>
              <a:rPr lang="ru-RU" sz="2800" b="1" dirty="0">
                <a:solidFill>
                  <a:schemeClr val="tx2">
                    <a:lumMod val="75000"/>
                  </a:schemeClr>
                </a:solidFill>
              </a:rPr>
              <a:t>«МЕНТАЛЬНАЯ КАРТА»</a:t>
            </a:r>
          </a:p>
          <a:p>
            <a:r>
              <a:rPr lang="ru-RU" sz="2800" b="1" dirty="0">
                <a:solidFill>
                  <a:schemeClr val="tx2">
                    <a:lumMod val="75000"/>
                  </a:schemeClr>
                </a:solidFill>
              </a:rPr>
              <a:t>«МОДЕЛИРОВАНИЕ»</a:t>
            </a:r>
          </a:p>
          <a:p>
            <a:r>
              <a:rPr lang="ru-RU" sz="2800" b="1" dirty="0">
                <a:solidFill>
                  <a:schemeClr val="tx2">
                    <a:lumMod val="75000"/>
                  </a:schemeClr>
                </a:solidFill>
              </a:rPr>
              <a:t>«НАЙДЕННАЯ ПОЭЗИЯ»</a:t>
            </a:r>
          </a:p>
        </p:txBody>
      </p:sp>
    </p:spTree>
    <p:extLst>
      <p:ext uri="{BB962C8B-B14F-4D97-AF65-F5344CB8AC3E}">
        <p14:creationId xmlns:p14="http://schemas.microsoft.com/office/powerpoint/2010/main" val="427043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7 7.40741E-7 L 0.04349 -0.9520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74" y="-476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7 -4.81481E-6 L -0.05924 -0.85648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69" y="-4282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Блок-схема: знак завершения 17">
            <a:extLst>
              <a:ext uri="{FF2B5EF4-FFF2-40B4-BE49-F238E27FC236}">
                <a16:creationId xmlns:a16="http://schemas.microsoft.com/office/drawing/2014/main" id="{CAEA59A1-9262-46D6-A324-250F443C7CF3}"/>
              </a:ext>
            </a:extLst>
          </p:cNvPr>
          <p:cNvSpPr/>
          <p:nvPr/>
        </p:nvSpPr>
        <p:spPr>
          <a:xfrm rot="20586881">
            <a:off x="6184223" y="1326974"/>
            <a:ext cx="2720108" cy="759800"/>
          </a:xfrm>
          <a:prstGeom prst="flowChartTerminator">
            <a:avLst/>
          </a:prstGeom>
          <a:solidFill>
            <a:schemeClr val="bg2">
              <a:lumMod val="60000"/>
              <a:lumOff val="40000"/>
            </a:schemeClr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2">
                    <a:lumMod val="75000"/>
                  </a:schemeClr>
                </a:solidFill>
              </a:rPr>
              <a:t>ЦЕЛИ</a:t>
            </a:r>
          </a:p>
        </p:txBody>
      </p:sp>
      <p:sp>
        <p:nvSpPr>
          <p:cNvPr id="15" name="Блок-схема: знак завершения 14">
            <a:extLst>
              <a:ext uri="{FF2B5EF4-FFF2-40B4-BE49-F238E27FC236}">
                <a16:creationId xmlns:a16="http://schemas.microsoft.com/office/drawing/2014/main" id="{76871130-8158-4385-A992-9079DA866DE1}"/>
              </a:ext>
            </a:extLst>
          </p:cNvPr>
          <p:cNvSpPr/>
          <p:nvPr/>
        </p:nvSpPr>
        <p:spPr>
          <a:xfrm rot="1217745">
            <a:off x="2142163" y="1449143"/>
            <a:ext cx="2720108" cy="646069"/>
          </a:xfrm>
          <a:prstGeom prst="flowChartTerminator">
            <a:avLst/>
          </a:prstGeom>
          <a:solidFill>
            <a:schemeClr val="bg2">
              <a:lumMod val="60000"/>
              <a:lumOff val="40000"/>
            </a:schemeClr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2">
                    <a:lumMod val="75000"/>
                  </a:schemeClr>
                </a:solidFill>
              </a:rPr>
              <a:t>КОГДА</a:t>
            </a:r>
          </a:p>
        </p:txBody>
      </p:sp>
      <p:sp>
        <p:nvSpPr>
          <p:cNvPr id="16" name="Блок-схема: знак завершения 15">
            <a:extLst>
              <a:ext uri="{FF2B5EF4-FFF2-40B4-BE49-F238E27FC236}">
                <a16:creationId xmlns:a16="http://schemas.microsoft.com/office/drawing/2014/main" id="{D3228A73-68E3-4C34-9153-7E4032C866EF}"/>
              </a:ext>
            </a:extLst>
          </p:cNvPr>
          <p:cNvSpPr/>
          <p:nvPr/>
        </p:nvSpPr>
        <p:spPr>
          <a:xfrm rot="20019579">
            <a:off x="1911646" y="4966150"/>
            <a:ext cx="3166728" cy="695094"/>
          </a:xfrm>
          <a:prstGeom prst="flowChartTerminator">
            <a:avLst/>
          </a:prstGeom>
          <a:solidFill>
            <a:schemeClr val="bg2">
              <a:lumMod val="60000"/>
              <a:lumOff val="40000"/>
            </a:schemeClr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2">
                    <a:lumMod val="75000"/>
                  </a:schemeClr>
                </a:solidFill>
              </a:rPr>
              <a:t>КТО</a:t>
            </a:r>
          </a:p>
        </p:txBody>
      </p:sp>
      <p:sp>
        <p:nvSpPr>
          <p:cNvPr id="17" name="Блок-схема: знак завершения 16">
            <a:extLst>
              <a:ext uri="{FF2B5EF4-FFF2-40B4-BE49-F238E27FC236}">
                <a16:creationId xmlns:a16="http://schemas.microsoft.com/office/drawing/2014/main" id="{827E61F2-8B48-4341-A1D5-A271900804A4}"/>
              </a:ext>
            </a:extLst>
          </p:cNvPr>
          <p:cNvSpPr/>
          <p:nvPr/>
        </p:nvSpPr>
        <p:spPr>
          <a:xfrm rot="1792988">
            <a:off x="6138361" y="5025309"/>
            <a:ext cx="2754088" cy="758423"/>
          </a:xfrm>
          <a:prstGeom prst="flowChartTerminator">
            <a:avLst/>
          </a:prstGeom>
          <a:solidFill>
            <a:schemeClr val="bg2">
              <a:lumMod val="60000"/>
              <a:lumOff val="40000"/>
            </a:schemeClr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2">
                    <a:lumMod val="75000"/>
                  </a:schemeClr>
                </a:solidFill>
              </a:rPr>
              <a:t>МЕСТО</a:t>
            </a:r>
          </a:p>
        </p:txBody>
      </p:sp>
      <p:sp>
        <p:nvSpPr>
          <p:cNvPr id="12" name="Блок-схема: знак завершения 11">
            <a:extLst>
              <a:ext uri="{FF2B5EF4-FFF2-40B4-BE49-F238E27FC236}">
                <a16:creationId xmlns:a16="http://schemas.microsoft.com/office/drawing/2014/main" id="{56CD8DEC-512C-4FE0-A429-7A823F5CC899}"/>
              </a:ext>
            </a:extLst>
          </p:cNvPr>
          <p:cNvSpPr/>
          <p:nvPr/>
        </p:nvSpPr>
        <p:spPr>
          <a:xfrm>
            <a:off x="6407314" y="3049100"/>
            <a:ext cx="2720108" cy="759800"/>
          </a:xfrm>
          <a:prstGeom prst="flowChartTerminator">
            <a:avLst/>
          </a:prstGeom>
          <a:solidFill>
            <a:schemeClr val="bg2">
              <a:lumMod val="60000"/>
              <a:lumOff val="40000"/>
            </a:schemeClr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2">
                    <a:lumMod val="75000"/>
                  </a:schemeClr>
                </a:solidFill>
              </a:rPr>
              <a:t>ПРОГРАММА</a:t>
            </a:r>
          </a:p>
        </p:txBody>
      </p:sp>
      <p:sp>
        <p:nvSpPr>
          <p:cNvPr id="11" name="Блок-схема: знак завершения 10">
            <a:extLst>
              <a:ext uri="{FF2B5EF4-FFF2-40B4-BE49-F238E27FC236}">
                <a16:creationId xmlns:a16="http://schemas.microsoft.com/office/drawing/2014/main" id="{1CA39BCC-C74B-436F-AE2A-26A36A2C8316}"/>
              </a:ext>
            </a:extLst>
          </p:cNvPr>
          <p:cNvSpPr/>
          <p:nvPr/>
        </p:nvSpPr>
        <p:spPr>
          <a:xfrm rot="20586881">
            <a:off x="6184222" y="1326973"/>
            <a:ext cx="2720108" cy="759800"/>
          </a:xfrm>
          <a:prstGeom prst="flowChartTerminator">
            <a:avLst/>
          </a:prstGeom>
          <a:solidFill>
            <a:schemeClr val="bg2">
              <a:lumMod val="60000"/>
              <a:lumOff val="40000"/>
            </a:schemeClr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2">
                    <a:lumMod val="75000"/>
                  </a:schemeClr>
                </a:solidFill>
              </a:rPr>
              <a:t>ЦЕЛИ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D5DED51-C956-43C7-9165-22B180056FD5}"/>
              </a:ext>
            </a:extLst>
          </p:cNvPr>
          <p:cNvSpPr txBox="1"/>
          <p:nvPr/>
        </p:nvSpPr>
        <p:spPr>
          <a:xfrm>
            <a:off x="293914" y="7445828"/>
            <a:ext cx="429662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>
                <a:solidFill>
                  <a:schemeClr val="tx2">
                    <a:lumMod val="75000"/>
                  </a:schemeClr>
                </a:solidFill>
              </a:rPr>
              <a:t>«МЕНТАЛЬНАЯ КАРТА»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8AA4E6C-FEA1-4209-B7B9-3E088BFAA6B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82633" y="1600199"/>
            <a:ext cx="2585762" cy="365760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67BFF984-DCDB-40D1-B0BD-352691D59CA7}"/>
              </a:ext>
            </a:extLst>
          </p:cNvPr>
          <p:cNvSpPr txBox="1"/>
          <p:nvPr/>
        </p:nvSpPr>
        <p:spPr>
          <a:xfrm>
            <a:off x="4784271" y="1782747"/>
            <a:ext cx="164374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/>
              <a:t>  </a:t>
            </a:r>
            <a:r>
              <a:rPr lang="ru-RU" sz="2800" b="1" dirty="0">
                <a:solidFill>
                  <a:schemeClr val="tx2">
                    <a:lumMod val="75000"/>
                  </a:schemeClr>
                </a:solidFill>
              </a:rPr>
              <a:t>ПЛАН</a:t>
            </a:r>
          </a:p>
          <a:p>
            <a:r>
              <a:rPr lang="ru-RU" sz="2800" b="1" dirty="0">
                <a:solidFill>
                  <a:schemeClr val="tx2">
                    <a:lumMod val="75000"/>
                  </a:schemeClr>
                </a:solidFill>
              </a:rPr>
              <a:t>ВСТРЕЧИ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D920153D-F27B-46A5-8E75-9F7329E0B378}"/>
              </a:ext>
            </a:extLst>
          </p:cNvPr>
          <p:cNvSpPr txBox="1"/>
          <p:nvPr/>
        </p:nvSpPr>
        <p:spPr>
          <a:xfrm>
            <a:off x="8458201" y="8131628"/>
            <a:ext cx="1784463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>
                <a:solidFill>
                  <a:schemeClr val="tx2"/>
                </a:solidFill>
              </a:rPr>
              <a:t>УСТРОИТЬ</a:t>
            </a:r>
          </a:p>
          <a:p>
            <a:r>
              <a:rPr lang="ru-RU" sz="2800" b="1" dirty="0">
                <a:solidFill>
                  <a:schemeClr val="tx2"/>
                </a:solidFill>
              </a:rPr>
              <a:t>СЮРПРИЗ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969C08A1-F581-4830-8BB2-D508BD9CE042}"/>
              </a:ext>
            </a:extLst>
          </p:cNvPr>
          <p:cNvSpPr txBox="1"/>
          <p:nvPr/>
        </p:nvSpPr>
        <p:spPr>
          <a:xfrm>
            <a:off x="11239591" y="8262258"/>
            <a:ext cx="1904817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>
                <a:solidFill>
                  <a:schemeClr val="tx2"/>
                </a:solidFill>
              </a:rPr>
              <a:t>ПОДАРИТЬ</a:t>
            </a:r>
          </a:p>
          <a:p>
            <a:r>
              <a:rPr lang="ru-RU" sz="2800" b="1" dirty="0">
                <a:solidFill>
                  <a:schemeClr val="tx2"/>
                </a:solidFill>
              </a:rPr>
              <a:t>ПОДАРОК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2CDDBEF7-DBA6-4975-843C-AF2435EC1D93}"/>
              </a:ext>
            </a:extLst>
          </p:cNvPr>
          <p:cNvSpPr txBox="1"/>
          <p:nvPr/>
        </p:nvSpPr>
        <p:spPr>
          <a:xfrm>
            <a:off x="8719457" y="9637007"/>
            <a:ext cx="25380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>
                <a:solidFill>
                  <a:schemeClr val="tx2"/>
                </a:solidFill>
              </a:rPr>
              <a:t>ПОХОД В КАФЕ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D4B7342D-011D-4DAB-9FF4-95F8CEB8B30C}"/>
              </a:ext>
            </a:extLst>
          </p:cNvPr>
          <p:cNvSpPr txBox="1"/>
          <p:nvPr/>
        </p:nvSpPr>
        <p:spPr>
          <a:xfrm>
            <a:off x="11572052" y="10058401"/>
            <a:ext cx="349377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>
                <a:solidFill>
                  <a:schemeClr val="tx2"/>
                </a:solidFill>
              </a:rPr>
              <a:t>ВЕЧЕРНЯЯ ПРОГУЛКА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CBB21774-E752-4697-9907-3D8A3C4125FB}"/>
              </a:ext>
            </a:extLst>
          </p:cNvPr>
          <p:cNvSpPr txBox="1"/>
          <p:nvPr/>
        </p:nvSpPr>
        <p:spPr>
          <a:xfrm>
            <a:off x="8752114" y="11299371"/>
            <a:ext cx="102278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>
                <a:solidFill>
                  <a:schemeClr val="tx2"/>
                </a:solidFill>
              </a:rPr>
              <a:t>КАФЕ</a:t>
            </a:r>
          </a:p>
        </p:txBody>
      </p:sp>
    </p:spTree>
    <p:extLst>
      <p:ext uri="{BB962C8B-B14F-4D97-AF65-F5344CB8AC3E}">
        <p14:creationId xmlns:p14="http://schemas.microsoft.com/office/powerpoint/2010/main" val="2627268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148 0.00486 L 0.01406 -1.01852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78" y="-511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-2.59259E-6 L 0.0233 -1.16944 " pathEditMode="relative" rAng="0" ptsTypes="AA">
                                      <p:cBhvr>
                                        <p:cTn id="29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59" y="-58472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0095 L -0.18034 -1.00764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023" y="-4990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2.96296E-6 L 0.01107 -1.00047 " pathEditMode="relative" rAng="0" ptsTypes="AA">
                                      <p:cBhvr>
                                        <p:cTn id="35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7" y="-50023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9167E-6 -1.11111E-6 L -0.26198 -0.91435 " pathEditMode="relative" rAng="0" ptsTypes="AA">
                                      <p:cBhvr>
                                        <p:cTn id="37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99" y="-4571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1.85185E-6 L 0.00625 -0.85718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3" y="-4287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5" grpId="0" animBg="1"/>
      <p:bldP spid="16" grpId="0" animBg="1"/>
      <p:bldP spid="17" grpId="0" animBg="1"/>
      <p:bldP spid="12" grpId="0" animBg="1"/>
      <p:bldP spid="11" grpId="0" animBg="1"/>
      <p:bldP spid="4" grpId="0"/>
      <p:bldP spid="22" grpId="0"/>
      <p:bldP spid="23" grpId="0"/>
      <p:bldP spid="24" grpId="0"/>
      <p:bldP spid="25" grpId="0"/>
      <p:bldP spid="2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Блок-схема: знак завершения 14">
            <a:extLst>
              <a:ext uri="{FF2B5EF4-FFF2-40B4-BE49-F238E27FC236}">
                <a16:creationId xmlns:a16="http://schemas.microsoft.com/office/drawing/2014/main" id="{61495A43-531C-43DD-8158-56B3A35EE979}"/>
              </a:ext>
            </a:extLst>
          </p:cNvPr>
          <p:cNvSpPr/>
          <p:nvPr/>
        </p:nvSpPr>
        <p:spPr>
          <a:xfrm rot="20481438">
            <a:off x="4450365" y="935328"/>
            <a:ext cx="3173226" cy="648946"/>
          </a:xfrm>
          <a:prstGeom prst="flowChartTerminator">
            <a:avLst/>
          </a:prstGeom>
          <a:solidFill>
            <a:schemeClr val="bg2">
              <a:lumMod val="40000"/>
              <a:lumOff val="60000"/>
            </a:schemeClr>
          </a:solidFill>
          <a:ln w="57150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Жанр</a:t>
            </a:r>
          </a:p>
        </p:txBody>
      </p:sp>
      <p:sp>
        <p:nvSpPr>
          <p:cNvPr id="12" name="Блок-схема: знак завершения 11">
            <a:extLst>
              <a:ext uri="{FF2B5EF4-FFF2-40B4-BE49-F238E27FC236}">
                <a16:creationId xmlns:a16="http://schemas.microsoft.com/office/drawing/2014/main" id="{F0751C44-CA42-44B3-AE65-8BBFC3BE2C56}"/>
              </a:ext>
            </a:extLst>
          </p:cNvPr>
          <p:cNvSpPr/>
          <p:nvPr/>
        </p:nvSpPr>
        <p:spPr>
          <a:xfrm rot="916161">
            <a:off x="4761040" y="3859109"/>
            <a:ext cx="3064786" cy="564956"/>
          </a:xfrm>
          <a:prstGeom prst="flowChartTerminator">
            <a:avLst/>
          </a:prstGeom>
          <a:solidFill>
            <a:schemeClr val="bg2">
              <a:lumMod val="40000"/>
              <a:lumOff val="60000"/>
            </a:schemeClr>
          </a:solidFill>
          <a:ln w="57150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sz="28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Приёмы</a:t>
            </a:r>
          </a:p>
        </p:txBody>
      </p:sp>
      <p:sp>
        <p:nvSpPr>
          <p:cNvPr id="11" name="Блок-схема: знак завершения 10">
            <a:extLst>
              <a:ext uri="{FF2B5EF4-FFF2-40B4-BE49-F238E27FC236}">
                <a16:creationId xmlns:a16="http://schemas.microsoft.com/office/drawing/2014/main" id="{53190B17-95EF-49EE-ABC2-32EC181DCEBA}"/>
              </a:ext>
            </a:extLst>
          </p:cNvPr>
          <p:cNvSpPr/>
          <p:nvPr/>
        </p:nvSpPr>
        <p:spPr>
          <a:xfrm>
            <a:off x="4641153" y="2067763"/>
            <a:ext cx="2982720" cy="600713"/>
          </a:xfrm>
          <a:prstGeom prst="flowChartTerminator">
            <a:avLst/>
          </a:prstGeom>
          <a:solidFill>
            <a:schemeClr val="bg2">
              <a:lumMod val="40000"/>
              <a:lumOff val="60000"/>
            </a:schemeClr>
          </a:solidFill>
          <a:ln w="57150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Цель</a:t>
            </a:r>
          </a:p>
        </p:txBody>
      </p:sp>
      <p:sp>
        <p:nvSpPr>
          <p:cNvPr id="13" name="Блок-схема: знак завершения 12">
            <a:extLst>
              <a:ext uri="{FF2B5EF4-FFF2-40B4-BE49-F238E27FC236}">
                <a16:creationId xmlns:a16="http://schemas.microsoft.com/office/drawing/2014/main" id="{EF786116-690E-4DFA-91BE-7ECF180D8C47}"/>
              </a:ext>
            </a:extLst>
          </p:cNvPr>
          <p:cNvSpPr/>
          <p:nvPr/>
        </p:nvSpPr>
        <p:spPr>
          <a:xfrm rot="1181648">
            <a:off x="2398030" y="832119"/>
            <a:ext cx="3173226" cy="648946"/>
          </a:xfrm>
          <a:prstGeom prst="flowChartTerminator">
            <a:avLst/>
          </a:prstGeom>
          <a:solidFill>
            <a:schemeClr val="bg2">
              <a:lumMod val="40000"/>
              <a:lumOff val="60000"/>
            </a:schemeClr>
          </a:solidFill>
          <a:ln w="57150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Когда</a:t>
            </a:r>
          </a:p>
        </p:txBody>
      </p:sp>
      <p:sp>
        <p:nvSpPr>
          <p:cNvPr id="14" name="Блок-схема: знак завершения 13">
            <a:extLst>
              <a:ext uri="{FF2B5EF4-FFF2-40B4-BE49-F238E27FC236}">
                <a16:creationId xmlns:a16="http://schemas.microsoft.com/office/drawing/2014/main" id="{741B14C1-A7C2-48E1-A655-4838107B28C4}"/>
              </a:ext>
            </a:extLst>
          </p:cNvPr>
          <p:cNvSpPr/>
          <p:nvPr/>
        </p:nvSpPr>
        <p:spPr>
          <a:xfrm rot="20697084">
            <a:off x="2349569" y="3816652"/>
            <a:ext cx="2786120" cy="615477"/>
          </a:xfrm>
          <a:prstGeom prst="flowChartTerminator">
            <a:avLst/>
          </a:prstGeom>
          <a:solidFill>
            <a:schemeClr val="bg2">
              <a:lumMod val="40000"/>
              <a:lumOff val="60000"/>
            </a:schemeClr>
          </a:solidFill>
          <a:ln w="57150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Кто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1BB92AD-25C4-43CC-B6A0-D12FB8F931A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3259" b="4235"/>
          <a:stretch/>
        </p:blipFill>
        <p:spPr>
          <a:xfrm>
            <a:off x="3777785" y="573207"/>
            <a:ext cx="2354728" cy="3875964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917782D-2A66-4B37-9567-346F03C722A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2830" y="4762052"/>
            <a:ext cx="1693341" cy="1693341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2C947FEA-09FC-4FD8-871B-C59E907D9B9A}"/>
              </a:ext>
            </a:extLst>
          </p:cNvPr>
          <p:cNvSpPr txBox="1"/>
          <p:nvPr/>
        </p:nvSpPr>
        <p:spPr>
          <a:xfrm rot="1208864">
            <a:off x="2214101" y="1450018"/>
            <a:ext cx="137407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800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0B578EBC-4C1E-4430-9E0C-47B2F0F1CBB4}"/>
              </a:ext>
            </a:extLst>
          </p:cNvPr>
          <p:cNvSpPr txBox="1"/>
          <p:nvPr/>
        </p:nvSpPr>
        <p:spPr>
          <a:xfrm>
            <a:off x="9119937" y="8494295"/>
            <a:ext cx="264213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Стихотворение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FD3C378-5608-4706-B158-A5CA5FD32463}"/>
              </a:ext>
            </a:extLst>
          </p:cNvPr>
          <p:cNvSpPr txBox="1"/>
          <p:nvPr/>
        </p:nvSpPr>
        <p:spPr>
          <a:xfrm>
            <a:off x="2334126" y="7916779"/>
            <a:ext cx="149752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1913 год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854B5F42-BADE-46D3-80B0-C6315C63B2B9}"/>
              </a:ext>
            </a:extLst>
          </p:cNvPr>
          <p:cNvSpPr txBox="1"/>
          <p:nvPr/>
        </p:nvSpPr>
        <p:spPr>
          <a:xfrm>
            <a:off x="11839074" y="7507705"/>
            <a:ext cx="4424737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Показать красоту русской</a:t>
            </a:r>
          </a:p>
          <a:p>
            <a:r>
              <a:rPr lang="ru-RU" sz="28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берёзы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1A5D745-A50F-427E-917F-1831545EBB4E}"/>
              </a:ext>
            </a:extLst>
          </p:cNvPr>
          <p:cNvSpPr txBox="1"/>
          <p:nvPr/>
        </p:nvSpPr>
        <p:spPr>
          <a:xfrm>
            <a:off x="7603958" y="7315200"/>
            <a:ext cx="195598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Сравнение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187F74E2-F631-41E0-B4B1-C87501998792}"/>
              </a:ext>
            </a:extLst>
          </p:cNvPr>
          <p:cNvSpPr txBox="1"/>
          <p:nvPr/>
        </p:nvSpPr>
        <p:spPr>
          <a:xfrm>
            <a:off x="5799221" y="8614611"/>
            <a:ext cx="184499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Метафора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50E14423-AC7B-474D-A39E-3697EEE4969E}"/>
              </a:ext>
            </a:extLst>
          </p:cNvPr>
          <p:cNvSpPr txBox="1"/>
          <p:nvPr/>
        </p:nvSpPr>
        <p:spPr>
          <a:xfrm>
            <a:off x="6376737" y="9793705"/>
            <a:ext cx="163378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Эпитеты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89EC8927-1912-474B-83E8-71F6A268246B}"/>
              </a:ext>
            </a:extLst>
          </p:cNvPr>
          <p:cNvSpPr txBox="1"/>
          <p:nvPr/>
        </p:nvSpPr>
        <p:spPr>
          <a:xfrm>
            <a:off x="9023684" y="9817768"/>
            <a:ext cx="271657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Олицетворение</a:t>
            </a:r>
          </a:p>
        </p:txBody>
      </p:sp>
    </p:spTree>
    <p:extLst>
      <p:ext uri="{BB962C8B-B14F-4D97-AF65-F5344CB8AC3E}">
        <p14:creationId xmlns:p14="http://schemas.microsoft.com/office/powerpoint/2010/main" val="663595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7 -3.7037E-7 L -0.10443 -1.15741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21" y="-5787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8333E-6 -2.59259E-6 L -0.09895 -0.97847 " pathEditMode="relative" rAng="0" ptsTypes="AA">
                                      <p:cBhvr>
                                        <p:cTn id="35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948" y="-489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95833E-6 -3.7037E-7 L -0.33541 -0.82037 " pathEditMode="relative" rAng="0" ptsTypes="AA">
                                      <p:cBhvr>
                                        <p:cTn id="44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771" y="-410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6 -1.11111E-6 L 0.05 -0.55046 " pathEditMode="relative" rAng="0" ptsTypes="AA">
                                      <p:cBhvr>
                                        <p:cTn id="53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00" y="-275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1.48148E-6 L 0.19388 -0.64838 " pathEditMode="relative" rAng="0" ptsTypes="AA">
                                      <p:cBhvr>
                                        <p:cTn id="57" dur="2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687" y="-324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04167E-6 -7.40741E-7 L 0.1569 -0.71481 " pathEditMode="relative" rAng="0" ptsTypes="AA">
                                      <p:cBhvr>
                                        <p:cTn id="61" dur="2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3574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4.07407E-6 L -0.13698 -0.65556 " pathEditMode="relative" rAng="0" ptsTypes="AA">
                                      <p:cBhvr>
                                        <p:cTn id="65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849" y="-327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2" grpId="0" animBg="1"/>
      <p:bldP spid="11" grpId="0" animBg="1"/>
      <p:bldP spid="13" grpId="0" animBg="1"/>
      <p:bldP spid="14" grpId="0" animBg="1"/>
      <p:bldP spid="19" grpId="0"/>
      <p:bldP spid="20" grpId="0"/>
      <p:bldP spid="21" grpId="0"/>
      <p:bldP spid="22" grpId="0"/>
      <p:bldP spid="2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461F4AF2-92BD-4980-9639-28CA5D4DC08E}"/>
              </a:ext>
            </a:extLst>
          </p:cNvPr>
          <p:cNvSpPr txBox="1"/>
          <p:nvPr/>
        </p:nvSpPr>
        <p:spPr>
          <a:xfrm>
            <a:off x="3069772" y="8490857"/>
            <a:ext cx="6771790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>
                <a:solidFill>
                  <a:schemeClr val="tx2"/>
                </a:solidFill>
              </a:rPr>
              <a:t>ИСПОЛЬЗОВАНИЕ ИНФОРМАЦИИ ИЗ</a:t>
            </a:r>
          </a:p>
          <a:p>
            <a:r>
              <a:rPr lang="ru-RU" sz="3200" b="1" dirty="0">
                <a:solidFill>
                  <a:schemeClr val="tx2"/>
                </a:solidFill>
              </a:rPr>
              <a:t>ТЕКСТА ДЛЯ РАЗЛИЧНЫХ ЦЕЛЕЙ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BCCA1C7-0B98-468A-B549-D2A284E70821}"/>
              </a:ext>
            </a:extLst>
          </p:cNvPr>
          <p:cNvSpPr txBox="1"/>
          <p:nvPr/>
        </p:nvSpPr>
        <p:spPr>
          <a:xfrm>
            <a:off x="193387" y="10134029"/>
            <a:ext cx="5939126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>
                <a:solidFill>
                  <a:schemeClr val="tx2"/>
                </a:solidFill>
              </a:rPr>
              <a:t>МОЗГОВОЙ ШТУРМ</a:t>
            </a:r>
          </a:p>
          <a:p>
            <a:r>
              <a:rPr lang="ru-RU" sz="2800" b="1" dirty="0">
                <a:solidFill>
                  <a:schemeClr val="tx2"/>
                </a:solidFill>
              </a:rPr>
              <a:t>ПРИЁМЫ ИЗ ТЕХНОЛОГИИ РАФТ</a:t>
            </a:r>
          </a:p>
          <a:p>
            <a:r>
              <a:rPr lang="ru-RU" sz="2800" b="1" dirty="0">
                <a:solidFill>
                  <a:schemeClr val="tx2"/>
                </a:solidFill>
              </a:rPr>
              <a:t>РЕКЛАМА</a:t>
            </a:r>
          </a:p>
          <a:p>
            <a:r>
              <a:rPr lang="ru-RU" sz="2800" b="1" dirty="0">
                <a:solidFill>
                  <a:schemeClr val="tx2"/>
                </a:solidFill>
              </a:rPr>
              <a:t>ВИДЕОЭССЕ «МИНУТА ИЗ ЖИЗНИ…»</a:t>
            </a:r>
          </a:p>
        </p:txBody>
      </p:sp>
    </p:spTree>
    <p:extLst>
      <p:ext uri="{BB962C8B-B14F-4D97-AF65-F5344CB8AC3E}">
        <p14:creationId xmlns:p14="http://schemas.microsoft.com/office/powerpoint/2010/main" val="938028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3.33333E-6 L 0.00364 -1.1451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2" y="-572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4.81481E-6 L 0.01381 -1.06737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0" y="-5338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02F83BBB-6E8C-41E8-B59C-41E8DD4EFA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502" y="4020685"/>
            <a:ext cx="2118858" cy="2118858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BEB7E31-F5BD-4E74-A6E5-77BB3DD0DD7E}"/>
              </a:ext>
            </a:extLst>
          </p:cNvPr>
          <p:cNvSpPr txBox="1"/>
          <p:nvPr/>
        </p:nvSpPr>
        <p:spPr>
          <a:xfrm>
            <a:off x="2122716" y="7935686"/>
            <a:ext cx="455708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>
                <a:solidFill>
                  <a:schemeClr val="tx2"/>
                </a:solidFill>
              </a:rPr>
              <a:t>МИНУТА «ИЗ ЖИЗНИ…»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3569EA4-1475-4C1A-89E5-45CAC8B9BCA8}"/>
              </a:ext>
            </a:extLst>
          </p:cNvPr>
          <p:cNvSpPr txBox="1"/>
          <p:nvPr/>
        </p:nvSpPr>
        <p:spPr>
          <a:xfrm flipH="1">
            <a:off x="437604" y="9144000"/>
            <a:ext cx="304968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chemeClr val="tx2"/>
                </a:solidFill>
              </a:rPr>
              <a:t>ТЕОРИЯ НА ТЕМУ</a:t>
            </a:r>
          </a:p>
          <a:p>
            <a:r>
              <a:rPr lang="ru-RU" sz="2800" b="1" dirty="0">
                <a:solidFill>
                  <a:schemeClr val="tx2"/>
                </a:solidFill>
              </a:rPr>
              <a:t>ВИДЕОСЪЁМКИ</a:t>
            </a:r>
          </a:p>
          <a:p>
            <a:r>
              <a:rPr lang="ru-RU" sz="2800" b="1" dirty="0">
                <a:solidFill>
                  <a:schemeClr val="tx2"/>
                </a:solidFill>
              </a:rPr>
              <a:t>И МОНТАЖА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18FFD71-FE7D-4389-8534-C829D3B02EF2}"/>
              </a:ext>
            </a:extLst>
          </p:cNvPr>
          <p:cNvSpPr txBox="1"/>
          <p:nvPr/>
        </p:nvSpPr>
        <p:spPr>
          <a:xfrm>
            <a:off x="9405256" y="8131628"/>
            <a:ext cx="36181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>
                <a:solidFill>
                  <a:schemeClr val="tx2"/>
                </a:solidFill>
              </a:rPr>
              <a:t>РАЗРАБОТКА СЮЖЕТА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B266107-443D-4180-9A07-08ECB88BC262}"/>
              </a:ext>
            </a:extLst>
          </p:cNvPr>
          <p:cNvSpPr txBox="1"/>
          <p:nvPr/>
        </p:nvSpPr>
        <p:spPr>
          <a:xfrm>
            <a:off x="7576458" y="9474427"/>
            <a:ext cx="245945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>
                <a:solidFill>
                  <a:schemeClr val="tx2"/>
                </a:solidFill>
              </a:rPr>
              <a:t>ВЫБОР РОЛЕЙ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F46D75D-9D1B-4C4A-8264-611CC0F29B07}"/>
              </a:ext>
            </a:extLst>
          </p:cNvPr>
          <p:cNvSpPr txBox="1"/>
          <p:nvPr/>
        </p:nvSpPr>
        <p:spPr>
          <a:xfrm>
            <a:off x="11201399" y="9927771"/>
            <a:ext cx="338842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>
                <a:solidFill>
                  <a:schemeClr val="tx2"/>
                </a:solidFill>
              </a:rPr>
              <a:t>СЪЁМКА И МОНТАЖ</a:t>
            </a:r>
          </a:p>
        </p:txBody>
      </p:sp>
    </p:spTree>
    <p:extLst>
      <p:ext uri="{BB962C8B-B14F-4D97-AF65-F5344CB8AC3E}">
        <p14:creationId xmlns:p14="http://schemas.microsoft.com/office/powerpoint/2010/main" val="2947888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1.48148E-6 L 0.14205 -1.1092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096" y="-55463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7.40741E-7 L 0.04804 -1.11991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96" y="-5599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2.59259E-6 L -0.1457 -0.88565 " pathEditMode="relative" rAng="0" ptsTypes="AA">
                                      <p:cBhvr>
                                        <p:cTn id="1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292" y="-4428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4.07407E-6 L 0.0625 -0.84352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25" y="-42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1.85185E-6 L -0.24336 -0.72384 " pathEditMode="relative" rAng="0" ptsTypes="AA">
                                      <p:cBhvr>
                                        <p:cTn id="2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174" y="-3620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817D4B6-D58E-474A-8915-F9DE66EE8C8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1157" y="1448301"/>
            <a:ext cx="2735179" cy="13334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52A4E9D-30D3-4F3F-B111-87F26FBAA30C}"/>
              </a:ext>
            </a:extLst>
          </p:cNvPr>
          <p:cNvSpPr txBox="1"/>
          <p:nvPr/>
        </p:nvSpPr>
        <p:spPr>
          <a:xfrm>
            <a:off x="2597899" y="7531769"/>
            <a:ext cx="959410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Образовательные платформы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3356DA0B-77DB-4B87-B646-A7512C48F4B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0947" y="3465513"/>
            <a:ext cx="2838616" cy="1419308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E3ADE726-189D-4652-BDAF-84E8A6D2BFD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17731" y="1389246"/>
            <a:ext cx="3695701" cy="1478280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1311BC67-A54D-4D5D-98D4-43036486BD3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724273" y="2887997"/>
            <a:ext cx="3048000" cy="3048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FE245776-BF33-44CE-A3DC-CAF80BC5A5AA}"/>
              </a:ext>
            </a:extLst>
          </p:cNvPr>
          <p:cNvSpPr txBox="1"/>
          <p:nvPr/>
        </p:nvSpPr>
        <p:spPr>
          <a:xfrm>
            <a:off x="8591550" y="7391400"/>
            <a:ext cx="34223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«Мудрая ворона»</a:t>
            </a:r>
          </a:p>
        </p:txBody>
      </p:sp>
    </p:spTree>
    <p:extLst>
      <p:ext uri="{BB962C8B-B14F-4D97-AF65-F5344CB8AC3E}">
        <p14:creationId xmlns:p14="http://schemas.microsoft.com/office/powerpoint/2010/main" val="3644625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7 7.40741E-7 L -0.07565 -1.0601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789" y="-530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54167E-6 2.59259E-6 L -0.03998 -0.26158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05" y="-130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C861C998-5B08-4AEE-B98C-7EB407BF44CB}"/>
              </a:ext>
            </a:extLst>
          </p:cNvPr>
          <p:cNvSpPr txBox="1"/>
          <p:nvPr/>
        </p:nvSpPr>
        <p:spPr>
          <a:xfrm>
            <a:off x="1582152" y="7653771"/>
            <a:ext cx="9703469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ЧИТАТЕЛЬСКАЯ ГРАМОТНОСТЬ</a:t>
            </a:r>
            <a:r>
              <a:rPr lang="ru-RU" sz="3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32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– это базовый навык функциональной грамотности. 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727F682-3472-4CE7-AF73-7B095F210642}"/>
              </a:ext>
            </a:extLst>
          </p:cNvPr>
          <p:cNvSpPr txBox="1"/>
          <p:nvPr/>
        </p:nvSpPr>
        <p:spPr>
          <a:xfrm>
            <a:off x="1437773" y="8748646"/>
            <a:ext cx="10473490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Это способность интерпретировать тексты, анализировать и находить их смысл и значение.</a:t>
            </a:r>
            <a:endParaRPr lang="ru-RU" sz="32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02148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75E-6 -4.44444E-6 L -0.06393 -0.9101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03" y="-455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3.33333E-6 L -0.05599 -0.85602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99" y="-4280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5C6F61AA-E9CF-447E-B9E6-0786C7212C27}"/>
              </a:ext>
            </a:extLst>
          </p:cNvPr>
          <p:cNvSpPr/>
          <p:nvPr/>
        </p:nvSpPr>
        <p:spPr>
          <a:xfrm>
            <a:off x="331754" y="1179095"/>
            <a:ext cx="1280479" cy="5173577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wordArtVert" wrap="square" rtlCol="0" anchor="b" anchorCtr="0">
            <a:spAutoFit/>
          </a:bodyPr>
          <a:lstStyle/>
          <a:p>
            <a:pPr algn="ctr"/>
            <a:r>
              <a:rPr lang="ru-RU" sz="6000" b="1" dirty="0">
                <a:solidFill>
                  <a:schemeClr val="tx2"/>
                </a:solidFill>
              </a:rPr>
              <a:t>ФГОС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F79A5C6-7BDA-4879-92AA-41E345BEC057}"/>
              </a:ext>
            </a:extLst>
          </p:cNvPr>
          <p:cNvSpPr txBox="1"/>
          <p:nvPr/>
        </p:nvSpPr>
        <p:spPr>
          <a:xfrm>
            <a:off x="1413710" y="7359135"/>
            <a:ext cx="5612731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6000" b="1" dirty="0" err="1">
                <a:solidFill>
                  <a:schemeClr val="tx2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ункциональная</a:t>
            </a:r>
            <a:endParaRPr lang="ru-RU" sz="6000" b="1" dirty="0">
              <a:solidFill>
                <a:schemeClr val="tx2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1B1F9AE-D7FC-4DF0-8F04-3D8E73C7EBB1}"/>
              </a:ext>
            </a:extLst>
          </p:cNvPr>
          <p:cNvSpPr txBox="1"/>
          <p:nvPr/>
        </p:nvSpPr>
        <p:spPr>
          <a:xfrm>
            <a:off x="1413711" y="8429943"/>
            <a:ext cx="6100010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6000" b="1" dirty="0" err="1">
                <a:solidFill>
                  <a:schemeClr val="tx2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рамотност</a:t>
            </a:r>
            <a:r>
              <a:rPr lang="ru-RU" sz="6000" b="1" dirty="0" err="1">
                <a:solidFill>
                  <a:schemeClr val="tx2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ь</a:t>
            </a:r>
            <a:endParaRPr lang="ru-RU" sz="6000" b="1" dirty="0">
              <a:solidFill>
                <a:schemeClr val="tx2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D1BAB06-408C-4ECB-9301-318A871FBC96}"/>
              </a:ext>
            </a:extLst>
          </p:cNvPr>
          <p:cNvSpPr txBox="1"/>
          <p:nvPr/>
        </p:nvSpPr>
        <p:spPr>
          <a:xfrm>
            <a:off x="7670131" y="7431323"/>
            <a:ext cx="539616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chemeClr val="tx2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Читательская грамотность </a:t>
            </a:r>
            <a:endParaRPr lang="ru-RU" sz="3200" b="1" dirty="0">
              <a:solidFill>
                <a:schemeClr val="tx2"/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49DE8632-2A64-481F-8272-64724222D4CC}"/>
              </a:ext>
            </a:extLst>
          </p:cNvPr>
          <p:cNvSpPr txBox="1"/>
          <p:nvPr/>
        </p:nvSpPr>
        <p:spPr>
          <a:xfrm>
            <a:off x="7706226" y="8174909"/>
            <a:ext cx="6701588" cy="5933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tx2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Естественнонаучная грамотность</a:t>
            </a:r>
            <a:endParaRPr lang="ru-RU" sz="3200" b="1" dirty="0">
              <a:solidFill>
                <a:schemeClr val="tx2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B0F9702-219A-4610-9D13-B4D99F534487}"/>
              </a:ext>
            </a:extLst>
          </p:cNvPr>
          <p:cNvSpPr txBox="1"/>
          <p:nvPr/>
        </p:nvSpPr>
        <p:spPr>
          <a:xfrm>
            <a:off x="7694195" y="8800552"/>
            <a:ext cx="7206916" cy="5933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tx2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Математическая грамотность</a:t>
            </a:r>
            <a:endParaRPr lang="ru-RU" sz="3200" b="1" dirty="0">
              <a:solidFill>
                <a:schemeClr val="tx2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BB14F8EE-8DD0-42ED-A4C8-57F70B469CC7}"/>
              </a:ext>
            </a:extLst>
          </p:cNvPr>
          <p:cNvSpPr txBox="1"/>
          <p:nvPr/>
        </p:nvSpPr>
        <p:spPr>
          <a:xfrm>
            <a:off x="7790447" y="9305878"/>
            <a:ext cx="5035215" cy="5933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tx2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Финансовая грамотность</a:t>
            </a:r>
            <a:endParaRPr lang="ru-RU" sz="3200" b="1" dirty="0">
              <a:solidFill>
                <a:schemeClr val="tx2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EE0B2A7-1941-49A1-B56F-E2086E027509}"/>
              </a:ext>
            </a:extLst>
          </p:cNvPr>
          <p:cNvSpPr txBox="1"/>
          <p:nvPr/>
        </p:nvSpPr>
        <p:spPr>
          <a:xfrm>
            <a:off x="7742321" y="9690888"/>
            <a:ext cx="7447546" cy="5933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chemeClr val="tx2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Креативное мышление</a:t>
            </a:r>
            <a:endParaRPr lang="ru-RU" sz="3200" b="1" dirty="0">
              <a:solidFill>
                <a:schemeClr val="tx2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A52083B-FD07-4D3C-A2C1-E7C36B96FE20}"/>
              </a:ext>
            </a:extLst>
          </p:cNvPr>
          <p:cNvSpPr txBox="1"/>
          <p:nvPr/>
        </p:nvSpPr>
        <p:spPr>
          <a:xfrm>
            <a:off x="7779433" y="10033140"/>
            <a:ext cx="7596554" cy="5933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Глобальные компетенции</a:t>
            </a:r>
            <a:endParaRPr lang="ru-RU" sz="3200" b="1" dirty="0">
              <a:solidFill>
                <a:srgbClr val="00206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3771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6 -7.40741E-7 L -0.01445 -0.8312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29" y="-4157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7.40741E-7 L -0.02865 -0.84352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32" y="-42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2.59259E-6 L -0.29583 -0.60324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792" y="-301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4.81481E-6 L -0.31276 -0.6632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638" y="-3317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0833E-6 1.11111E-6 L -0.30898 -0.67732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456" y="-3386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0833E-6 -1.48148E-6 L -0.32044 -0.69143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029" y="-3458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8333E-6 0 L -0.31862 -0.67037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937" y="-335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0 L -0.32201 -0.63264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107" y="-316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  <p:bldP spid="14" grpId="0"/>
      <p:bldP spid="16" grpId="0"/>
      <p:bldP spid="18" grpId="0"/>
      <p:bldP spid="20" grpId="0"/>
      <p:bldP spid="22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0B44454-2D8E-4B7D-90A0-2D60D1BA84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04292" y="1211879"/>
            <a:ext cx="3986160" cy="2760392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EE08BDE-C9C2-4DC0-A2F4-13A69F7D612D}"/>
              </a:ext>
            </a:extLst>
          </p:cNvPr>
          <p:cNvSpPr txBox="1"/>
          <p:nvPr/>
        </p:nvSpPr>
        <p:spPr>
          <a:xfrm>
            <a:off x="-445214" y="7109242"/>
            <a:ext cx="3640601" cy="2062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32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Общее понимание текста</a:t>
            </a:r>
          </a:p>
          <a:p>
            <a:pPr algn="ctr">
              <a:spcAft>
                <a:spcPts val="0"/>
              </a:spcAft>
            </a:pPr>
            <a:r>
              <a:rPr lang="ru-RU" sz="32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 ориентация в тексте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2FAEA66-C6D6-4B5D-8F94-C87FD7799D40}"/>
              </a:ext>
            </a:extLst>
          </p:cNvPr>
          <p:cNvSpPr txBox="1"/>
          <p:nvPr/>
        </p:nvSpPr>
        <p:spPr>
          <a:xfrm>
            <a:off x="3970421" y="1612230"/>
            <a:ext cx="327258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Читательские</a:t>
            </a:r>
          </a:p>
          <a:p>
            <a:pPr algn="ctr"/>
            <a:r>
              <a:rPr lang="ru-RU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умения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6970548-365D-4BEF-9DC7-6B5C97878383}"/>
              </a:ext>
            </a:extLst>
          </p:cNvPr>
          <p:cNvSpPr txBox="1"/>
          <p:nvPr/>
        </p:nvSpPr>
        <p:spPr>
          <a:xfrm>
            <a:off x="3958389" y="7431323"/>
            <a:ext cx="4872790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Г</a:t>
            </a:r>
            <a:r>
              <a:rPr lang="ru-RU" sz="32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лубокое и детальное</a:t>
            </a:r>
          </a:p>
          <a:p>
            <a:r>
              <a:rPr lang="ru-RU" sz="32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понимание содержания </a:t>
            </a:r>
          </a:p>
          <a:p>
            <a:r>
              <a:rPr lang="ru-RU" sz="32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и формы текста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3638839-02B3-45E3-B8E6-AF4AAE790155}"/>
              </a:ext>
            </a:extLst>
          </p:cNvPr>
          <p:cNvSpPr txBox="1"/>
          <p:nvPr/>
        </p:nvSpPr>
        <p:spPr>
          <a:xfrm>
            <a:off x="9035716" y="6858000"/>
            <a:ext cx="3958389" cy="2062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</a:t>
            </a:r>
            <a:r>
              <a:rPr lang="ru-RU" sz="32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спользовании </a:t>
            </a:r>
          </a:p>
          <a:p>
            <a:r>
              <a:rPr lang="ru-RU" sz="32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информации</a:t>
            </a:r>
          </a:p>
          <a:p>
            <a:r>
              <a:rPr lang="ru-RU" sz="32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из текста для</a:t>
            </a:r>
          </a:p>
          <a:p>
            <a:r>
              <a:rPr lang="ru-RU" sz="3200" b="1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различных целей</a:t>
            </a:r>
            <a:endParaRPr lang="ru-RU" sz="32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2918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7 4.44444E-6 L 0.04909 -0.8710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48" y="-4356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3.33333E-6 L 0.29062 -0.80834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531" y="-404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58333E-6 -1.48148E-6 L -0.44558 -0.40023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279" y="-200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70E2ABFA-20E2-4793-979D-6888CAB92623}"/>
              </a:ext>
            </a:extLst>
          </p:cNvPr>
          <p:cNvSpPr/>
          <p:nvPr/>
        </p:nvSpPr>
        <p:spPr>
          <a:xfrm>
            <a:off x="1055077" y="1266092"/>
            <a:ext cx="10100603" cy="773723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(PISA)</a:t>
            </a:r>
            <a:endParaRPr lang="ru-RU" sz="40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1B38082A-D060-45D1-8076-09801BBD25E9}"/>
              </a:ext>
            </a:extLst>
          </p:cNvPr>
          <p:cNvSpPr/>
          <p:nvPr/>
        </p:nvSpPr>
        <p:spPr>
          <a:xfrm>
            <a:off x="8890783" y="2672862"/>
            <a:ext cx="2264898" cy="3559126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>
                <a:solidFill>
                  <a:schemeClr val="tx2"/>
                </a:solidFill>
              </a:rPr>
              <a:t>ФАКТОР</a:t>
            </a:r>
          </a:p>
          <a:p>
            <a:pPr algn="ctr"/>
            <a:r>
              <a:rPr lang="ru-RU" sz="4000" dirty="0">
                <a:solidFill>
                  <a:schemeClr val="tx2"/>
                </a:solidFill>
              </a:rPr>
              <a:t>ЗАДАНИЯ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C982940F-FF66-41B8-B20F-43654C3B148E}"/>
              </a:ext>
            </a:extLst>
          </p:cNvPr>
          <p:cNvSpPr/>
          <p:nvPr/>
        </p:nvSpPr>
        <p:spPr>
          <a:xfrm>
            <a:off x="1055078" y="2672861"/>
            <a:ext cx="2236762" cy="3530991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>
                <a:solidFill>
                  <a:schemeClr val="tx2"/>
                </a:solidFill>
              </a:rPr>
              <a:t>ФАКТОР</a:t>
            </a:r>
          </a:p>
          <a:p>
            <a:pPr algn="ctr"/>
            <a:r>
              <a:rPr lang="ru-RU" sz="4000" dirty="0">
                <a:solidFill>
                  <a:schemeClr val="tx2"/>
                </a:solidFill>
              </a:rPr>
              <a:t>ТЕКСТА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A34059B7-AEEA-48C2-BA53-B153D1893524}"/>
              </a:ext>
            </a:extLst>
          </p:cNvPr>
          <p:cNvSpPr/>
          <p:nvPr/>
        </p:nvSpPr>
        <p:spPr>
          <a:xfrm>
            <a:off x="4628272" y="2757268"/>
            <a:ext cx="3010486" cy="3559126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>
                <a:solidFill>
                  <a:schemeClr val="tx2"/>
                </a:solidFill>
              </a:rPr>
              <a:t>ФАКТОР</a:t>
            </a:r>
          </a:p>
          <a:p>
            <a:pPr algn="ctr"/>
            <a:r>
              <a:rPr lang="ru-RU" sz="4000" dirty="0">
                <a:solidFill>
                  <a:schemeClr val="tx2"/>
                </a:solidFill>
              </a:rPr>
              <a:t>ЧИТАЮЩЕГО</a:t>
            </a:r>
          </a:p>
        </p:txBody>
      </p:sp>
    </p:spTree>
    <p:extLst>
      <p:ext uri="{BB962C8B-B14F-4D97-AF65-F5344CB8AC3E}">
        <p14:creationId xmlns:p14="http://schemas.microsoft.com/office/powerpoint/2010/main" val="3529887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>
            <a:extLst>
              <a:ext uri="{FF2B5EF4-FFF2-40B4-BE49-F238E27FC236}">
                <a16:creationId xmlns:a16="http://schemas.microsoft.com/office/drawing/2014/main" id="{CB2B9C8E-7D3C-4D62-BA7D-B6C54D923202}"/>
              </a:ext>
            </a:extLst>
          </p:cNvPr>
          <p:cNvSpPr txBox="1"/>
          <p:nvPr/>
        </p:nvSpPr>
        <p:spPr>
          <a:xfrm flipH="1">
            <a:off x="-5067301" y="-1524000"/>
            <a:ext cx="4610099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>
                <a:solidFill>
                  <a:schemeClr val="tx2"/>
                </a:solidFill>
              </a:rPr>
              <a:t>   СПЛОШНЫЕ </a:t>
            </a:r>
          </a:p>
          <a:p>
            <a:pPr algn="ctr"/>
            <a:r>
              <a:rPr lang="ru-RU" sz="2800" b="1" dirty="0">
                <a:solidFill>
                  <a:schemeClr val="tx2"/>
                </a:solidFill>
              </a:rPr>
              <a:t>Статьи, рассказы, эссе,</a:t>
            </a:r>
          </a:p>
          <a:p>
            <a:pPr algn="ctr"/>
            <a:r>
              <a:rPr lang="ru-RU" sz="2800" b="1" dirty="0">
                <a:solidFill>
                  <a:schemeClr val="tx2"/>
                </a:solidFill>
              </a:rPr>
              <a:t>Романы и т.д.</a:t>
            </a:r>
          </a:p>
        </p:txBody>
      </p:sp>
      <p:grpSp>
        <p:nvGrpSpPr>
          <p:cNvPr id="29" name="Группа 28">
            <a:extLst>
              <a:ext uri="{FF2B5EF4-FFF2-40B4-BE49-F238E27FC236}">
                <a16:creationId xmlns:a16="http://schemas.microsoft.com/office/drawing/2014/main" id="{078308A0-9A0A-4444-82CE-DB3CE7D8F262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9" name="Прямоугольник 8">
              <a:extLst>
                <a:ext uri="{FF2B5EF4-FFF2-40B4-BE49-F238E27FC236}">
                  <a16:creationId xmlns:a16="http://schemas.microsoft.com/office/drawing/2014/main" id="{B98EC83B-56EF-4C27-BD18-4F368FBFF74C}"/>
                </a:ext>
              </a:extLst>
            </p:cNvPr>
            <p:cNvSpPr/>
            <p:nvPr/>
          </p:nvSpPr>
          <p:spPr>
            <a:xfrm>
              <a:off x="0" y="0"/>
              <a:ext cx="6096000" cy="3390900"/>
            </a:xfrm>
            <a:prstGeom prst="rect">
              <a:avLst/>
            </a:prstGeom>
            <a:solidFill>
              <a:schemeClr val="bg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grpSp>
          <p:nvGrpSpPr>
            <p:cNvPr id="20" name="Группа 19">
              <a:extLst>
                <a:ext uri="{FF2B5EF4-FFF2-40B4-BE49-F238E27FC236}">
                  <a16:creationId xmlns:a16="http://schemas.microsoft.com/office/drawing/2014/main" id="{1DA7B298-2AC4-4849-8996-F06CFDEDE3A7}"/>
                </a:ext>
              </a:extLst>
            </p:cNvPr>
            <p:cNvGrpSpPr/>
            <p:nvPr/>
          </p:nvGrpSpPr>
          <p:grpSpPr>
            <a:xfrm>
              <a:off x="0" y="0"/>
              <a:ext cx="12192000" cy="6858000"/>
              <a:chOff x="0" y="0"/>
              <a:chExt cx="12192000" cy="6858000"/>
            </a:xfrm>
          </p:grpSpPr>
          <p:sp>
            <p:nvSpPr>
              <p:cNvPr id="17" name="Прямоугольник 16">
                <a:extLst>
                  <a:ext uri="{FF2B5EF4-FFF2-40B4-BE49-F238E27FC236}">
                    <a16:creationId xmlns:a16="http://schemas.microsoft.com/office/drawing/2014/main" id="{4EAC8554-2DA1-428F-9BCB-A3B8D47A3B19}"/>
                  </a:ext>
                </a:extLst>
              </p:cNvPr>
              <p:cNvSpPr/>
              <p:nvPr/>
            </p:nvSpPr>
            <p:spPr>
              <a:xfrm>
                <a:off x="6096000" y="3467100"/>
                <a:ext cx="6096000" cy="3390900"/>
              </a:xfrm>
              <a:prstGeom prst="rect">
                <a:avLst/>
              </a:prstGeom>
              <a:solidFill>
                <a:schemeClr val="bg2">
                  <a:lumMod val="60000"/>
                  <a:lumOff val="4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sp>
            <p:nvSpPr>
              <p:cNvPr id="4" name="Прямоугольник 3">
                <a:extLst>
                  <a:ext uri="{FF2B5EF4-FFF2-40B4-BE49-F238E27FC236}">
                    <a16:creationId xmlns:a16="http://schemas.microsoft.com/office/drawing/2014/main" id="{41AAD197-1FB7-44EB-A2C0-2D1AE2CE11B1}"/>
                  </a:ext>
                </a:extLst>
              </p:cNvPr>
              <p:cNvSpPr/>
              <p:nvPr/>
            </p:nvSpPr>
            <p:spPr>
              <a:xfrm>
                <a:off x="0" y="3429000"/>
                <a:ext cx="6076950" cy="3429000"/>
              </a:xfrm>
              <a:prstGeom prst="rect">
                <a:avLst/>
              </a:prstGeom>
              <a:solidFill>
                <a:schemeClr val="bg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dirty="0"/>
                  <a:t>Е </a:t>
                </a:r>
              </a:p>
              <a:p>
                <a:pPr algn="ctr"/>
                <a:endParaRPr lang="ru-RU" dirty="0"/>
              </a:p>
            </p:txBody>
          </p:sp>
          <p:pic>
            <p:nvPicPr>
              <p:cNvPr id="7" name="Рисунок 6">
                <a:extLst>
                  <a:ext uri="{FF2B5EF4-FFF2-40B4-BE49-F238E27FC236}">
                    <a16:creationId xmlns:a16="http://schemas.microsoft.com/office/drawing/2014/main" id="{DBF2CFB1-1C0C-48DC-AC03-7A3BC25EAF7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6095472" y="0"/>
                <a:ext cx="6096528" cy="3444539"/>
              </a:xfrm>
              <a:prstGeom prst="rect">
                <a:avLst/>
              </a:prstGeom>
            </p:spPr>
          </p:pic>
          <p:pic>
            <p:nvPicPr>
              <p:cNvPr id="12" name="Рисунок 11">
                <a:extLst>
                  <a:ext uri="{FF2B5EF4-FFF2-40B4-BE49-F238E27FC236}">
                    <a16:creationId xmlns:a16="http://schemas.microsoft.com/office/drawing/2014/main" id="{82FCA1BC-BC45-4D5E-9B27-E40EC238E5F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4286852" y="2362854"/>
                <a:ext cx="3694496" cy="2475191"/>
              </a:xfrm>
              <a:prstGeom prst="rect">
                <a:avLst/>
              </a:prstGeom>
            </p:spPr>
          </p:pic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BA152895-BA7C-42FA-A393-0F7C6C58541A}"/>
                  </a:ext>
                </a:extLst>
              </p:cNvPr>
              <p:cNvSpPr txBox="1"/>
              <p:nvPr/>
            </p:nvSpPr>
            <p:spPr>
              <a:xfrm>
                <a:off x="4552950" y="2495550"/>
                <a:ext cx="1241045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3200" b="1" dirty="0">
                    <a:solidFill>
                      <a:schemeClr val="tx2"/>
                    </a:solidFill>
                  </a:rPr>
                  <a:t>ТИПЫ</a:t>
                </a:r>
              </a:p>
            </p:txBody>
          </p:sp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B8B91594-B19C-4E11-86C6-C8CFE2DA64FA}"/>
                  </a:ext>
                </a:extLst>
              </p:cNvPr>
              <p:cNvSpPr txBox="1"/>
              <p:nvPr/>
            </p:nvSpPr>
            <p:spPr>
              <a:xfrm>
                <a:off x="6267450" y="2533650"/>
                <a:ext cx="1630254" cy="55399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3000" b="1" dirty="0">
                    <a:solidFill>
                      <a:schemeClr val="tx2"/>
                    </a:solidFill>
                  </a:rPr>
                  <a:t>ТЕКСТОВ</a:t>
                </a:r>
              </a:p>
            </p:txBody>
          </p:sp>
        </p:grpSp>
        <p:grpSp>
          <p:nvGrpSpPr>
            <p:cNvPr id="21" name="Группа 20">
              <a:extLst>
                <a:ext uri="{FF2B5EF4-FFF2-40B4-BE49-F238E27FC236}">
                  <a16:creationId xmlns:a16="http://schemas.microsoft.com/office/drawing/2014/main" id="{8450435C-45EC-4EB4-8383-E4C2D856ADA1}"/>
                </a:ext>
              </a:extLst>
            </p:cNvPr>
            <p:cNvGrpSpPr/>
            <p:nvPr/>
          </p:nvGrpSpPr>
          <p:grpSpPr>
            <a:xfrm>
              <a:off x="0" y="0"/>
              <a:ext cx="12192000" cy="6858000"/>
              <a:chOff x="0" y="0"/>
              <a:chExt cx="12192000" cy="6858000"/>
            </a:xfrm>
          </p:grpSpPr>
          <p:sp>
            <p:nvSpPr>
              <p:cNvPr id="22" name="Прямоугольник 21">
                <a:extLst>
                  <a:ext uri="{FF2B5EF4-FFF2-40B4-BE49-F238E27FC236}">
                    <a16:creationId xmlns:a16="http://schemas.microsoft.com/office/drawing/2014/main" id="{30839F3C-EA80-4EA4-8F6E-55C07920A511}"/>
                  </a:ext>
                </a:extLst>
              </p:cNvPr>
              <p:cNvSpPr/>
              <p:nvPr/>
            </p:nvSpPr>
            <p:spPr>
              <a:xfrm>
                <a:off x="6096000" y="3467100"/>
                <a:ext cx="6096000" cy="3390900"/>
              </a:xfrm>
              <a:prstGeom prst="rect">
                <a:avLst/>
              </a:prstGeom>
              <a:solidFill>
                <a:schemeClr val="bg2">
                  <a:lumMod val="60000"/>
                  <a:lumOff val="4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2800" b="1" dirty="0">
                  <a:solidFill>
                    <a:schemeClr val="tx2"/>
                  </a:solidFill>
                </a:endParaRPr>
              </a:p>
            </p:txBody>
          </p:sp>
          <p:sp>
            <p:nvSpPr>
              <p:cNvPr id="23" name="Прямоугольник 22">
                <a:extLst>
                  <a:ext uri="{FF2B5EF4-FFF2-40B4-BE49-F238E27FC236}">
                    <a16:creationId xmlns:a16="http://schemas.microsoft.com/office/drawing/2014/main" id="{67DEE86B-62AF-4A90-BDDE-DBA57EABF4C9}"/>
                  </a:ext>
                </a:extLst>
              </p:cNvPr>
              <p:cNvSpPr/>
              <p:nvPr/>
            </p:nvSpPr>
            <p:spPr>
              <a:xfrm>
                <a:off x="0" y="3429000"/>
                <a:ext cx="6076950" cy="3429000"/>
              </a:xfrm>
              <a:prstGeom prst="rect">
                <a:avLst/>
              </a:prstGeom>
              <a:solidFill>
                <a:schemeClr val="bg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dirty="0"/>
                  <a:t> </a:t>
                </a:r>
              </a:p>
              <a:p>
                <a:pPr algn="ctr"/>
                <a:endParaRPr lang="ru-RU" dirty="0"/>
              </a:p>
            </p:txBody>
          </p:sp>
          <p:pic>
            <p:nvPicPr>
              <p:cNvPr id="24" name="Рисунок 23">
                <a:extLst>
                  <a:ext uri="{FF2B5EF4-FFF2-40B4-BE49-F238E27FC236}">
                    <a16:creationId xmlns:a16="http://schemas.microsoft.com/office/drawing/2014/main" id="{F6BD16F6-AEBC-4706-B2D6-83236D000E4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6095472" y="0"/>
                <a:ext cx="6096528" cy="3444539"/>
              </a:xfrm>
              <a:prstGeom prst="rect">
                <a:avLst/>
              </a:prstGeom>
            </p:spPr>
          </p:pic>
          <p:pic>
            <p:nvPicPr>
              <p:cNvPr id="25" name="Рисунок 24">
                <a:extLst>
                  <a:ext uri="{FF2B5EF4-FFF2-40B4-BE49-F238E27FC236}">
                    <a16:creationId xmlns:a16="http://schemas.microsoft.com/office/drawing/2014/main" id="{8F116CB3-8801-4ABA-A834-A640EFFE5EF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4286852" y="2362854"/>
                <a:ext cx="3694496" cy="2475191"/>
              </a:xfrm>
              <a:prstGeom prst="rect">
                <a:avLst/>
              </a:prstGeom>
            </p:spPr>
          </p:pic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1A5320F6-AD4C-4894-B56D-0685548631AA}"/>
                  </a:ext>
                </a:extLst>
              </p:cNvPr>
              <p:cNvSpPr txBox="1"/>
              <p:nvPr/>
            </p:nvSpPr>
            <p:spPr>
              <a:xfrm>
                <a:off x="4552950" y="2495550"/>
                <a:ext cx="1241045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3200" b="1" dirty="0">
                    <a:solidFill>
                      <a:schemeClr val="tx2"/>
                    </a:solidFill>
                  </a:rPr>
                  <a:t>ТИПЫ</a:t>
                </a:r>
              </a:p>
            </p:txBody>
          </p:sp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DF07C0EA-573A-4896-83AD-FBA142AEAD6D}"/>
                  </a:ext>
                </a:extLst>
              </p:cNvPr>
              <p:cNvSpPr txBox="1"/>
              <p:nvPr/>
            </p:nvSpPr>
            <p:spPr>
              <a:xfrm>
                <a:off x="6267450" y="2533650"/>
                <a:ext cx="1630254" cy="55399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3000" b="1" dirty="0">
                    <a:solidFill>
                      <a:schemeClr val="tx2"/>
                    </a:solidFill>
                  </a:rPr>
                  <a:t>ТЕКСТОВ</a:t>
                </a:r>
              </a:p>
            </p:txBody>
          </p:sp>
        </p:grpSp>
      </p:grpSp>
      <p:sp>
        <p:nvSpPr>
          <p:cNvPr id="28" name="TextBox 27">
            <a:extLst>
              <a:ext uri="{FF2B5EF4-FFF2-40B4-BE49-F238E27FC236}">
                <a16:creationId xmlns:a16="http://schemas.microsoft.com/office/drawing/2014/main" id="{DF7E3A67-3FB7-4316-B47A-F6ECC015BAC2}"/>
              </a:ext>
            </a:extLst>
          </p:cNvPr>
          <p:cNvSpPr txBox="1"/>
          <p:nvPr/>
        </p:nvSpPr>
        <p:spPr>
          <a:xfrm flipH="1">
            <a:off x="666749" y="400050"/>
            <a:ext cx="4610099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>
                <a:solidFill>
                  <a:schemeClr val="tx2"/>
                </a:solidFill>
              </a:rPr>
              <a:t>   СПЛОШНЫЕ </a:t>
            </a:r>
          </a:p>
          <a:p>
            <a:pPr algn="ctr"/>
            <a:r>
              <a:rPr lang="ru-RU" sz="2800" b="1" dirty="0">
                <a:solidFill>
                  <a:schemeClr val="tx2"/>
                </a:solidFill>
              </a:rPr>
              <a:t>статьи, рассказы, эссе,</a:t>
            </a:r>
          </a:p>
          <a:p>
            <a:pPr algn="ctr"/>
            <a:r>
              <a:rPr lang="ru-RU" sz="2800" b="1" dirty="0">
                <a:solidFill>
                  <a:schemeClr val="tx2"/>
                </a:solidFill>
              </a:rPr>
              <a:t>романы и т.д.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A9E86C8-42BC-4E2A-A5A7-606BB3B0D0EA}"/>
              </a:ext>
            </a:extLst>
          </p:cNvPr>
          <p:cNvSpPr txBox="1"/>
          <p:nvPr/>
        </p:nvSpPr>
        <p:spPr>
          <a:xfrm>
            <a:off x="7219950" y="381000"/>
            <a:ext cx="4285147" cy="169277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800" b="1" dirty="0">
                <a:solidFill>
                  <a:schemeClr val="tx2"/>
                </a:solidFill>
              </a:rPr>
              <a:t>НЕ СПЛОШНЫЕ</a:t>
            </a:r>
          </a:p>
          <a:p>
            <a:pPr algn="ctr"/>
            <a:r>
              <a:rPr lang="ru-RU" sz="2800" b="1" dirty="0">
                <a:solidFill>
                  <a:schemeClr val="tx2"/>
                </a:solidFill>
              </a:rPr>
              <a:t>таблицы, схемы,</a:t>
            </a:r>
          </a:p>
          <a:p>
            <a:pPr algn="ctr"/>
            <a:r>
              <a:rPr lang="ru-RU" sz="2800" b="1" dirty="0">
                <a:solidFill>
                  <a:schemeClr val="tx2"/>
                </a:solidFill>
              </a:rPr>
              <a:t>диаграммы, графики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AA0306D1-F980-4445-92FF-28ED05A8D58A}"/>
              </a:ext>
            </a:extLst>
          </p:cNvPr>
          <p:cNvSpPr txBox="1"/>
          <p:nvPr/>
        </p:nvSpPr>
        <p:spPr>
          <a:xfrm>
            <a:off x="1047750" y="4876800"/>
            <a:ext cx="3412986" cy="169277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800" b="1" dirty="0">
                <a:solidFill>
                  <a:schemeClr val="tx2"/>
                </a:solidFill>
              </a:rPr>
              <a:t>СОСТАВНЫЕ</a:t>
            </a:r>
          </a:p>
          <a:p>
            <a:pPr algn="ctr"/>
            <a:r>
              <a:rPr lang="ru-RU" sz="2800" b="1" dirty="0">
                <a:solidFill>
                  <a:schemeClr val="tx2"/>
                </a:solidFill>
              </a:rPr>
              <a:t>обложки журналов,</a:t>
            </a:r>
          </a:p>
          <a:p>
            <a:pPr algn="ctr"/>
            <a:r>
              <a:rPr lang="ru-RU" sz="2800" b="1" dirty="0">
                <a:solidFill>
                  <a:schemeClr val="tx2"/>
                </a:solidFill>
              </a:rPr>
              <a:t>инструкции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4002F09-F146-4AC0-9B54-E8D8FDFD1ADE}"/>
              </a:ext>
            </a:extLst>
          </p:cNvPr>
          <p:cNvSpPr txBox="1"/>
          <p:nvPr/>
        </p:nvSpPr>
        <p:spPr>
          <a:xfrm>
            <a:off x="9731829" y="9470571"/>
            <a:ext cx="3841116" cy="169277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>
                <a:solidFill>
                  <a:schemeClr val="tx2">
                    <a:lumMod val="75000"/>
                  </a:schemeClr>
                </a:solidFill>
              </a:rPr>
              <a:t>СМЕШАННЫЕ</a:t>
            </a:r>
          </a:p>
          <a:p>
            <a:r>
              <a:rPr lang="ru-RU" sz="2800" b="1" dirty="0">
                <a:solidFill>
                  <a:schemeClr val="tx2">
                    <a:lumMod val="75000"/>
                  </a:schemeClr>
                </a:solidFill>
              </a:rPr>
              <a:t>  Журнальные статьи.</a:t>
            </a:r>
          </a:p>
          <a:p>
            <a:r>
              <a:rPr lang="ru-RU" sz="2800" b="1" dirty="0">
                <a:solidFill>
                  <a:schemeClr val="tx2">
                    <a:lumMod val="75000"/>
                  </a:schemeClr>
                </a:solidFill>
              </a:rPr>
              <a:t>       веб-страницы</a:t>
            </a:r>
          </a:p>
        </p:txBody>
      </p:sp>
    </p:spTree>
    <p:extLst>
      <p:ext uri="{BB962C8B-B14F-4D97-AF65-F5344CB8AC3E}">
        <p14:creationId xmlns:p14="http://schemas.microsoft.com/office/powerpoint/2010/main" val="2327041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1.85185E-6 L -0.203 -0.66412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156" y="-3321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16" grpId="0"/>
      <p:bldP spid="30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Прямоугольник 139">
            <a:extLst>
              <a:ext uri="{FF2B5EF4-FFF2-40B4-BE49-F238E27FC236}">
                <a16:creationId xmlns:a16="http://schemas.microsoft.com/office/drawing/2014/main" id="{AE407688-DE92-4CF0-B236-09567DC08C4A}"/>
              </a:ext>
            </a:extLst>
          </p:cNvPr>
          <p:cNvSpPr/>
          <p:nvPr/>
        </p:nvSpPr>
        <p:spPr>
          <a:xfrm>
            <a:off x="476250" y="2152650"/>
            <a:ext cx="5656263" cy="100965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 w="5715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9" name="Прямоугольник 138">
            <a:extLst>
              <a:ext uri="{FF2B5EF4-FFF2-40B4-BE49-F238E27FC236}">
                <a16:creationId xmlns:a16="http://schemas.microsoft.com/office/drawing/2014/main" id="{712EB29E-66F2-4427-9E62-13396F313D65}"/>
              </a:ext>
            </a:extLst>
          </p:cNvPr>
          <p:cNvSpPr/>
          <p:nvPr/>
        </p:nvSpPr>
        <p:spPr>
          <a:xfrm>
            <a:off x="495300" y="3132931"/>
            <a:ext cx="4857750" cy="665163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 w="5715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6" name="Прямоугольник 135">
            <a:extLst>
              <a:ext uri="{FF2B5EF4-FFF2-40B4-BE49-F238E27FC236}">
                <a16:creationId xmlns:a16="http://schemas.microsoft.com/office/drawing/2014/main" id="{227EE58C-6702-4204-BF89-33B11BA30FA2}"/>
              </a:ext>
            </a:extLst>
          </p:cNvPr>
          <p:cNvSpPr/>
          <p:nvPr/>
        </p:nvSpPr>
        <p:spPr>
          <a:xfrm>
            <a:off x="514350" y="3798888"/>
            <a:ext cx="4191000" cy="66675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 w="5715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2" name="Прямоугольник 131">
            <a:extLst>
              <a:ext uri="{FF2B5EF4-FFF2-40B4-BE49-F238E27FC236}">
                <a16:creationId xmlns:a16="http://schemas.microsoft.com/office/drawing/2014/main" id="{DB4D88A5-3624-409C-BD7C-B76D37E02856}"/>
              </a:ext>
            </a:extLst>
          </p:cNvPr>
          <p:cNvSpPr/>
          <p:nvPr/>
        </p:nvSpPr>
        <p:spPr>
          <a:xfrm>
            <a:off x="514350" y="4438650"/>
            <a:ext cx="3733800" cy="80010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 w="5715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0" name="Прямоугольник 129">
            <a:extLst>
              <a:ext uri="{FF2B5EF4-FFF2-40B4-BE49-F238E27FC236}">
                <a16:creationId xmlns:a16="http://schemas.microsoft.com/office/drawing/2014/main" id="{2035F666-F907-41FF-BC70-FAE38616AF47}"/>
              </a:ext>
            </a:extLst>
          </p:cNvPr>
          <p:cNvSpPr/>
          <p:nvPr/>
        </p:nvSpPr>
        <p:spPr>
          <a:xfrm>
            <a:off x="514350" y="5200650"/>
            <a:ext cx="2990850" cy="78105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 w="5715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6" name="Прямоугольник 85">
            <a:extLst>
              <a:ext uri="{FF2B5EF4-FFF2-40B4-BE49-F238E27FC236}">
                <a16:creationId xmlns:a16="http://schemas.microsoft.com/office/drawing/2014/main" id="{DC11B813-4ADE-4994-AFE3-4BE35A924D1B}"/>
              </a:ext>
            </a:extLst>
          </p:cNvPr>
          <p:cNvSpPr/>
          <p:nvPr/>
        </p:nvSpPr>
        <p:spPr>
          <a:xfrm>
            <a:off x="514350" y="5981700"/>
            <a:ext cx="2305050" cy="87630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 w="5715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8" name="Прямоугольник 77">
            <a:extLst>
              <a:ext uri="{FF2B5EF4-FFF2-40B4-BE49-F238E27FC236}">
                <a16:creationId xmlns:a16="http://schemas.microsoft.com/office/drawing/2014/main" id="{AE7C7195-9941-4EB2-95B0-4C4BD7775C1B}"/>
              </a:ext>
            </a:extLst>
          </p:cNvPr>
          <p:cNvSpPr/>
          <p:nvPr/>
        </p:nvSpPr>
        <p:spPr>
          <a:xfrm>
            <a:off x="8743950" y="4487779"/>
            <a:ext cx="3448050" cy="731921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 w="5715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4" name="Прямоугольник 73">
            <a:extLst>
              <a:ext uri="{FF2B5EF4-FFF2-40B4-BE49-F238E27FC236}">
                <a16:creationId xmlns:a16="http://schemas.microsoft.com/office/drawing/2014/main" id="{3F05D08F-1220-4646-B96E-97C0F9D55C16}"/>
              </a:ext>
            </a:extLst>
          </p:cNvPr>
          <p:cNvSpPr/>
          <p:nvPr/>
        </p:nvSpPr>
        <p:spPr>
          <a:xfrm>
            <a:off x="10056395" y="5983705"/>
            <a:ext cx="2135605" cy="874295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 w="5715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 dirty="0">
              <a:solidFill>
                <a:schemeClr val="tx2"/>
              </a:solidFill>
            </a:endParaRP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00815C07-57A0-4358-B085-37101A9BEBA2}"/>
              </a:ext>
            </a:extLst>
          </p:cNvPr>
          <p:cNvSpPr txBox="1"/>
          <p:nvPr/>
        </p:nvSpPr>
        <p:spPr>
          <a:xfrm>
            <a:off x="10115550" y="5987132"/>
            <a:ext cx="214446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tx2"/>
                </a:solidFill>
              </a:rPr>
              <a:t>Запоминание,</a:t>
            </a:r>
          </a:p>
          <a:p>
            <a:r>
              <a:rPr lang="ru-RU" sz="2400" b="1" dirty="0">
                <a:solidFill>
                  <a:schemeClr val="tx2"/>
                </a:solidFill>
              </a:rPr>
              <a:t>узнавание</a:t>
            </a:r>
          </a:p>
        </p:txBody>
      </p:sp>
      <p:grpSp>
        <p:nvGrpSpPr>
          <p:cNvPr id="126" name="Группа 125">
            <a:extLst>
              <a:ext uri="{FF2B5EF4-FFF2-40B4-BE49-F238E27FC236}">
                <a16:creationId xmlns:a16="http://schemas.microsoft.com/office/drawing/2014/main" id="{DCB0E181-8B64-453B-9579-893D5504A047}"/>
              </a:ext>
            </a:extLst>
          </p:cNvPr>
          <p:cNvGrpSpPr/>
          <p:nvPr/>
        </p:nvGrpSpPr>
        <p:grpSpPr>
          <a:xfrm>
            <a:off x="2122300" y="2112401"/>
            <a:ext cx="8906198" cy="4745599"/>
            <a:chOff x="2163408" y="2112401"/>
            <a:chExt cx="8906198" cy="4745599"/>
          </a:xfrm>
        </p:grpSpPr>
        <p:sp>
          <p:nvSpPr>
            <p:cNvPr id="34" name="Равнобедренный треугольник 33">
              <a:extLst>
                <a:ext uri="{FF2B5EF4-FFF2-40B4-BE49-F238E27FC236}">
                  <a16:creationId xmlns:a16="http://schemas.microsoft.com/office/drawing/2014/main" id="{310F80BE-0128-4B68-82B8-5B68E76B302E}"/>
                </a:ext>
              </a:extLst>
            </p:cNvPr>
            <p:cNvSpPr/>
            <p:nvPr/>
          </p:nvSpPr>
          <p:spPr>
            <a:xfrm>
              <a:off x="2163408" y="2112401"/>
              <a:ext cx="7938210" cy="4745599"/>
            </a:xfrm>
            <a:prstGeom prst="triangle">
              <a:avLst/>
            </a:prstGeom>
            <a:solidFill>
              <a:schemeClr val="bg2">
                <a:lumMod val="60000"/>
                <a:lumOff val="40000"/>
              </a:schemeClr>
            </a:solidFill>
            <a:ln w="5715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b="1" dirty="0">
                <a:solidFill>
                  <a:schemeClr val="tx2"/>
                </a:solidFill>
              </a:endParaRPr>
            </a:p>
          </p:txBody>
        </p:sp>
        <p:cxnSp>
          <p:nvCxnSpPr>
            <p:cNvPr id="36" name="Прямая соединительная линия 35">
              <a:extLst>
                <a:ext uri="{FF2B5EF4-FFF2-40B4-BE49-F238E27FC236}">
                  <a16:creationId xmlns:a16="http://schemas.microsoft.com/office/drawing/2014/main" id="{8FBC8737-50DC-4E46-8662-4D63DC2B8CF7}"/>
                </a:ext>
              </a:extLst>
            </p:cNvPr>
            <p:cNvCxnSpPr>
              <a:cxnSpLocks/>
            </p:cNvCxnSpPr>
            <p:nvPr/>
          </p:nvCxnSpPr>
          <p:spPr>
            <a:xfrm>
              <a:off x="2871537" y="6007769"/>
              <a:ext cx="6493460" cy="0"/>
            </a:xfrm>
            <a:prstGeom prst="line">
              <a:avLst/>
            </a:prstGeom>
            <a:ln w="5715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Прямая соединительная линия 39">
              <a:extLst>
                <a:ext uri="{FF2B5EF4-FFF2-40B4-BE49-F238E27FC236}">
                  <a16:creationId xmlns:a16="http://schemas.microsoft.com/office/drawing/2014/main" id="{4D251C4D-4ABD-412B-8B14-7A1ED41ED614}"/>
                </a:ext>
              </a:extLst>
            </p:cNvPr>
            <p:cNvCxnSpPr>
              <a:cxnSpLocks/>
            </p:cNvCxnSpPr>
            <p:nvPr/>
          </p:nvCxnSpPr>
          <p:spPr>
            <a:xfrm>
              <a:off x="3513221" y="5245768"/>
              <a:ext cx="5213684" cy="0"/>
            </a:xfrm>
            <a:prstGeom prst="line">
              <a:avLst/>
            </a:prstGeom>
            <a:ln w="5715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Прямая соединительная линия 45">
              <a:extLst>
                <a:ext uri="{FF2B5EF4-FFF2-40B4-BE49-F238E27FC236}">
                  <a16:creationId xmlns:a16="http://schemas.microsoft.com/office/drawing/2014/main" id="{A65CFF0F-AF19-4F72-9C51-F8797AC8B4AB}"/>
                </a:ext>
              </a:extLst>
            </p:cNvPr>
            <p:cNvCxnSpPr>
              <a:cxnSpLocks/>
              <a:stCxn id="34" idx="1"/>
              <a:endCxn id="34" idx="5"/>
            </p:cNvCxnSpPr>
            <p:nvPr/>
          </p:nvCxnSpPr>
          <p:spPr>
            <a:xfrm>
              <a:off x="4147961" y="4485201"/>
              <a:ext cx="3969105" cy="0"/>
            </a:xfrm>
            <a:prstGeom prst="line">
              <a:avLst/>
            </a:prstGeom>
            <a:ln w="5715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Прямая соединительная линия 48">
              <a:extLst>
                <a:ext uri="{FF2B5EF4-FFF2-40B4-BE49-F238E27FC236}">
                  <a16:creationId xmlns:a16="http://schemas.microsoft.com/office/drawing/2014/main" id="{5155B41B-A35C-4D1D-8190-A8BD30A543BE}"/>
                </a:ext>
              </a:extLst>
            </p:cNvPr>
            <p:cNvCxnSpPr>
              <a:cxnSpLocks/>
            </p:cNvCxnSpPr>
            <p:nvPr/>
          </p:nvCxnSpPr>
          <p:spPr>
            <a:xfrm>
              <a:off x="4748463" y="3793958"/>
              <a:ext cx="2839717" cy="0"/>
            </a:xfrm>
            <a:prstGeom prst="line">
              <a:avLst/>
            </a:prstGeom>
            <a:ln w="5715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Прямая соединительная линия 61">
              <a:extLst>
                <a:ext uri="{FF2B5EF4-FFF2-40B4-BE49-F238E27FC236}">
                  <a16:creationId xmlns:a16="http://schemas.microsoft.com/office/drawing/2014/main" id="{61DA78AE-9314-47FC-9F89-40C1F96867C4}"/>
                </a:ext>
              </a:extLst>
            </p:cNvPr>
            <p:cNvCxnSpPr>
              <a:cxnSpLocks/>
            </p:cNvCxnSpPr>
            <p:nvPr/>
          </p:nvCxnSpPr>
          <p:spPr>
            <a:xfrm>
              <a:off x="5293895" y="3120189"/>
              <a:ext cx="1684421" cy="0"/>
            </a:xfrm>
            <a:prstGeom prst="line">
              <a:avLst/>
            </a:prstGeom>
            <a:ln w="5715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9" name="TextBox 78">
              <a:extLst>
                <a:ext uri="{FF2B5EF4-FFF2-40B4-BE49-F238E27FC236}">
                  <a16:creationId xmlns:a16="http://schemas.microsoft.com/office/drawing/2014/main" id="{48795AB3-B397-466A-881D-440C2912C3EB}"/>
                </a:ext>
              </a:extLst>
            </p:cNvPr>
            <p:cNvSpPr txBox="1"/>
            <p:nvPr/>
          </p:nvSpPr>
          <p:spPr>
            <a:xfrm>
              <a:off x="8834186" y="4588817"/>
              <a:ext cx="223542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b="1" dirty="0">
                  <a:solidFill>
                    <a:schemeClr val="tx2"/>
                  </a:solidFill>
                </a:rPr>
                <a:t>Решение задач</a:t>
              </a:r>
            </a:p>
          </p:txBody>
        </p:sp>
      </p:grpSp>
      <p:sp>
        <p:nvSpPr>
          <p:cNvPr id="80" name="Прямоугольник 79">
            <a:extLst>
              <a:ext uri="{FF2B5EF4-FFF2-40B4-BE49-F238E27FC236}">
                <a16:creationId xmlns:a16="http://schemas.microsoft.com/office/drawing/2014/main" id="{A9B0F03F-29E1-40FD-AA33-573D878249DC}"/>
              </a:ext>
            </a:extLst>
          </p:cNvPr>
          <p:cNvSpPr/>
          <p:nvPr/>
        </p:nvSpPr>
        <p:spPr>
          <a:xfrm>
            <a:off x="7524750" y="3124200"/>
            <a:ext cx="4667250" cy="60960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 w="5715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2" name="Прямоугольник 81">
            <a:extLst>
              <a:ext uri="{FF2B5EF4-FFF2-40B4-BE49-F238E27FC236}">
                <a16:creationId xmlns:a16="http://schemas.microsoft.com/office/drawing/2014/main" id="{08620D61-3D3C-44CA-B63C-F3E38F5AEB54}"/>
              </a:ext>
            </a:extLst>
          </p:cNvPr>
          <p:cNvSpPr/>
          <p:nvPr/>
        </p:nvSpPr>
        <p:spPr>
          <a:xfrm>
            <a:off x="6953250" y="2190750"/>
            <a:ext cx="3916279" cy="933449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 w="5715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ECAD4A24-52E5-4D66-82AF-19DAE87828F0}"/>
              </a:ext>
            </a:extLst>
          </p:cNvPr>
          <p:cNvSpPr txBox="1"/>
          <p:nvPr/>
        </p:nvSpPr>
        <p:spPr>
          <a:xfrm>
            <a:off x="7511716" y="3198167"/>
            <a:ext cx="187711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solidFill>
                  <a:schemeClr val="tx2"/>
                </a:solidFill>
              </a:rPr>
              <a:t>Составление</a:t>
            </a:r>
          </a:p>
        </p:txBody>
      </p:sp>
      <p:sp>
        <p:nvSpPr>
          <p:cNvPr id="84" name="Прямоугольник 83">
            <a:extLst>
              <a:ext uri="{FF2B5EF4-FFF2-40B4-BE49-F238E27FC236}">
                <a16:creationId xmlns:a16="http://schemas.microsoft.com/office/drawing/2014/main" id="{59731A15-DF58-4534-BF2F-0C07C4E46156}"/>
              </a:ext>
            </a:extLst>
          </p:cNvPr>
          <p:cNvSpPr/>
          <p:nvPr/>
        </p:nvSpPr>
        <p:spPr>
          <a:xfrm>
            <a:off x="8058150" y="3733800"/>
            <a:ext cx="4133850" cy="744955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 w="5715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FB3B16CC-090D-41FA-A0E3-E2CB105EB070}"/>
              </a:ext>
            </a:extLst>
          </p:cNvPr>
          <p:cNvSpPr txBox="1"/>
          <p:nvPr/>
        </p:nvSpPr>
        <p:spPr>
          <a:xfrm>
            <a:off x="7085597" y="2358190"/>
            <a:ext cx="14042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solidFill>
                  <a:schemeClr val="tx2"/>
                </a:solidFill>
              </a:rPr>
              <a:t>Ценност</a:t>
            </a:r>
            <a:r>
              <a:rPr lang="ru-RU" b="1" dirty="0">
                <a:solidFill>
                  <a:schemeClr val="tx2"/>
                </a:solidFill>
              </a:rPr>
              <a:t>ь</a:t>
            </a:r>
          </a:p>
        </p:txBody>
      </p:sp>
      <p:grpSp>
        <p:nvGrpSpPr>
          <p:cNvPr id="127" name="Группа 126">
            <a:extLst>
              <a:ext uri="{FF2B5EF4-FFF2-40B4-BE49-F238E27FC236}">
                <a16:creationId xmlns:a16="http://schemas.microsoft.com/office/drawing/2014/main" id="{A7B47950-DB38-4196-A3C1-B07A4680BFFD}"/>
              </a:ext>
            </a:extLst>
          </p:cNvPr>
          <p:cNvGrpSpPr/>
          <p:nvPr/>
        </p:nvGrpSpPr>
        <p:grpSpPr>
          <a:xfrm>
            <a:off x="4640806" y="1045746"/>
            <a:ext cx="2939298" cy="2614086"/>
            <a:chOff x="4662864" y="1010654"/>
            <a:chExt cx="2939298" cy="2614086"/>
          </a:xfrm>
        </p:grpSpPr>
        <p:sp>
          <p:nvSpPr>
            <p:cNvPr id="125" name="Равнобедренный треугольник 124">
              <a:extLst>
                <a:ext uri="{FF2B5EF4-FFF2-40B4-BE49-F238E27FC236}">
                  <a16:creationId xmlns:a16="http://schemas.microsoft.com/office/drawing/2014/main" id="{793D8AA1-B627-47F2-86F4-518310451217}"/>
                </a:ext>
              </a:extLst>
            </p:cNvPr>
            <p:cNvSpPr/>
            <p:nvPr/>
          </p:nvSpPr>
          <p:spPr>
            <a:xfrm>
              <a:off x="4662864" y="1010654"/>
              <a:ext cx="2939298" cy="1122946"/>
            </a:xfrm>
            <a:prstGeom prst="triangle">
              <a:avLst/>
            </a:prstGeom>
            <a:solidFill>
              <a:schemeClr val="bg2">
                <a:lumMod val="60000"/>
                <a:lumOff val="40000"/>
              </a:schemeClr>
            </a:solidFill>
            <a:ln w="5715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8" name="TextBox 67">
              <a:extLst>
                <a:ext uri="{FF2B5EF4-FFF2-40B4-BE49-F238E27FC236}">
                  <a16:creationId xmlns:a16="http://schemas.microsoft.com/office/drawing/2014/main" id="{C121D0A8-6E0D-483D-862C-1308EC6F5C49}"/>
                </a:ext>
              </a:extLst>
            </p:cNvPr>
            <p:cNvSpPr txBox="1"/>
            <p:nvPr/>
          </p:nvSpPr>
          <p:spPr>
            <a:xfrm>
              <a:off x="5557292" y="3163075"/>
              <a:ext cx="119455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b="1" dirty="0">
                  <a:solidFill>
                    <a:schemeClr val="tx2"/>
                  </a:solidFill>
                </a:rPr>
                <a:t>СИНТЕЗ</a:t>
              </a:r>
            </a:p>
          </p:txBody>
        </p:sp>
      </p:grpSp>
      <p:sp>
        <p:nvSpPr>
          <p:cNvPr id="128" name="TextBox 127">
            <a:extLst>
              <a:ext uri="{FF2B5EF4-FFF2-40B4-BE49-F238E27FC236}">
                <a16:creationId xmlns:a16="http://schemas.microsoft.com/office/drawing/2014/main" id="{9CA7C167-635F-45F5-8957-B720D7F81AAD}"/>
              </a:ext>
            </a:extLst>
          </p:cNvPr>
          <p:cNvSpPr txBox="1"/>
          <p:nvPr/>
        </p:nvSpPr>
        <p:spPr>
          <a:xfrm>
            <a:off x="5141696" y="5465344"/>
            <a:ext cx="198163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solidFill>
                  <a:schemeClr val="tx2"/>
                </a:solidFill>
              </a:rPr>
              <a:t>ПОНИМАНИЕ</a:t>
            </a: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EA49DFB5-610F-43D0-8FF5-6E4E0A7E84BB}"/>
              </a:ext>
            </a:extLst>
          </p:cNvPr>
          <p:cNvSpPr txBox="1"/>
          <p:nvPr/>
        </p:nvSpPr>
        <p:spPr>
          <a:xfrm>
            <a:off x="5503174" y="6229350"/>
            <a:ext cx="12586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solidFill>
                  <a:schemeClr val="tx2"/>
                </a:solidFill>
              </a:rPr>
              <a:t>ЗНАНИЕ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E73D3F7A-5076-44D9-BC04-E02B0AFD34C3}"/>
              </a:ext>
            </a:extLst>
          </p:cNvPr>
          <p:cNvSpPr txBox="1"/>
          <p:nvPr/>
        </p:nvSpPr>
        <p:spPr>
          <a:xfrm>
            <a:off x="5106430" y="4686300"/>
            <a:ext cx="205216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solidFill>
                  <a:schemeClr val="tx2"/>
                </a:solidFill>
              </a:rPr>
              <a:t>ПРИМЕНЕНИЕ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D7D1DF84-CBF1-47AD-A472-2CB9F6E19452}"/>
              </a:ext>
            </a:extLst>
          </p:cNvPr>
          <p:cNvSpPr txBox="1"/>
          <p:nvPr/>
        </p:nvSpPr>
        <p:spPr>
          <a:xfrm rot="10800000" flipV="1">
            <a:off x="5410200" y="3935461"/>
            <a:ext cx="17145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tx2"/>
                </a:solidFill>
              </a:rPr>
              <a:t>АНАЛИЗ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6346C17C-EA00-400A-824A-34B82034629D}"/>
              </a:ext>
            </a:extLst>
          </p:cNvPr>
          <p:cNvSpPr txBox="1"/>
          <p:nvPr/>
        </p:nvSpPr>
        <p:spPr>
          <a:xfrm>
            <a:off x="5483136" y="2705100"/>
            <a:ext cx="129875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solidFill>
                  <a:schemeClr val="tx2"/>
                </a:solidFill>
              </a:rPr>
              <a:t>ОЦЕНКА</a:t>
            </a:r>
          </a:p>
        </p:txBody>
      </p:sp>
      <p:sp>
        <p:nvSpPr>
          <p:cNvPr id="76" name="Прямоугольник 75">
            <a:extLst>
              <a:ext uri="{FF2B5EF4-FFF2-40B4-BE49-F238E27FC236}">
                <a16:creationId xmlns:a16="http://schemas.microsoft.com/office/drawing/2014/main" id="{8F23FA16-4372-44D5-8421-C421341FD8F6}"/>
              </a:ext>
            </a:extLst>
          </p:cNvPr>
          <p:cNvSpPr/>
          <p:nvPr/>
        </p:nvSpPr>
        <p:spPr>
          <a:xfrm>
            <a:off x="9315450" y="5232735"/>
            <a:ext cx="2876550" cy="753979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 w="5715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2E26B6F0-A24C-4A72-8201-901BDAF07A88}"/>
              </a:ext>
            </a:extLst>
          </p:cNvPr>
          <p:cNvSpPr txBox="1"/>
          <p:nvPr/>
        </p:nvSpPr>
        <p:spPr>
          <a:xfrm>
            <a:off x="9277353" y="5162550"/>
            <a:ext cx="250510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solidFill>
                  <a:schemeClr val="tx2"/>
                </a:solidFill>
              </a:rPr>
              <a:t>Пересказ своими</a:t>
            </a:r>
          </a:p>
          <a:p>
            <a:r>
              <a:rPr lang="ru-RU" sz="2400" b="1" dirty="0">
                <a:solidFill>
                  <a:schemeClr val="tx2"/>
                </a:solidFill>
              </a:rPr>
              <a:t>словами</a:t>
            </a: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E72EFEAB-CC7D-444B-AEAB-EDF6050F7285}"/>
              </a:ext>
            </a:extLst>
          </p:cNvPr>
          <p:cNvSpPr txBox="1"/>
          <p:nvPr/>
        </p:nvSpPr>
        <p:spPr>
          <a:xfrm>
            <a:off x="8061158" y="3830052"/>
            <a:ext cx="343459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solidFill>
                  <a:schemeClr val="tx2"/>
                </a:solidFill>
              </a:rPr>
              <a:t>Причины и последствия</a:t>
            </a:r>
          </a:p>
        </p:txBody>
      </p:sp>
      <p:sp>
        <p:nvSpPr>
          <p:cNvPr id="129" name="TextBox 128">
            <a:extLst>
              <a:ext uri="{FF2B5EF4-FFF2-40B4-BE49-F238E27FC236}">
                <a16:creationId xmlns:a16="http://schemas.microsoft.com/office/drawing/2014/main" id="{14407E4C-3AC3-45FD-8749-126D1D9C578D}"/>
              </a:ext>
            </a:extLst>
          </p:cNvPr>
          <p:cNvSpPr txBox="1"/>
          <p:nvPr/>
        </p:nvSpPr>
        <p:spPr>
          <a:xfrm>
            <a:off x="609600" y="5842337"/>
            <a:ext cx="241935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chemeClr val="tx2"/>
                </a:solidFill>
              </a:rPr>
              <a:t>Кто. что, назови</a:t>
            </a:r>
          </a:p>
          <a:p>
            <a:r>
              <a:rPr lang="ru-RU" sz="2000" b="1" dirty="0">
                <a:solidFill>
                  <a:schemeClr val="tx2"/>
                </a:solidFill>
              </a:rPr>
              <a:t>покажи, </a:t>
            </a:r>
          </a:p>
          <a:p>
            <a:r>
              <a:rPr lang="ru-RU" sz="2000" b="1" dirty="0">
                <a:solidFill>
                  <a:schemeClr val="tx2"/>
                </a:solidFill>
              </a:rPr>
              <a:t>перечисли</a:t>
            </a:r>
          </a:p>
        </p:txBody>
      </p:sp>
      <p:sp>
        <p:nvSpPr>
          <p:cNvPr id="131" name="TextBox 130">
            <a:extLst>
              <a:ext uri="{FF2B5EF4-FFF2-40B4-BE49-F238E27FC236}">
                <a16:creationId xmlns:a16="http://schemas.microsoft.com/office/drawing/2014/main" id="{C8D99E62-D3CA-45A0-BAD3-EA6BDCE9397A}"/>
              </a:ext>
            </a:extLst>
          </p:cNvPr>
          <p:cNvSpPr txBox="1"/>
          <p:nvPr/>
        </p:nvSpPr>
        <p:spPr>
          <a:xfrm>
            <a:off x="552450" y="5200650"/>
            <a:ext cx="250100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solidFill>
                  <a:schemeClr val="tx2"/>
                </a:solidFill>
              </a:rPr>
              <a:t>Опиши, объясни,</a:t>
            </a:r>
          </a:p>
          <a:p>
            <a:r>
              <a:rPr lang="ru-RU" sz="2400" b="1" dirty="0">
                <a:solidFill>
                  <a:schemeClr val="tx2"/>
                </a:solidFill>
              </a:rPr>
              <a:t>Сравни…</a:t>
            </a:r>
          </a:p>
        </p:txBody>
      </p:sp>
      <p:sp>
        <p:nvSpPr>
          <p:cNvPr id="135" name="TextBox 134">
            <a:extLst>
              <a:ext uri="{FF2B5EF4-FFF2-40B4-BE49-F238E27FC236}">
                <a16:creationId xmlns:a16="http://schemas.microsoft.com/office/drawing/2014/main" id="{5FFD5030-756D-4DA5-A79B-A10D44A7BBDD}"/>
              </a:ext>
            </a:extLst>
          </p:cNvPr>
          <p:cNvSpPr txBox="1"/>
          <p:nvPr/>
        </p:nvSpPr>
        <p:spPr>
          <a:xfrm>
            <a:off x="504825" y="4343182"/>
            <a:ext cx="615315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tx2"/>
                </a:solidFill>
              </a:rPr>
              <a:t>Примени, используй,</a:t>
            </a:r>
          </a:p>
          <a:p>
            <a:r>
              <a:rPr lang="ru-RU" sz="2400" b="1" dirty="0">
                <a:solidFill>
                  <a:schemeClr val="tx2"/>
                </a:solidFill>
              </a:rPr>
              <a:t>проиллюстрируй…</a:t>
            </a:r>
          </a:p>
        </p:txBody>
      </p:sp>
      <p:sp>
        <p:nvSpPr>
          <p:cNvPr id="137" name="TextBox 136">
            <a:extLst>
              <a:ext uri="{FF2B5EF4-FFF2-40B4-BE49-F238E27FC236}">
                <a16:creationId xmlns:a16="http://schemas.microsoft.com/office/drawing/2014/main" id="{56C6F504-151F-4407-B747-9F599B4F7CBD}"/>
              </a:ext>
            </a:extLst>
          </p:cNvPr>
          <p:cNvSpPr txBox="1"/>
          <p:nvPr/>
        </p:nvSpPr>
        <p:spPr>
          <a:xfrm>
            <a:off x="552450" y="3695700"/>
            <a:ext cx="381072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solidFill>
                  <a:schemeClr val="tx2"/>
                </a:solidFill>
              </a:rPr>
              <a:t>Почему, проанализируйте,</a:t>
            </a:r>
          </a:p>
          <a:p>
            <a:r>
              <a:rPr lang="ru-RU" sz="2400" b="1" dirty="0">
                <a:solidFill>
                  <a:schemeClr val="tx2"/>
                </a:solidFill>
              </a:rPr>
              <a:t>разложите, сравните…</a:t>
            </a:r>
          </a:p>
        </p:txBody>
      </p:sp>
      <p:sp>
        <p:nvSpPr>
          <p:cNvPr id="138" name="TextBox 137">
            <a:extLst>
              <a:ext uri="{FF2B5EF4-FFF2-40B4-BE49-F238E27FC236}">
                <a16:creationId xmlns:a16="http://schemas.microsoft.com/office/drawing/2014/main" id="{3D1224D3-5F37-46A3-AF32-CBDEEF5F98D4}"/>
              </a:ext>
            </a:extLst>
          </p:cNvPr>
          <p:cNvSpPr txBox="1"/>
          <p:nvPr/>
        </p:nvSpPr>
        <p:spPr>
          <a:xfrm>
            <a:off x="533400" y="3050014"/>
            <a:ext cx="44005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tx2"/>
                </a:solidFill>
              </a:rPr>
              <a:t>Составь, придумай,</a:t>
            </a:r>
          </a:p>
          <a:p>
            <a:r>
              <a:rPr lang="ru-RU" sz="2400" b="1" dirty="0">
                <a:solidFill>
                  <a:schemeClr val="tx2"/>
                </a:solidFill>
              </a:rPr>
              <a:t>формулируй, спланируй…</a:t>
            </a:r>
          </a:p>
        </p:txBody>
      </p:sp>
      <p:sp>
        <p:nvSpPr>
          <p:cNvPr id="141" name="TextBox 140">
            <a:extLst>
              <a:ext uri="{FF2B5EF4-FFF2-40B4-BE49-F238E27FC236}">
                <a16:creationId xmlns:a16="http://schemas.microsoft.com/office/drawing/2014/main" id="{EC7ADA2C-891F-499D-8895-616C4932D93B}"/>
              </a:ext>
            </a:extLst>
          </p:cNvPr>
          <p:cNvSpPr txBox="1"/>
          <p:nvPr/>
        </p:nvSpPr>
        <p:spPr>
          <a:xfrm>
            <a:off x="495300" y="2209800"/>
            <a:ext cx="37528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tx2"/>
                </a:solidFill>
              </a:rPr>
              <a:t>Выбери, оцени, почему это самое важное…</a:t>
            </a:r>
          </a:p>
        </p:txBody>
      </p:sp>
      <p:sp>
        <p:nvSpPr>
          <p:cNvPr id="142" name="TextBox 141">
            <a:extLst>
              <a:ext uri="{FF2B5EF4-FFF2-40B4-BE49-F238E27FC236}">
                <a16:creationId xmlns:a16="http://schemas.microsoft.com/office/drawing/2014/main" id="{8B178C56-774D-4B68-A51E-8EABB4023DF7}"/>
              </a:ext>
            </a:extLst>
          </p:cNvPr>
          <p:cNvSpPr txBox="1"/>
          <p:nvPr/>
        </p:nvSpPr>
        <p:spPr>
          <a:xfrm>
            <a:off x="5211908" y="1657350"/>
            <a:ext cx="184121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solidFill>
                  <a:srgbClr val="C00000"/>
                </a:solidFill>
              </a:rPr>
              <a:t>СОЗИДАНИЕ</a:t>
            </a:r>
            <a:endParaRPr lang="ru-RU" dirty="0"/>
          </a:p>
        </p:txBody>
      </p:sp>
      <p:sp>
        <p:nvSpPr>
          <p:cNvPr id="143" name="TextBox 142">
            <a:extLst>
              <a:ext uri="{FF2B5EF4-FFF2-40B4-BE49-F238E27FC236}">
                <a16:creationId xmlns:a16="http://schemas.microsoft.com/office/drawing/2014/main" id="{C9332184-5E59-4E49-A5B2-09424BA83D90}"/>
              </a:ext>
            </a:extLst>
          </p:cNvPr>
          <p:cNvSpPr txBox="1"/>
          <p:nvPr/>
        </p:nvSpPr>
        <p:spPr>
          <a:xfrm rot="16200000">
            <a:off x="-848109" y="5570059"/>
            <a:ext cx="19911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>
                <a:solidFill>
                  <a:schemeClr val="tx2"/>
                </a:solidFill>
              </a:rPr>
              <a:t>Навыки мышления</a:t>
            </a:r>
          </a:p>
          <a:p>
            <a:r>
              <a:rPr lang="ru-RU" sz="1600" b="1" dirty="0">
                <a:solidFill>
                  <a:schemeClr val="tx2"/>
                </a:solidFill>
              </a:rPr>
              <a:t>Низкого порядка</a:t>
            </a:r>
          </a:p>
        </p:txBody>
      </p:sp>
      <p:sp>
        <p:nvSpPr>
          <p:cNvPr id="144" name="TextBox 143">
            <a:extLst>
              <a:ext uri="{FF2B5EF4-FFF2-40B4-BE49-F238E27FC236}">
                <a16:creationId xmlns:a16="http://schemas.microsoft.com/office/drawing/2014/main" id="{494DBDF9-571B-4494-8479-342D49F0A16A}"/>
              </a:ext>
            </a:extLst>
          </p:cNvPr>
          <p:cNvSpPr txBox="1"/>
          <p:nvPr/>
        </p:nvSpPr>
        <p:spPr>
          <a:xfrm rot="16200000">
            <a:off x="-899399" y="3657601"/>
            <a:ext cx="214033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chemeClr val="tx2"/>
                </a:solidFill>
              </a:rPr>
              <a:t>Навыки мышления</a:t>
            </a:r>
          </a:p>
          <a:p>
            <a:r>
              <a:rPr lang="ru-RU" b="1" dirty="0">
                <a:solidFill>
                  <a:schemeClr val="tx2"/>
                </a:solidFill>
              </a:rPr>
              <a:t>Высокого порядка</a:t>
            </a:r>
          </a:p>
        </p:txBody>
      </p:sp>
    </p:spTree>
    <p:extLst>
      <p:ext uri="{BB962C8B-B14F-4D97-AF65-F5344CB8AC3E}">
        <p14:creationId xmlns:p14="http://schemas.microsoft.com/office/powerpoint/2010/main" val="133792281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6AAD9769-EA7E-4FCC-BBD7-074A46905A3A}"/>
              </a:ext>
            </a:extLst>
          </p:cNvPr>
          <p:cNvSpPr txBox="1"/>
          <p:nvPr/>
        </p:nvSpPr>
        <p:spPr>
          <a:xfrm>
            <a:off x="847770" y="7494933"/>
            <a:ext cx="995144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b="1" dirty="0">
                <a:solidFill>
                  <a:schemeClr val="tx2"/>
                </a:solidFill>
              </a:rPr>
              <a:t>ОБЩЕЕ ПОНИМАНИЕ ТЕКСТА И ОРИЕНТАЦИЯ В ТЕКСТЕ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41FED3C-C439-413C-A17F-39DD2DACD91A}"/>
              </a:ext>
            </a:extLst>
          </p:cNvPr>
          <p:cNvSpPr txBox="1"/>
          <p:nvPr/>
        </p:nvSpPr>
        <p:spPr>
          <a:xfrm>
            <a:off x="978568" y="7996990"/>
            <a:ext cx="7174977" cy="2554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>
                <a:solidFill>
                  <a:schemeClr val="tx2"/>
                </a:solidFill>
              </a:rPr>
              <a:t>«АНТИЦИПАЦИЯ»</a:t>
            </a:r>
          </a:p>
          <a:p>
            <a:r>
              <a:rPr lang="ru-RU" sz="3200" b="1" dirty="0">
                <a:solidFill>
                  <a:schemeClr val="tx2"/>
                </a:solidFill>
              </a:rPr>
              <a:t>«ВЕРНЫЕ И НЕВЕРНЫЕ УТВЕРЖДЕНИЯ»</a:t>
            </a:r>
          </a:p>
          <a:p>
            <a:r>
              <a:rPr lang="ru-RU" sz="3200" b="1" dirty="0">
                <a:solidFill>
                  <a:schemeClr val="tx2"/>
                </a:solidFill>
              </a:rPr>
              <a:t>«КЛЮЧЕВЫЕ СЛОВА»</a:t>
            </a:r>
          </a:p>
          <a:p>
            <a:r>
              <a:rPr lang="ru-RU" sz="3200" b="1" dirty="0">
                <a:solidFill>
                  <a:schemeClr val="tx2"/>
                </a:solidFill>
              </a:rPr>
              <a:t>«ЧТЕНИЕ С ПОМЕТКАМИ»</a:t>
            </a:r>
          </a:p>
          <a:p>
            <a:r>
              <a:rPr lang="ru-RU" sz="3200" b="1" dirty="0">
                <a:solidFill>
                  <a:schemeClr val="tx2"/>
                </a:solidFill>
              </a:rPr>
              <a:t>«КАРТА ТЕКСТА»</a:t>
            </a:r>
          </a:p>
        </p:txBody>
      </p:sp>
    </p:spTree>
    <p:extLst>
      <p:ext uri="{BB962C8B-B14F-4D97-AF65-F5344CB8AC3E}">
        <p14:creationId xmlns:p14="http://schemas.microsoft.com/office/powerpoint/2010/main" val="3860878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33333E-6 L 0.0375 -1.012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75" y="-5062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4.81481E-6 L -0.06068 -0.8680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34" y="-4340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E26A88B2-7CDA-49F2-A5FB-32A2A0371D45}"/>
              </a:ext>
            </a:extLst>
          </p:cNvPr>
          <p:cNvSpPr txBox="1"/>
          <p:nvPr/>
        </p:nvSpPr>
        <p:spPr>
          <a:xfrm>
            <a:off x="4709311" y="481263"/>
            <a:ext cx="307795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b="1" dirty="0">
                <a:solidFill>
                  <a:schemeClr val="tx2"/>
                </a:solidFill>
              </a:rPr>
              <a:t>«КАРТА ТЕКСТА»</a:t>
            </a:r>
          </a:p>
        </p:txBody>
      </p:sp>
      <p:sp>
        <p:nvSpPr>
          <p:cNvPr id="19" name="Полилиния: фигура 18">
            <a:extLst>
              <a:ext uri="{FF2B5EF4-FFF2-40B4-BE49-F238E27FC236}">
                <a16:creationId xmlns:a16="http://schemas.microsoft.com/office/drawing/2014/main" id="{70D87307-ABA7-4C35-8CD4-74FF429D6AB7}"/>
              </a:ext>
            </a:extLst>
          </p:cNvPr>
          <p:cNvSpPr/>
          <p:nvPr/>
        </p:nvSpPr>
        <p:spPr>
          <a:xfrm>
            <a:off x="3922201" y="1732547"/>
            <a:ext cx="5514464" cy="3392905"/>
          </a:xfrm>
          <a:custGeom>
            <a:avLst/>
            <a:gdLst>
              <a:gd name="connsiteX0" fmla="*/ 842305 w 5514464"/>
              <a:gd name="connsiteY0" fmla="*/ 770021 h 3392905"/>
              <a:gd name="connsiteX1" fmla="*/ 842305 w 5514464"/>
              <a:gd name="connsiteY1" fmla="*/ 770021 h 3392905"/>
              <a:gd name="connsiteX2" fmla="*/ 890431 w 5514464"/>
              <a:gd name="connsiteY2" fmla="*/ 553452 h 3392905"/>
              <a:gd name="connsiteX3" fmla="*/ 914495 w 5514464"/>
              <a:gd name="connsiteY3" fmla="*/ 481263 h 3392905"/>
              <a:gd name="connsiteX4" fmla="*/ 986684 w 5514464"/>
              <a:gd name="connsiteY4" fmla="*/ 288758 h 3392905"/>
              <a:gd name="connsiteX5" fmla="*/ 1034810 w 5514464"/>
              <a:gd name="connsiteY5" fmla="*/ 240631 h 3392905"/>
              <a:gd name="connsiteX6" fmla="*/ 1155126 w 5514464"/>
              <a:gd name="connsiteY6" fmla="*/ 24063 h 3392905"/>
              <a:gd name="connsiteX7" fmla="*/ 1227316 w 5514464"/>
              <a:gd name="connsiteY7" fmla="*/ 0 h 3392905"/>
              <a:gd name="connsiteX8" fmla="*/ 1299505 w 5514464"/>
              <a:gd name="connsiteY8" fmla="*/ 24063 h 3392905"/>
              <a:gd name="connsiteX9" fmla="*/ 1395758 w 5514464"/>
              <a:gd name="connsiteY9" fmla="*/ 144379 h 3392905"/>
              <a:gd name="connsiteX10" fmla="*/ 1612326 w 5514464"/>
              <a:gd name="connsiteY10" fmla="*/ 192505 h 3392905"/>
              <a:gd name="connsiteX11" fmla="*/ 1708579 w 5514464"/>
              <a:gd name="connsiteY11" fmla="*/ 264694 h 3392905"/>
              <a:gd name="connsiteX12" fmla="*/ 2213905 w 5514464"/>
              <a:gd name="connsiteY12" fmla="*/ 264694 h 3392905"/>
              <a:gd name="connsiteX13" fmla="*/ 2358284 w 5514464"/>
              <a:gd name="connsiteY13" fmla="*/ 168442 h 3392905"/>
              <a:gd name="connsiteX14" fmla="*/ 2502663 w 5514464"/>
              <a:gd name="connsiteY14" fmla="*/ 72189 h 3392905"/>
              <a:gd name="connsiteX15" fmla="*/ 2959863 w 5514464"/>
              <a:gd name="connsiteY15" fmla="*/ 96252 h 3392905"/>
              <a:gd name="connsiteX16" fmla="*/ 3176431 w 5514464"/>
              <a:gd name="connsiteY16" fmla="*/ 144379 h 3392905"/>
              <a:gd name="connsiteX17" fmla="*/ 3272684 w 5514464"/>
              <a:gd name="connsiteY17" fmla="*/ 288758 h 3392905"/>
              <a:gd name="connsiteX18" fmla="*/ 3344873 w 5514464"/>
              <a:gd name="connsiteY18" fmla="*/ 360947 h 3392905"/>
              <a:gd name="connsiteX19" fmla="*/ 3441126 w 5514464"/>
              <a:gd name="connsiteY19" fmla="*/ 481263 h 3392905"/>
              <a:gd name="connsiteX20" fmla="*/ 3537379 w 5514464"/>
              <a:gd name="connsiteY20" fmla="*/ 601579 h 3392905"/>
              <a:gd name="connsiteX21" fmla="*/ 3874263 w 5514464"/>
              <a:gd name="connsiteY21" fmla="*/ 529389 h 3392905"/>
              <a:gd name="connsiteX22" fmla="*/ 3946452 w 5514464"/>
              <a:gd name="connsiteY22" fmla="*/ 505326 h 3392905"/>
              <a:gd name="connsiteX23" fmla="*/ 4042705 w 5514464"/>
              <a:gd name="connsiteY23" fmla="*/ 433137 h 3392905"/>
              <a:gd name="connsiteX24" fmla="*/ 4548031 w 5514464"/>
              <a:gd name="connsiteY24" fmla="*/ 481263 h 3392905"/>
              <a:gd name="connsiteX25" fmla="*/ 4620221 w 5514464"/>
              <a:gd name="connsiteY25" fmla="*/ 529389 h 3392905"/>
              <a:gd name="connsiteX26" fmla="*/ 4740537 w 5514464"/>
              <a:gd name="connsiteY26" fmla="*/ 625642 h 3392905"/>
              <a:gd name="connsiteX27" fmla="*/ 4908979 w 5514464"/>
              <a:gd name="connsiteY27" fmla="*/ 721894 h 3392905"/>
              <a:gd name="connsiteX28" fmla="*/ 4957105 w 5514464"/>
              <a:gd name="connsiteY28" fmla="*/ 818147 h 3392905"/>
              <a:gd name="connsiteX29" fmla="*/ 5029295 w 5514464"/>
              <a:gd name="connsiteY29" fmla="*/ 866273 h 3392905"/>
              <a:gd name="connsiteX30" fmla="*/ 5125547 w 5514464"/>
              <a:gd name="connsiteY30" fmla="*/ 962526 h 3392905"/>
              <a:gd name="connsiteX31" fmla="*/ 5101484 w 5514464"/>
              <a:gd name="connsiteY31" fmla="*/ 1227221 h 3392905"/>
              <a:gd name="connsiteX32" fmla="*/ 5029295 w 5514464"/>
              <a:gd name="connsiteY32" fmla="*/ 1275347 h 3392905"/>
              <a:gd name="connsiteX33" fmla="*/ 5005231 w 5514464"/>
              <a:gd name="connsiteY33" fmla="*/ 1347537 h 3392905"/>
              <a:gd name="connsiteX34" fmla="*/ 4884916 w 5514464"/>
              <a:gd name="connsiteY34" fmla="*/ 1467852 h 3392905"/>
              <a:gd name="connsiteX35" fmla="*/ 4957105 w 5514464"/>
              <a:gd name="connsiteY35" fmla="*/ 1564105 h 3392905"/>
              <a:gd name="connsiteX36" fmla="*/ 5029295 w 5514464"/>
              <a:gd name="connsiteY36" fmla="*/ 1588168 h 3392905"/>
              <a:gd name="connsiteX37" fmla="*/ 5101484 w 5514464"/>
              <a:gd name="connsiteY37" fmla="*/ 1636294 h 3392905"/>
              <a:gd name="connsiteX38" fmla="*/ 5245863 w 5514464"/>
              <a:gd name="connsiteY38" fmla="*/ 1684421 h 3392905"/>
              <a:gd name="connsiteX39" fmla="*/ 5318052 w 5514464"/>
              <a:gd name="connsiteY39" fmla="*/ 1732547 h 3392905"/>
              <a:gd name="connsiteX40" fmla="*/ 5342116 w 5514464"/>
              <a:gd name="connsiteY40" fmla="*/ 1804737 h 3392905"/>
              <a:gd name="connsiteX41" fmla="*/ 5462431 w 5514464"/>
              <a:gd name="connsiteY41" fmla="*/ 1925052 h 3392905"/>
              <a:gd name="connsiteX42" fmla="*/ 5486495 w 5514464"/>
              <a:gd name="connsiteY42" fmla="*/ 2261937 h 3392905"/>
              <a:gd name="connsiteX43" fmla="*/ 5438368 w 5514464"/>
              <a:gd name="connsiteY43" fmla="*/ 2358189 h 3392905"/>
              <a:gd name="connsiteX44" fmla="*/ 5221800 w 5514464"/>
              <a:gd name="connsiteY44" fmla="*/ 2502568 h 3392905"/>
              <a:gd name="connsiteX45" fmla="*/ 5005231 w 5514464"/>
              <a:gd name="connsiteY45" fmla="*/ 2646947 h 3392905"/>
              <a:gd name="connsiteX46" fmla="*/ 4933042 w 5514464"/>
              <a:gd name="connsiteY46" fmla="*/ 2695073 h 3392905"/>
              <a:gd name="connsiteX47" fmla="*/ 4860852 w 5514464"/>
              <a:gd name="connsiteY47" fmla="*/ 2815389 h 3392905"/>
              <a:gd name="connsiteX48" fmla="*/ 4740537 w 5514464"/>
              <a:gd name="connsiteY48" fmla="*/ 2983831 h 3392905"/>
              <a:gd name="connsiteX49" fmla="*/ 4451779 w 5514464"/>
              <a:gd name="connsiteY49" fmla="*/ 3056021 h 3392905"/>
              <a:gd name="connsiteX50" fmla="*/ 4355526 w 5514464"/>
              <a:gd name="connsiteY50" fmla="*/ 3080084 h 3392905"/>
              <a:gd name="connsiteX51" fmla="*/ 4042705 w 5514464"/>
              <a:gd name="connsiteY51" fmla="*/ 3007894 h 3392905"/>
              <a:gd name="connsiteX52" fmla="*/ 3946452 w 5514464"/>
              <a:gd name="connsiteY52" fmla="*/ 2983831 h 3392905"/>
              <a:gd name="connsiteX53" fmla="*/ 3152368 w 5514464"/>
              <a:gd name="connsiteY53" fmla="*/ 2935705 h 3392905"/>
              <a:gd name="connsiteX54" fmla="*/ 3080179 w 5514464"/>
              <a:gd name="connsiteY54" fmla="*/ 2911642 h 3392905"/>
              <a:gd name="connsiteX55" fmla="*/ 2454537 w 5514464"/>
              <a:gd name="connsiteY55" fmla="*/ 2959768 h 3392905"/>
              <a:gd name="connsiteX56" fmla="*/ 2286095 w 5514464"/>
              <a:gd name="connsiteY56" fmla="*/ 3056021 h 3392905"/>
              <a:gd name="connsiteX57" fmla="*/ 2237968 w 5514464"/>
              <a:gd name="connsiteY57" fmla="*/ 3104147 h 3392905"/>
              <a:gd name="connsiteX58" fmla="*/ 2069526 w 5514464"/>
              <a:gd name="connsiteY58" fmla="*/ 3200400 h 3392905"/>
              <a:gd name="connsiteX59" fmla="*/ 1973273 w 5514464"/>
              <a:gd name="connsiteY59" fmla="*/ 3224463 h 3392905"/>
              <a:gd name="connsiteX60" fmla="*/ 1828895 w 5514464"/>
              <a:gd name="connsiteY60" fmla="*/ 3272589 h 3392905"/>
              <a:gd name="connsiteX61" fmla="*/ 1756705 w 5514464"/>
              <a:gd name="connsiteY61" fmla="*/ 3320716 h 3392905"/>
              <a:gd name="connsiteX62" fmla="*/ 1371695 w 5514464"/>
              <a:gd name="connsiteY62" fmla="*/ 3368842 h 3392905"/>
              <a:gd name="connsiteX63" fmla="*/ 1179189 w 5514464"/>
              <a:gd name="connsiteY63" fmla="*/ 3392905 h 3392905"/>
              <a:gd name="connsiteX64" fmla="*/ 746052 w 5514464"/>
              <a:gd name="connsiteY64" fmla="*/ 3344779 h 3392905"/>
              <a:gd name="connsiteX65" fmla="*/ 649800 w 5514464"/>
              <a:gd name="connsiteY65" fmla="*/ 3320716 h 3392905"/>
              <a:gd name="connsiteX66" fmla="*/ 529484 w 5514464"/>
              <a:gd name="connsiteY66" fmla="*/ 3296652 h 3392905"/>
              <a:gd name="connsiteX67" fmla="*/ 409168 w 5514464"/>
              <a:gd name="connsiteY67" fmla="*/ 3176337 h 3392905"/>
              <a:gd name="connsiteX68" fmla="*/ 336979 w 5514464"/>
              <a:gd name="connsiteY68" fmla="*/ 3031958 h 3392905"/>
              <a:gd name="connsiteX69" fmla="*/ 288852 w 5514464"/>
              <a:gd name="connsiteY69" fmla="*/ 2863516 h 3392905"/>
              <a:gd name="connsiteX70" fmla="*/ 264789 w 5514464"/>
              <a:gd name="connsiteY70" fmla="*/ 2791326 h 3392905"/>
              <a:gd name="connsiteX71" fmla="*/ 216663 w 5514464"/>
              <a:gd name="connsiteY71" fmla="*/ 2622884 h 3392905"/>
              <a:gd name="connsiteX72" fmla="*/ 168537 w 5514464"/>
              <a:gd name="connsiteY72" fmla="*/ 2526631 h 3392905"/>
              <a:gd name="connsiteX73" fmla="*/ 120410 w 5514464"/>
              <a:gd name="connsiteY73" fmla="*/ 2406316 h 3392905"/>
              <a:gd name="connsiteX74" fmla="*/ 96347 w 5514464"/>
              <a:gd name="connsiteY74" fmla="*/ 2334126 h 3392905"/>
              <a:gd name="connsiteX75" fmla="*/ 48221 w 5514464"/>
              <a:gd name="connsiteY75" fmla="*/ 2261937 h 3392905"/>
              <a:gd name="connsiteX76" fmla="*/ 24158 w 5514464"/>
              <a:gd name="connsiteY76" fmla="*/ 2117558 h 3392905"/>
              <a:gd name="connsiteX77" fmla="*/ 95 w 5514464"/>
              <a:gd name="connsiteY77" fmla="*/ 1997242 h 3392905"/>
              <a:gd name="connsiteX78" fmla="*/ 48221 w 5514464"/>
              <a:gd name="connsiteY78" fmla="*/ 1491916 h 3392905"/>
              <a:gd name="connsiteX79" fmla="*/ 96347 w 5514464"/>
              <a:gd name="connsiteY79" fmla="*/ 1443789 h 3392905"/>
              <a:gd name="connsiteX80" fmla="*/ 216663 w 5514464"/>
              <a:gd name="connsiteY80" fmla="*/ 1299410 h 3392905"/>
              <a:gd name="connsiteX81" fmla="*/ 336979 w 5514464"/>
              <a:gd name="connsiteY81" fmla="*/ 1251284 h 3392905"/>
              <a:gd name="connsiteX82" fmla="*/ 529484 w 5514464"/>
              <a:gd name="connsiteY82" fmla="*/ 1034716 h 3392905"/>
              <a:gd name="connsiteX83" fmla="*/ 601673 w 5514464"/>
              <a:gd name="connsiteY83" fmla="*/ 986589 h 3392905"/>
              <a:gd name="connsiteX84" fmla="*/ 673863 w 5514464"/>
              <a:gd name="connsiteY84" fmla="*/ 962526 h 3392905"/>
              <a:gd name="connsiteX85" fmla="*/ 746052 w 5514464"/>
              <a:gd name="connsiteY85" fmla="*/ 794084 h 3392905"/>
              <a:gd name="connsiteX86" fmla="*/ 770116 w 5514464"/>
              <a:gd name="connsiteY86" fmla="*/ 721894 h 3392905"/>
              <a:gd name="connsiteX87" fmla="*/ 818242 w 5514464"/>
              <a:gd name="connsiteY87" fmla="*/ 601579 h 3392905"/>
              <a:gd name="connsiteX88" fmla="*/ 842305 w 5514464"/>
              <a:gd name="connsiteY88" fmla="*/ 770021 h 33929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</a:cxnLst>
            <a:rect l="l" t="t" r="r" b="b"/>
            <a:pathLst>
              <a:path w="5514464" h="3392905">
                <a:moveTo>
                  <a:pt x="842305" y="770021"/>
                </a:moveTo>
                <a:lnTo>
                  <a:pt x="842305" y="770021"/>
                </a:lnTo>
                <a:cubicBezTo>
                  <a:pt x="858347" y="697831"/>
                  <a:pt x="872495" y="625195"/>
                  <a:pt x="890431" y="553452"/>
                </a:cubicBezTo>
                <a:cubicBezTo>
                  <a:pt x="896583" y="528845"/>
                  <a:pt x="907527" y="505652"/>
                  <a:pt x="914495" y="481263"/>
                </a:cubicBezTo>
                <a:cubicBezTo>
                  <a:pt x="940949" y="388676"/>
                  <a:pt x="930611" y="372868"/>
                  <a:pt x="986684" y="288758"/>
                </a:cubicBezTo>
                <a:cubicBezTo>
                  <a:pt x="999268" y="269881"/>
                  <a:pt x="1018768" y="256673"/>
                  <a:pt x="1034810" y="240631"/>
                </a:cubicBezTo>
                <a:cubicBezTo>
                  <a:pt x="1055998" y="177067"/>
                  <a:pt x="1093069" y="44748"/>
                  <a:pt x="1155126" y="24063"/>
                </a:cubicBezTo>
                <a:lnTo>
                  <a:pt x="1227316" y="0"/>
                </a:lnTo>
                <a:cubicBezTo>
                  <a:pt x="1251379" y="8021"/>
                  <a:pt x="1279699" y="8218"/>
                  <a:pt x="1299505" y="24063"/>
                </a:cubicBezTo>
                <a:cubicBezTo>
                  <a:pt x="1356180" y="69403"/>
                  <a:pt x="1330347" y="111673"/>
                  <a:pt x="1395758" y="144379"/>
                </a:cubicBezTo>
                <a:cubicBezTo>
                  <a:pt x="1418413" y="155707"/>
                  <a:pt x="1599668" y="189973"/>
                  <a:pt x="1612326" y="192505"/>
                </a:cubicBezTo>
                <a:cubicBezTo>
                  <a:pt x="1644410" y="216568"/>
                  <a:pt x="1673758" y="244796"/>
                  <a:pt x="1708579" y="264694"/>
                </a:cubicBezTo>
                <a:cubicBezTo>
                  <a:pt x="1838446" y="338904"/>
                  <a:pt x="2208681" y="264984"/>
                  <a:pt x="2213905" y="264694"/>
                </a:cubicBezTo>
                <a:cubicBezTo>
                  <a:pt x="2262031" y="232610"/>
                  <a:pt x="2317385" y="209342"/>
                  <a:pt x="2358284" y="168442"/>
                </a:cubicBezTo>
                <a:cubicBezTo>
                  <a:pt x="2448409" y="78316"/>
                  <a:pt x="2398189" y="107013"/>
                  <a:pt x="2502663" y="72189"/>
                </a:cubicBezTo>
                <a:cubicBezTo>
                  <a:pt x="2655063" y="80210"/>
                  <a:pt x="2807779" y="83578"/>
                  <a:pt x="2959863" y="96252"/>
                </a:cubicBezTo>
                <a:cubicBezTo>
                  <a:pt x="3005681" y="100070"/>
                  <a:pt x="3126962" y="132012"/>
                  <a:pt x="3176431" y="144379"/>
                </a:cubicBezTo>
                <a:cubicBezTo>
                  <a:pt x="3332581" y="248478"/>
                  <a:pt x="3177062" y="121419"/>
                  <a:pt x="3272684" y="288758"/>
                </a:cubicBezTo>
                <a:cubicBezTo>
                  <a:pt x="3289568" y="318305"/>
                  <a:pt x="3320810" y="336884"/>
                  <a:pt x="3344873" y="360947"/>
                </a:cubicBezTo>
                <a:cubicBezTo>
                  <a:pt x="3423545" y="596955"/>
                  <a:pt x="3295998" y="263570"/>
                  <a:pt x="3441126" y="481263"/>
                </a:cubicBezTo>
                <a:cubicBezTo>
                  <a:pt x="3536087" y="623705"/>
                  <a:pt x="3384156" y="550505"/>
                  <a:pt x="3537379" y="601579"/>
                </a:cubicBezTo>
                <a:cubicBezTo>
                  <a:pt x="3780224" y="571224"/>
                  <a:pt x="3668533" y="597966"/>
                  <a:pt x="3874263" y="529389"/>
                </a:cubicBezTo>
                <a:lnTo>
                  <a:pt x="3946452" y="505326"/>
                </a:lnTo>
                <a:cubicBezTo>
                  <a:pt x="3978536" y="481263"/>
                  <a:pt x="4002764" y="436768"/>
                  <a:pt x="4042705" y="433137"/>
                </a:cubicBezTo>
                <a:cubicBezTo>
                  <a:pt x="4050879" y="432394"/>
                  <a:pt x="4417646" y="416071"/>
                  <a:pt x="4548031" y="481263"/>
                </a:cubicBezTo>
                <a:cubicBezTo>
                  <a:pt x="4573898" y="494197"/>
                  <a:pt x="4596158" y="513347"/>
                  <a:pt x="4620221" y="529389"/>
                </a:cubicBezTo>
                <a:cubicBezTo>
                  <a:pt x="4758141" y="736272"/>
                  <a:pt x="4574496" y="492810"/>
                  <a:pt x="4740537" y="625642"/>
                </a:cubicBezTo>
                <a:cubicBezTo>
                  <a:pt x="4893967" y="748385"/>
                  <a:pt x="4643466" y="668792"/>
                  <a:pt x="4908979" y="721894"/>
                </a:cubicBezTo>
                <a:cubicBezTo>
                  <a:pt x="4925021" y="753978"/>
                  <a:pt x="4934141" y="790590"/>
                  <a:pt x="4957105" y="818147"/>
                </a:cubicBezTo>
                <a:cubicBezTo>
                  <a:pt x="4975619" y="840364"/>
                  <a:pt x="5011229" y="843690"/>
                  <a:pt x="5029295" y="866273"/>
                </a:cubicBezTo>
                <a:cubicBezTo>
                  <a:pt x="5122632" y="982944"/>
                  <a:pt x="4968043" y="910025"/>
                  <a:pt x="5125547" y="962526"/>
                </a:cubicBezTo>
                <a:cubicBezTo>
                  <a:pt x="5117526" y="1050758"/>
                  <a:pt x="5127539" y="1142543"/>
                  <a:pt x="5101484" y="1227221"/>
                </a:cubicBezTo>
                <a:cubicBezTo>
                  <a:pt x="5092979" y="1254862"/>
                  <a:pt x="5047361" y="1252764"/>
                  <a:pt x="5029295" y="1275347"/>
                </a:cubicBezTo>
                <a:cubicBezTo>
                  <a:pt x="5013450" y="1295154"/>
                  <a:pt x="5016575" y="1324850"/>
                  <a:pt x="5005231" y="1347537"/>
                </a:cubicBezTo>
                <a:cubicBezTo>
                  <a:pt x="4965126" y="1427747"/>
                  <a:pt x="4957105" y="1419726"/>
                  <a:pt x="4884916" y="1467852"/>
                </a:cubicBezTo>
                <a:cubicBezTo>
                  <a:pt x="4908979" y="1499936"/>
                  <a:pt x="4926295" y="1538430"/>
                  <a:pt x="4957105" y="1564105"/>
                </a:cubicBezTo>
                <a:cubicBezTo>
                  <a:pt x="4976591" y="1580343"/>
                  <a:pt x="5006608" y="1576825"/>
                  <a:pt x="5029295" y="1588168"/>
                </a:cubicBezTo>
                <a:cubicBezTo>
                  <a:pt x="5055162" y="1601101"/>
                  <a:pt x="5075056" y="1624548"/>
                  <a:pt x="5101484" y="1636294"/>
                </a:cubicBezTo>
                <a:cubicBezTo>
                  <a:pt x="5147841" y="1656897"/>
                  <a:pt x="5245863" y="1684421"/>
                  <a:pt x="5245863" y="1684421"/>
                </a:cubicBezTo>
                <a:cubicBezTo>
                  <a:pt x="5269926" y="1700463"/>
                  <a:pt x="5299986" y="1709964"/>
                  <a:pt x="5318052" y="1732547"/>
                </a:cubicBezTo>
                <a:cubicBezTo>
                  <a:pt x="5333897" y="1752354"/>
                  <a:pt x="5330772" y="1782050"/>
                  <a:pt x="5342116" y="1804737"/>
                </a:cubicBezTo>
                <a:cubicBezTo>
                  <a:pt x="5382221" y="1884947"/>
                  <a:pt x="5390242" y="1876926"/>
                  <a:pt x="5462431" y="1925052"/>
                </a:cubicBezTo>
                <a:cubicBezTo>
                  <a:pt x="5517400" y="2089958"/>
                  <a:pt x="5534197" y="2071132"/>
                  <a:pt x="5486495" y="2261937"/>
                </a:cubicBezTo>
                <a:cubicBezTo>
                  <a:pt x="5477795" y="2296737"/>
                  <a:pt x="5463733" y="2332824"/>
                  <a:pt x="5438368" y="2358189"/>
                </a:cubicBezTo>
                <a:lnTo>
                  <a:pt x="5221800" y="2502568"/>
                </a:lnTo>
                <a:lnTo>
                  <a:pt x="5005231" y="2646947"/>
                </a:lnTo>
                <a:lnTo>
                  <a:pt x="4933042" y="2695073"/>
                </a:lnTo>
                <a:cubicBezTo>
                  <a:pt x="4877185" y="2862648"/>
                  <a:pt x="4948936" y="2683264"/>
                  <a:pt x="4860852" y="2815389"/>
                </a:cubicBezTo>
                <a:cubicBezTo>
                  <a:pt x="4812361" y="2888125"/>
                  <a:pt x="4823999" y="2937463"/>
                  <a:pt x="4740537" y="2983831"/>
                </a:cubicBezTo>
                <a:cubicBezTo>
                  <a:pt x="4650084" y="3034083"/>
                  <a:pt x="4549816" y="3036414"/>
                  <a:pt x="4451779" y="3056021"/>
                </a:cubicBezTo>
                <a:cubicBezTo>
                  <a:pt x="4419349" y="3062507"/>
                  <a:pt x="4387610" y="3072063"/>
                  <a:pt x="4355526" y="3080084"/>
                </a:cubicBezTo>
                <a:cubicBezTo>
                  <a:pt x="4170345" y="3043048"/>
                  <a:pt x="4274898" y="3065943"/>
                  <a:pt x="4042705" y="3007894"/>
                </a:cubicBezTo>
                <a:cubicBezTo>
                  <a:pt x="4010621" y="2999873"/>
                  <a:pt x="3979463" y="2985832"/>
                  <a:pt x="3946452" y="2983831"/>
                </a:cubicBezTo>
                <a:lnTo>
                  <a:pt x="3152368" y="2935705"/>
                </a:lnTo>
                <a:cubicBezTo>
                  <a:pt x="3128305" y="2927684"/>
                  <a:pt x="3105544" y="2911642"/>
                  <a:pt x="3080179" y="2911642"/>
                </a:cubicBezTo>
                <a:cubicBezTo>
                  <a:pt x="2620010" y="2911642"/>
                  <a:pt x="2703016" y="2897648"/>
                  <a:pt x="2454537" y="2959768"/>
                </a:cubicBezTo>
                <a:cubicBezTo>
                  <a:pt x="2346163" y="3068139"/>
                  <a:pt x="2484027" y="2942916"/>
                  <a:pt x="2286095" y="3056021"/>
                </a:cubicBezTo>
                <a:cubicBezTo>
                  <a:pt x="2266397" y="3067277"/>
                  <a:pt x="2255684" y="3089975"/>
                  <a:pt x="2237968" y="3104147"/>
                </a:cubicBezTo>
                <a:cubicBezTo>
                  <a:pt x="2196901" y="3137000"/>
                  <a:pt x="2116022" y="3182964"/>
                  <a:pt x="2069526" y="3200400"/>
                </a:cubicBezTo>
                <a:cubicBezTo>
                  <a:pt x="2038560" y="3212012"/>
                  <a:pt x="2004950" y="3214960"/>
                  <a:pt x="1973273" y="3224463"/>
                </a:cubicBezTo>
                <a:cubicBezTo>
                  <a:pt x="1924683" y="3239040"/>
                  <a:pt x="1828895" y="3272589"/>
                  <a:pt x="1828895" y="3272589"/>
                </a:cubicBezTo>
                <a:cubicBezTo>
                  <a:pt x="1804832" y="3288631"/>
                  <a:pt x="1783287" y="3309324"/>
                  <a:pt x="1756705" y="3320716"/>
                </a:cubicBezTo>
                <a:cubicBezTo>
                  <a:pt x="1664400" y="3360275"/>
                  <a:pt x="1408222" y="3365189"/>
                  <a:pt x="1371695" y="3368842"/>
                </a:cubicBezTo>
                <a:cubicBezTo>
                  <a:pt x="1307348" y="3375277"/>
                  <a:pt x="1243358" y="3384884"/>
                  <a:pt x="1179189" y="3392905"/>
                </a:cubicBezTo>
                <a:cubicBezTo>
                  <a:pt x="1034810" y="3376863"/>
                  <a:pt x="889987" y="3364406"/>
                  <a:pt x="746052" y="3344779"/>
                </a:cubicBezTo>
                <a:cubicBezTo>
                  <a:pt x="713284" y="3340311"/>
                  <a:pt x="682084" y="3327890"/>
                  <a:pt x="649800" y="3320716"/>
                </a:cubicBezTo>
                <a:cubicBezTo>
                  <a:pt x="609874" y="3311843"/>
                  <a:pt x="569589" y="3304673"/>
                  <a:pt x="529484" y="3296652"/>
                </a:cubicBezTo>
                <a:cubicBezTo>
                  <a:pt x="489379" y="3256547"/>
                  <a:pt x="427103" y="3230144"/>
                  <a:pt x="409168" y="3176337"/>
                </a:cubicBezTo>
                <a:cubicBezTo>
                  <a:pt x="375960" y="3076711"/>
                  <a:pt x="399175" y="3125252"/>
                  <a:pt x="336979" y="3031958"/>
                </a:cubicBezTo>
                <a:cubicBezTo>
                  <a:pt x="279284" y="2858871"/>
                  <a:pt x="349283" y="3075021"/>
                  <a:pt x="288852" y="2863516"/>
                </a:cubicBezTo>
                <a:cubicBezTo>
                  <a:pt x="281884" y="2839127"/>
                  <a:pt x="271757" y="2815715"/>
                  <a:pt x="264789" y="2791326"/>
                </a:cubicBezTo>
                <a:cubicBezTo>
                  <a:pt x="247345" y="2730270"/>
                  <a:pt x="241390" y="2680580"/>
                  <a:pt x="216663" y="2622884"/>
                </a:cubicBezTo>
                <a:cubicBezTo>
                  <a:pt x="202533" y="2589913"/>
                  <a:pt x="183106" y="2559411"/>
                  <a:pt x="168537" y="2526631"/>
                </a:cubicBezTo>
                <a:cubicBezTo>
                  <a:pt x="150994" y="2487159"/>
                  <a:pt x="135577" y="2446760"/>
                  <a:pt x="120410" y="2406316"/>
                </a:cubicBezTo>
                <a:cubicBezTo>
                  <a:pt x="111504" y="2382566"/>
                  <a:pt x="107690" y="2356813"/>
                  <a:pt x="96347" y="2334126"/>
                </a:cubicBezTo>
                <a:cubicBezTo>
                  <a:pt x="83414" y="2308259"/>
                  <a:pt x="64263" y="2286000"/>
                  <a:pt x="48221" y="2261937"/>
                </a:cubicBezTo>
                <a:cubicBezTo>
                  <a:pt x="40200" y="2213811"/>
                  <a:pt x="32886" y="2165561"/>
                  <a:pt x="24158" y="2117558"/>
                </a:cubicBezTo>
                <a:cubicBezTo>
                  <a:pt x="16842" y="2077318"/>
                  <a:pt x="-1477" y="2038111"/>
                  <a:pt x="95" y="1997242"/>
                </a:cubicBezTo>
                <a:cubicBezTo>
                  <a:pt x="6598" y="1828163"/>
                  <a:pt x="19230" y="1658618"/>
                  <a:pt x="48221" y="1491916"/>
                </a:cubicBezTo>
                <a:cubicBezTo>
                  <a:pt x="52108" y="1469564"/>
                  <a:pt x="81823" y="1461218"/>
                  <a:pt x="96347" y="1443789"/>
                </a:cubicBezTo>
                <a:cubicBezTo>
                  <a:pt x="108157" y="1429617"/>
                  <a:pt x="182035" y="1319197"/>
                  <a:pt x="216663" y="1299410"/>
                </a:cubicBezTo>
                <a:cubicBezTo>
                  <a:pt x="254166" y="1277979"/>
                  <a:pt x="296874" y="1267326"/>
                  <a:pt x="336979" y="1251284"/>
                </a:cubicBezTo>
                <a:cubicBezTo>
                  <a:pt x="394844" y="1164485"/>
                  <a:pt x="430582" y="1100652"/>
                  <a:pt x="529484" y="1034716"/>
                </a:cubicBezTo>
                <a:cubicBezTo>
                  <a:pt x="553547" y="1018674"/>
                  <a:pt x="575806" y="999523"/>
                  <a:pt x="601673" y="986589"/>
                </a:cubicBezTo>
                <a:cubicBezTo>
                  <a:pt x="624360" y="975245"/>
                  <a:pt x="649800" y="970547"/>
                  <a:pt x="673863" y="962526"/>
                </a:cubicBezTo>
                <a:cubicBezTo>
                  <a:pt x="730293" y="793236"/>
                  <a:pt x="656851" y="1002220"/>
                  <a:pt x="746052" y="794084"/>
                </a:cubicBezTo>
                <a:cubicBezTo>
                  <a:pt x="756044" y="770770"/>
                  <a:pt x="761210" y="745644"/>
                  <a:pt x="770116" y="721894"/>
                </a:cubicBezTo>
                <a:cubicBezTo>
                  <a:pt x="785283" y="681450"/>
                  <a:pt x="818242" y="601579"/>
                  <a:pt x="818242" y="601579"/>
                </a:cubicBezTo>
                <a:lnTo>
                  <a:pt x="842305" y="770021"/>
                </a:lnTo>
                <a:close/>
              </a:path>
            </a:pathLst>
          </a:custGeom>
          <a:solidFill>
            <a:schemeClr val="bg1"/>
          </a:solidFill>
          <a:ln w="5715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tx2"/>
                </a:solidFill>
              </a:rPr>
              <a:t>САМЫЙ ВАЖНЫЙ</a:t>
            </a:r>
          </a:p>
          <a:p>
            <a:pPr algn="ctr"/>
            <a:r>
              <a:rPr lang="ru-RU" sz="2800" b="1" dirty="0">
                <a:solidFill>
                  <a:schemeClr val="tx2"/>
                </a:solidFill>
              </a:rPr>
              <a:t>ФРАГМЕНТ ТЕКСТА</a:t>
            </a:r>
          </a:p>
        </p:txBody>
      </p:sp>
      <p:sp>
        <p:nvSpPr>
          <p:cNvPr id="21" name="Полилиния: фигура 20">
            <a:extLst>
              <a:ext uri="{FF2B5EF4-FFF2-40B4-BE49-F238E27FC236}">
                <a16:creationId xmlns:a16="http://schemas.microsoft.com/office/drawing/2014/main" id="{70068B38-3193-4D6F-AEAB-FB2D5604BAD5}"/>
              </a:ext>
            </a:extLst>
          </p:cNvPr>
          <p:cNvSpPr/>
          <p:nvPr/>
        </p:nvSpPr>
        <p:spPr>
          <a:xfrm>
            <a:off x="385010" y="457202"/>
            <a:ext cx="1151137" cy="1515979"/>
          </a:xfrm>
          <a:custGeom>
            <a:avLst/>
            <a:gdLst>
              <a:gd name="connsiteX0" fmla="*/ 0 w 1151137"/>
              <a:gd name="connsiteY0" fmla="*/ 577516 h 1515979"/>
              <a:gd name="connsiteX1" fmla="*/ 0 w 1151137"/>
              <a:gd name="connsiteY1" fmla="*/ 577516 h 1515979"/>
              <a:gd name="connsiteX2" fmla="*/ 72190 w 1151137"/>
              <a:gd name="connsiteY2" fmla="*/ 264695 h 1515979"/>
              <a:gd name="connsiteX3" fmla="*/ 96253 w 1151137"/>
              <a:gd name="connsiteY3" fmla="*/ 192505 h 1515979"/>
              <a:gd name="connsiteX4" fmla="*/ 240632 w 1151137"/>
              <a:gd name="connsiteY4" fmla="*/ 96252 h 1515979"/>
              <a:gd name="connsiteX5" fmla="*/ 312821 w 1151137"/>
              <a:gd name="connsiteY5" fmla="*/ 24063 h 1515979"/>
              <a:gd name="connsiteX6" fmla="*/ 433137 w 1151137"/>
              <a:gd name="connsiteY6" fmla="*/ 0 h 1515979"/>
              <a:gd name="connsiteX7" fmla="*/ 962526 w 1151137"/>
              <a:gd name="connsiteY7" fmla="*/ 24063 h 1515979"/>
              <a:gd name="connsiteX8" fmla="*/ 1034716 w 1151137"/>
              <a:gd name="connsiteY8" fmla="*/ 144379 h 1515979"/>
              <a:gd name="connsiteX9" fmla="*/ 1082842 w 1151137"/>
              <a:gd name="connsiteY9" fmla="*/ 216568 h 1515979"/>
              <a:gd name="connsiteX10" fmla="*/ 1106905 w 1151137"/>
              <a:gd name="connsiteY10" fmla="*/ 794084 h 1515979"/>
              <a:gd name="connsiteX11" fmla="*/ 1034716 w 1151137"/>
              <a:gd name="connsiteY11" fmla="*/ 866274 h 1515979"/>
              <a:gd name="connsiteX12" fmla="*/ 986590 w 1151137"/>
              <a:gd name="connsiteY12" fmla="*/ 938463 h 1515979"/>
              <a:gd name="connsiteX13" fmla="*/ 962526 w 1151137"/>
              <a:gd name="connsiteY13" fmla="*/ 1034716 h 1515979"/>
              <a:gd name="connsiteX14" fmla="*/ 938463 w 1151137"/>
              <a:gd name="connsiteY14" fmla="*/ 1227221 h 1515979"/>
              <a:gd name="connsiteX15" fmla="*/ 890337 w 1151137"/>
              <a:gd name="connsiteY15" fmla="*/ 1323474 h 1515979"/>
              <a:gd name="connsiteX16" fmla="*/ 866274 w 1151137"/>
              <a:gd name="connsiteY16" fmla="*/ 1395663 h 1515979"/>
              <a:gd name="connsiteX17" fmla="*/ 770021 w 1151137"/>
              <a:gd name="connsiteY17" fmla="*/ 1467852 h 1515979"/>
              <a:gd name="connsiteX18" fmla="*/ 721895 w 1151137"/>
              <a:gd name="connsiteY18" fmla="*/ 1515979 h 1515979"/>
              <a:gd name="connsiteX19" fmla="*/ 697832 w 1151137"/>
              <a:gd name="connsiteY19" fmla="*/ 1419726 h 1515979"/>
              <a:gd name="connsiteX20" fmla="*/ 673769 w 1151137"/>
              <a:gd name="connsiteY20" fmla="*/ 1179095 h 1515979"/>
              <a:gd name="connsiteX21" fmla="*/ 529390 w 1151137"/>
              <a:gd name="connsiteY21" fmla="*/ 1130968 h 1515979"/>
              <a:gd name="connsiteX22" fmla="*/ 433137 w 1151137"/>
              <a:gd name="connsiteY22" fmla="*/ 986589 h 1515979"/>
              <a:gd name="connsiteX23" fmla="*/ 360948 w 1151137"/>
              <a:gd name="connsiteY23" fmla="*/ 866274 h 1515979"/>
              <a:gd name="connsiteX24" fmla="*/ 240632 w 1151137"/>
              <a:gd name="connsiteY24" fmla="*/ 842210 h 1515979"/>
              <a:gd name="connsiteX25" fmla="*/ 216569 w 1151137"/>
              <a:gd name="connsiteY25" fmla="*/ 770021 h 1515979"/>
              <a:gd name="connsiteX26" fmla="*/ 168442 w 1151137"/>
              <a:gd name="connsiteY26" fmla="*/ 721895 h 1515979"/>
              <a:gd name="connsiteX27" fmla="*/ 144379 w 1151137"/>
              <a:gd name="connsiteY27" fmla="*/ 625642 h 1515979"/>
              <a:gd name="connsiteX28" fmla="*/ 0 w 1151137"/>
              <a:gd name="connsiteY28" fmla="*/ 577516 h 15159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151137" h="1515979">
                <a:moveTo>
                  <a:pt x="0" y="577516"/>
                </a:moveTo>
                <a:lnTo>
                  <a:pt x="0" y="577516"/>
                </a:lnTo>
                <a:cubicBezTo>
                  <a:pt x="8357" y="539908"/>
                  <a:pt x="51183" y="338218"/>
                  <a:pt x="72190" y="264695"/>
                </a:cubicBezTo>
                <a:cubicBezTo>
                  <a:pt x="79158" y="240306"/>
                  <a:pt x="78317" y="210441"/>
                  <a:pt x="96253" y="192505"/>
                </a:cubicBezTo>
                <a:cubicBezTo>
                  <a:pt x="137152" y="151605"/>
                  <a:pt x="199732" y="137152"/>
                  <a:pt x="240632" y="96252"/>
                </a:cubicBezTo>
                <a:cubicBezTo>
                  <a:pt x="264695" y="72189"/>
                  <a:pt x="282383" y="39282"/>
                  <a:pt x="312821" y="24063"/>
                </a:cubicBezTo>
                <a:cubicBezTo>
                  <a:pt x="349403" y="5772"/>
                  <a:pt x="393032" y="8021"/>
                  <a:pt x="433137" y="0"/>
                </a:cubicBezTo>
                <a:cubicBezTo>
                  <a:pt x="609600" y="8021"/>
                  <a:pt x="787245" y="2153"/>
                  <a:pt x="962526" y="24063"/>
                </a:cubicBezTo>
                <a:cubicBezTo>
                  <a:pt x="1012662" y="30330"/>
                  <a:pt x="1021286" y="117519"/>
                  <a:pt x="1034716" y="144379"/>
                </a:cubicBezTo>
                <a:cubicBezTo>
                  <a:pt x="1047649" y="170246"/>
                  <a:pt x="1066800" y="192505"/>
                  <a:pt x="1082842" y="216568"/>
                </a:cubicBezTo>
                <a:cubicBezTo>
                  <a:pt x="1162124" y="454412"/>
                  <a:pt x="1175320" y="434905"/>
                  <a:pt x="1106905" y="794084"/>
                </a:cubicBezTo>
                <a:cubicBezTo>
                  <a:pt x="1100537" y="827513"/>
                  <a:pt x="1056502" y="840131"/>
                  <a:pt x="1034716" y="866274"/>
                </a:cubicBezTo>
                <a:cubicBezTo>
                  <a:pt x="1016202" y="888491"/>
                  <a:pt x="1002632" y="914400"/>
                  <a:pt x="986590" y="938463"/>
                </a:cubicBezTo>
                <a:cubicBezTo>
                  <a:pt x="978569" y="970547"/>
                  <a:pt x="967963" y="1002094"/>
                  <a:pt x="962526" y="1034716"/>
                </a:cubicBezTo>
                <a:cubicBezTo>
                  <a:pt x="951895" y="1098504"/>
                  <a:pt x="954147" y="1164484"/>
                  <a:pt x="938463" y="1227221"/>
                </a:cubicBezTo>
                <a:cubicBezTo>
                  <a:pt x="929763" y="1262021"/>
                  <a:pt x="904467" y="1290503"/>
                  <a:pt x="890337" y="1323474"/>
                </a:cubicBezTo>
                <a:cubicBezTo>
                  <a:pt x="880345" y="1346788"/>
                  <a:pt x="882512" y="1376177"/>
                  <a:pt x="866274" y="1395663"/>
                </a:cubicBezTo>
                <a:cubicBezTo>
                  <a:pt x="840599" y="1426473"/>
                  <a:pt x="800831" y="1442177"/>
                  <a:pt x="770021" y="1467852"/>
                </a:cubicBezTo>
                <a:cubicBezTo>
                  <a:pt x="752592" y="1482376"/>
                  <a:pt x="737937" y="1499937"/>
                  <a:pt x="721895" y="1515979"/>
                </a:cubicBezTo>
                <a:cubicBezTo>
                  <a:pt x="713874" y="1483895"/>
                  <a:pt x="702509" y="1452465"/>
                  <a:pt x="697832" y="1419726"/>
                </a:cubicBezTo>
                <a:cubicBezTo>
                  <a:pt x="686432" y="1339926"/>
                  <a:pt x="714386" y="1248725"/>
                  <a:pt x="673769" y="1179095"/>
                </a:cubicBezTo>
                <a:cubicBezTo>
                  <a:pt x="648208" y="1135276"/>
                  <a:pt x="577516" y="1147010"/>
                  <a:pt x="529390" y="1130968"/>
                </a:cubicBezTo>
                <a:cubicBezTo>
                  <a:pt x="497306" y="1082842"/>
                  <a:pt x="462896" y="1036187"/>
                  <a:pt x="433137" y="986589"/>
                </a:cubicBezTo>
                <a:cubicBezTo>
                  <a:pt x="409074" y="946484"/>
                  <a:pt x="398364" y="894336"/>
                  <a:pt x="360948" y="866274"/>
                </a:cubicBezTo>
                <a:cubicBezTo>
                  <a:pt x="328228" y="841734"/>
                  <a:pt x="280737" y="850231"/>
                  <a:pt x="240632" y="842210"/>
                </a:cubicBezTo>
                <a:cubicBezTo>
                  <a:pt x="232611" y="818147"/>
                  <a:pt x="229619" y="791771"/>
                  <a:pt x="216569" y="770021"/>
                </a:cubicBezTo>
                <a:cubicBezTo>
                  <a:pt x="204896" y="750567"/>
                  <a:pt x="178588" y="742187"/>
                  <a:pt x="168442" y="721895"/>
                </a:cubicBezTo>
                <a:cubicBezTo>
                  <a:pt x="153652" y="692315"/>
                  <a:pt x="162724" y="653159"/>
                  <a:pt x="144379" y="625642"/>
                </a:cubicBezTo>
                <a:cubicBezTo>
                  <a:pt x="103397" y="564168"/>
                  <a:pt x="24063" y="585537"/>
                  <a:pt x="0" y="577516"/>
                </a:cubicBezTo>
                <a:close/>
              </a:path>
            </a:pathLst>
          </a:custGeom>
          <a:solidFill>
            <a:schemeClr val="bg1"/>
          </a:solidFill>
          <a:ln w="5715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олилиния: фигура 21">
            <a:extLst>
              <a:ext uri="{FF2B5EF4-FFF2-40B4-BE49-F238E27FC236}">
                <a16:creationId xmlns:a16="http://schemas.microsoft.com/office/drawing/2014/main" id="{4E0CE10E-7D18-4FC0-B052-37992D973EE5}"/>
              </a:ext>
            </a:extLst>
          </p:cNvPr>
          <p:cNvSpPr/>
          <p:nvPr/>
        </p:nvSpPr>
        <p:spPr>
          <a:xfrm>
            <a:off x="481264" y="2478505"/>
            <a:ext cx="1151137" cy="1515979"/>
          </a:xfrm>
          <a:custGeom>
            <a:avLst/>
            <a:gdLst>
              <a:gd name="connsiteX0" fmla="*/ 0 w 1151137"/>
              <a:gd name="connsiteY0" fmla="*/ 577516 h 1515979"/>
              <a:gd name="connsiteX1" fmla="*/ 0 w 1151137"/>
              <a:gd name="connsiteY1" fmla="*/ 577516 h 1515979"/>
              <a:gd name="connsiteX2" fmla="*/ 72190 w 1151137"/>
              <a:gd name="connsiteY2" fmla="*/ 264695 h 1515979"/>
              <a:gd name="connsiteX3" fmla="*/ 96253 w 1151137"/>
              <a:gd name="connsiteY3" fmla="*/ 192505 h 1515979"/>
              <a:gd name="connsiteX4" fmla="*/ 240632 w 1151137"/>
              <a:gd name="connsiteY4" fmla="*/ 96252 h 1515979"/>
              <a:gd name="connsiteX5" fmla="*/ 312821 w 1151137"/>
              <a:gd name="connsiteY5" fmla="*/ 24063 h 1515979"/>
              <a:gd name="connsiteX6" fmla="*/ 433137 w 1151137"/>
              <a:gd name="connsiteY6" fmla="*/ 0 h 1515979"/>
              <a:gd name="connsiteX7" fmla="*/ 962526 w 1151137"/>
              <a:gd name="connsiteY7" fmla="*/ 24063 h 1515979"/>
              <a:gd name="connsiteX8" fmla="*/ 1034716 w 1151137"/>
              <a:gd name="connsiteY8" fmla="*/ 144379 h 1515979"/>
              <a:gd name="connsiteX9" fmla="*/ 1082842 w 1151137"/>
              <a:gd name="connsiteY9" fmla="*/ 216568 h 1515979"/>
              <a:gd name="connsiteX10" fmla="*/ 1106905 w 1151137"/>
              <a:gd name="connsiteY10" fmla="*/ 794084 h 1515979"/>
              <a:gd name="connsiteX11" fmla="*/ 1034716 w 1151137"/>
              <a:gd name="connsiteY11" fmla="*/ 866274 h 1515979"/>
              <a:gd name="connsiteX12" fmla="*/ 986590 w 1151137"/>
              <a:gd name="connsiteY12" fmla="*/ 938463 h 1515979"/>
              <a:gd name="connsiteX13" fmla="*/ 962526 w 1151137"/>
              <a:gd name="connsiteY13" fmla="*/ 1034716 h 1515979"/>
              <a:gd name="connsiteX14" fmla="*/ 938463 w 1151137"/>
              <a:gd name="connsiteY14" fmla="*/ 1227221 h 1515979"/>
              <a:gd name="connsiteX15" fmla="*/ 890337 w 1151137"/>
              <a:gd name="connsiteY15" fmla="*/ 1323474 h 1515979"/>
              <a:gd name="connsiteX16" fmla="*/ 866274 w 1151137"/>
              <a:gd name="connsiteY16" fmla="*/ 1395663 h 1515979"/>
              <a:gd name="connsiteX17" fmla="*/ 770021 w 1151137"/>
              <a:gd name="connsiteY17" fmla="*/ 1467852 h 1515979"/>
              <a:gd name="connsiteX18" fmla="*/ 721895 w 1151137"/>
              <a:gd name="connsiteY18" fmla="*/ 1515979 h 1515979"/>
              <a:gd name="connsiteX19" fmla="*/ 697832 w 1151137"/>
              <a:gd name="connsiteY19" fmla="*/ 1419726 h 1515979"/>
              <a:gd name="connsiteX20" fmla="*/ 673769 w 1151137"/>
              <a:gd name="connsiteY20" fmla="*/ 1179095 h 1515979"/>
              <a:gd name="connsiteX21" fmla="*/ 529390 w 1151137"/>
              <a:gd name="connsiteY21" fmla="*/ 1130968 h 1515979"/>
              <a:gd name="connsiteX22" fmla="*/ 433137 w 1151137"/>
              <a:gd name="connsiteY22" fmla="*/ 986589 h 1515979"/>
              <a:gd name="connsiteX23" fmla="*/ 360948 w 1151137"/>
              <a:gd name="connsiteY23" fmla="*/ 866274 h 1515979"/>
              <a:gd name="connsiteX24" fmla="*/ 240632 w 1151137"/>
              <a:gd name="connsiteY24" fmla="*/ 842210 h 1515979"/>
              <a:gd name="connsiteX25" fmla="*/ 216569 w 1151137"/>
              <a:gd name="connsiteY25" fmla="*/ 770021 h 1515979"/>
              <a:gd name="connsiteX26" fmla="*/ 168442 w 1151137"/>
              <a:gd name="connsiteY26" fmla="*/ 721895 h 1515979"/>
              <a:gd name="connsiteX27" fmla="*/ 144379 w 1151137"/>
              <a:gd name="connsiteY27" fmla="*/ 625642 h 1515979"/>
              <a:gd name="connsiteX28" fmla="*/ 0 w 1151137"/>
              <a:gd name="connsiteY28" fmla="*/ 577516 h 15159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151137" h="1515979">
                <a:moveTo>
                  <a:pt x="0" y="577516"/>
                </a:moveTo>
                <a:lnTo>
                  <a:pt x="0" y="577516"/>
                </a:lnTo>
                <a:cubicBezTo>
                  <a:pt x="8357" y="539908"/>
                  <a:pt x="51183" y="338218"/>
                  <a:pt x="72190" y="264695"/>
                </a:cubicBezTo>
                <a:cubicBezTo>
                  <a:pt x="79158" y="240306"/>
                  <a:pt x="78317" y="210441"/>
                  <a:pt x="96253" y="192505"/>
                </a:cubicBezTo>
                <a:cubicBezTo>
                  <a:pt x="137152" y="151605"/>
                  <a:pt x="199732" y="137152"/>
                  <a:pt x="240632" y="96252"/>
                </a:cubicBezTo>
                <a:cubicBezTo>
                  <a:pt x="264695" y="72189"/>
                  <a:pt x="282383" y="39282"/>
                  <a:pt x="312821" y="24063"/>
                </a:cubicBezTo>
                <a:cubicBezTo>
                  <a:pt x="349403" y="5772"/>
                  <a:pt x="393032" y="8021"/>
                  <a:pt x="433137" y="0"/>
                </a:cubicBezTo>
                <a:cubicBezTo>
                  <a:pt x="609600" y="8021"/>
                  <a:pt x="787245" y="2153"/>
                  <a:pt x="962526" y="24063"/>
                </a:cubicBezTo>
                <a:cubicBezTo>
                  <a:pt x="1012662" y="30330"/>
                  <a:pt x="1021286" y="117519"/>
                  <a:pt x="1034716" y="144379"/>
                </a:cubicBezTo>
                <a:cubicBezTo>
                  <a:pt x="1047649" y="170246"/>
                  <a:pt x="1066800" y="192505"/>
                  <a:pt x="1082842" y="216568"/>
                </a:cubicBezTo>
                <a:cubicBezTo>
                  <a:pt x="1162124" y="454412"/>
                  <a:pt x="1175320" y="434905"/>
                  <a:pt x="1106905" y="794084"/>
                </a:cubicBezTo>
                <a:cubicBezTo>
                  <a:pt x="1100537" y="827513"/>
                  <a:pt x="1056502" y="840131"/>
                  <a:pt x="1034716" y="866274"/>
                </a:cubicBezTo>
                <a:cubicBezTo>
                  <a:pt x="1016202" y="888491"/>
                  <a:pt x="1002632" y="914400"/>
                  <a:pt x="986590" y="938463"/>
                </a:cubicBezTo>
                <a:cubicBezTo>
                  <a:pt x="978569" y="970547"/>
                  <a:pt x="967963" y="1002094"/>
                  <a:pt x="962526" y="1034716"/>
                </a:cubicBezTo>
                <a:cubicBezTo>
                  <a:pt x="951895" y="1098504"/>
                  <a:pt x="954147" y="1164484"/>
                  <a:pt x="938463" y="1227221"/>
                </a:cubicBezTo>
                <a:cubicBezTo>
                  <a:pt x="929763" y="1262021"/>
                  <a:pt x="904467" y="1290503"/>
                  <a:pt x="890337" y="1323474"/>
                </a:cubicBezTo>
                <a:cubicBezTo>
                  <a:pt x="880345" y="1346788"/>
                  <a:pt x="882512" y="1376177"/>
                  <a:pt x="866274" y="1395663"/>
                </a:cubicBezTo>
                <a:cubicBezTo>
                  <a:pt x="840599" y="1426473"/>
                  <a:pt x="800831" y="1442177"/>
                  <a:pt x="770021" y="1467852"/>
                </a:cubicBezTo>
                <a:cubicBezTo>
                  <a:pt x="752592" y="1482376"/>
                  <a:pt x="737937" y="1499937"/>
                  <a:pt x="721895" y="1515979"/>
                </a:cubicBezTo>
                <a:cubicBezTo>
                  <a:pt x="713874" y="1483895"/>
                  <a:pt x="702509" y="1452465"/>
                  <a:pt x="697832" y="1419726"/>
                </a:cubicBezTo>
                <a:cubicBezTo>
                  <a:pt x="686432" y="1339926"/>
                  <a:pt x="714386" y="1248725"/>
                  <a:pt x="673769" y="1179095"/>
                </a:cubicBezTo>
                <a:cubicBezTo>
                  <a:pt x="648208" y="1135276"/>
                  <a:pt x="577516" y="1147010"/>
                  <a:pt x="529390" y="1130968"/>
                </a:cubicBezTo>
                <a:cubicBezTo>
                  <a:pt x="497306" y="1082842"/>
                  <a:pt x="462896" y="1036187"/>
                  <a:pt x="433137" y="986589"/>
                </a:cubicBezTo>
                <a:cubicBezTo>
                  <a:pt x="409074" y="946484"/>
                  <a:pt x="398364" y="894336"/>
                  <a:pt x="360948" y="866274"/>
                </a:cubicBezTo>
                <a:cubicBezTo>
                  <a:pt x="328228" y="841734"/>
                  <a:pt x="280737" y="850231"/>
                  <a:pt x="240632" y="842210"/>
                </a:cubicBezTo>
                <a:cubicBezTo>
                  <a:pt x="232611" y="818147"/>
                  <a:pt x="229619" y="791771"/>
                  <a:pt x="216569" y="770021"/>
                </a:cubicBezTo>
                <a:cubicBezTo>
                  <a:pt x="204896" y="750567"/>
                  <a:pt x="178588" y="742187"/>
                  <a:pt x="168442" y="721895"/>
                </a:cubicBezTo>
                <a:cubicBezTo>
                  <a:pt x="153652" y="692315"/>
                  <a:pt x="162724" y="653159"/>
                  <a:pt x="144379" y="625642"/>
                </a:cubicBezTo>
                <a:cubicBezTo>
                  <a:pt x="103397" y="564168"/>
                  <a:pt x="24063" y="585537"/>
                  <a:pt x="0" y="577516"/>
                </a:cubicBezTo>
                <a:close/>
              </a:path>
            </a:pathLst>
          </a:custGeom>
          <a:solidFill>
            <a:schemeClr val="bg1"/>
          </a:solidFill>
          <a:ln w="5715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олилиния: фигура 22">
            <a:extLst>
              <a:ext uri="{FF2B5EF4-FFF2-40B4-BE49-F238E27FC236}">
                <a16:creationId xmlns:a16="http://schemas.microsoft.com/office/drawing/2014/main" id="{34949988-65C7-4FD6-B425-E33325153D29}"/>
              </a:ext>
            </a:extLst>
          </p:cNvPr>
          <p:cNvSpPr/>
          <p:nvPr/>
        </p:nvSpPr>
        <p:spPr>
          <a:xfrm>
            <a:off x="240632" y="4668253"/>
            <a:ext cx="1151137" cy="1515979"/>
          </a:xfrm>
          <a:custGeom>
            <a:avLst/>
            <a:gdLst>
              <a:gd name="connsiteX0" fmla="*/ 0 w 1151137"/>
              <a:gd name="connsiteY0" fmla="*/ 577516 h 1515979"/>
              <a:gd name="connsiteX1" fmla="*/ 0 w 1151137"/>
              <a:gd name="connsiteY1" fmla="*/ 577516 h 1515979"/>
              <a:gd name="connsiteX2" fmla="*/ 72190 w 1151137"/>
              <a:gd name="connsiteY2" fmla="*/ 264695 h 1515979"/>
              <a:gd name="connsiteX3" fmla="*/ 96253 w 1151137"/>
              <a:gd name="connsiteY3" fmla="*/ 192505 h 1515979"/>
              <a:gd name="connsiteX4" fmla="*/ 240632 w 1151137"/>
              <a:gd name="connsiteY4" fmla="*/ 96252 h 1515979"/>
              <a:gd name="connsiteX5" fmla="*/ 312821 w 1151137"/>
              <a:gd name="connsiteY5" fmla="*/ 24063 h 1515979"/>
              <a:gd name="connsiteX6" fmla="*/ 433137 w 1151137"/>
              <a:gd name="connsiteY6" fmla="*/ 0 h 1515979"/>
              <a:gd name="connsiteX7" fmla="*/ 962526 w 1151137"/>
              <a:gd name="connsiteY7" fmla="*/ 24063 h 1515979"/>
              <a:gd name="connsiteX8" fmla="*/ 1034716 w 1151137"/>
              <a:gd name="connsiteY8" fmla="*/ 144379 h 1515979"/>
              <a:gd name="connsiteX9" fmla="*/ 1082842 w 1151137"/>
              <a:gd name="connsiteY9" fmla="*/ 216568 h 1515979"/>
              <a:gd name="connsiteX10" fmla="*/ 1106905 w 1151137"/>
              <a:gd name="connsiteY10" fmla="*/ 794084 h 1515979"/>
              <a:gd name="connsiteX11" fmla="*/ 1034716 w 1151137"/>
              <a:gd name="connsiteY11" fmla="*/ 866274 h 1515979"/>
              <a:gd name="connsiteX12" fmla="*/ 986590 w 1151137"/>
              <a:gd name="connsiteY12" fmla="*/ 938463 h 1515979"/>
              <a:gd name="connsiteX13" fmla="*/ 962526 w 1151137"/>
              <a:gd name="connsiteY13" fmla="*/ 1034716 h 1515979"/>
              <a:gd name="connsiteX14" fmla="*/ 938463 w 1151137"/>
              <a:gd name="connsiteY14" fmla="*/ 1227221 h 1515979"/>
              <a:gd name="connsiteX15" fmla="*/ 890337 w 1151137"/>
              <a:gd name="connsiteY15" fmla="*/ 1323474 h 1515979"/>
              <a:gd name="connsiteX16" fmla="*/ 866274 w 1151137"/>
              <a:gd name="connsiteY16" fmla="*/ 1395663 h 1515979"/>
              <a:gd name="connsiteX17" fmla="*/ 770021 w 1151137"/>
              <a:gd name="connsiteY17" fmla="*/ 1467852 h 1515979"/>
              <a:gd name="connsiteX18" fmla="*/ 721895 w 1151137"/>
              <a:gd name="connsiteY18" fmla="*/ 1515979 h 1515979"/>
              <a:gd name="connsiteX19" fmla="*/ 697832 w 1151137"/>
              <a:gd name="connsiteY19" fmla="*/ 1419726 h 1515979"/>
              <a:gd name="connsiteX20" fmla="*/ 673769 w 1151137"/>
              <a:gd name="connsiteY20" fmla="*/ 1179095 h 1515979"/>
              <a:gd name="connsiteX21" fmla="*/ 529390 w 1151137"/>
              <a:gd name="connsiteY21" fmla="*/ 1130968 h 1515979"/>
              <a:gd name="connsiteX22" fmla="*/ 433137 w 1151137"/>
              <a:gd name="connsiteY22" fmla="*/ 986589 h 1515979"/>
              <a:gd name="connsiteX23" fmla="*/ 360948 w 1151137"/>
              <a:gd name="connsiteY23" fmla="*/ 866274 h 1515979"/>
              <a:gd name="connsiteX24" fmla="*/ 240632 w 1151137"/>
              <a:gd name="connsiteY24" fmla="*/ 842210 h 1515979"/>
              <a:gd name="connsiteX25" fmla="*/ 216569 w 1151137"/>
              <a:gd name="connsiteY25" fmla="*/ 770021 h 1515979"/>
              <a:gd name="connsiteX26" fmla="*/ 168442 w 1151137"/>
              <a:gd name="connsiteY26" fmla="*/ 721895 h 1515979"/>
              <a:gd name="connsiteX27" fmla="*/ 144379 w 1151137"/>
              <a:gd name="connsiteY27" fmla="*/ 625642 h 1515979"/>
              <a:gd name="connsiteX28" fmla="*/ 0 w 1151137"/>
              <a:gd name="connsiteY28" fmla="*/ 577516 h 15159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151137" h="1515979">
                <a:moveTo>
                  <a:pt x="0" y="577516"/>
                </a:moveTo>
                <a:lnTo>
                  <a:pt x="0" y="577516"/>
                </a:lnTo>
                <a:cubicBezTo>
                  <a:pt x="8357" y="539908"/>
                  <a:pt x="51183" y="338218"/>
                  <a:pt x="72190" y="264695"/>
                </a:cubicBezTo>
                <a:cubicBezTo>
                  <a:pt x="79158" y="240306"/>
                  <a:pt x="78317" y="210441"/>
                  <a:pt x="96253" y="192505"/>
                </a:cubicBezTo>
                <a:cubicBezTo>
                  <a:pt x="137152" y="151605"/>
                  <a:pt x="199732" y="137152"/>
                  <a:pt x="240632" y="96252"/>
                </a:cubicBezTo>
                <a:cubicBezTo>
                  <a:pt x="264695" y="72189"/>
                  <a:pt x="282383" y="39282"/>
                  <a:pt x="312821" y="24063"/>
                </a:cubicBezTo>
                <a:cubicBezTo>
                  <a:pt x="349403" y="5772"/>
                  <a:pt x="393032" y="8021"/>
                  <a:pt x="433137" y="0"/>
                </a:cubicBezTo>
                <a:cubicBezTo>
                  <a:pt x="609600" y="8021"/>
                  <a:pt x="787245" y="2153"/>
                  <a:pt x="962526" y="24063"/>
                </a:cubicBezTo>
                <a:cubicBezTo>
                  <a:pt x="1012662" y="30330"/>
                  <a:pt x="1021286" y="117519"/>
                  <a:pt x="1034716" y="144379"/>
                </a:cubicBezTo>
                <a:cubicBezTo>
                  <a:pt x="1047649" y="170246"/>
                  <a:pt x="1066800" y="192505"/>
                  <a:pt x="1082842" y="216568"/>
                </a:cubicBezTo>
                <a:cubicBezTo>
                  <a:pt x="1162124" y="454412"/>
                  <a:pt x="1175320" y="434905"/>
                  <a:pt x="1106905" y="794084"/>
                </a:cubicBezTo>
                <a:cubicBezTo>
                  <a:pt x="1100537" y="827513"/>
                  <a:pt x="1056502" y="840131"/>
                  <a:pt x="1034716" y="866274"/>
                </a:cubicBezTo>
                <a:cubicBezTo>
                  <a:pt x="1016202" y="888491"/>
                  <a:pt x="1002632" y="914400"/>
                  <a:pt x="986590" y="938463"/>
                </a:cubicBezTo>
                <a:cubicBezTo>
                  <a:pt x="978569" y="970547"/>
                  <a:pt x="967963" y="1002094"/>
                  <a:pt x="962526" y="1034716"/>
                </a:cubicBezTo>
                <a:cubicBezTo>
                  <a:pt x="951895" y="1098504"/>
                  <a:pt x="954147" y="1164484"/>
                  <a:pt x="938463" y="1227221"/>
                </a:cubicBezTo>
                <a:cubicBezTo>
                  <a:pt x="929763" y="1262021"/>
                  <a:pt x="904467" y="1290503"/>
                  <a:pt x="890337" y="1323474"/>
                </a:cubicBezTo>
                <a:cubicBezTo>
                  <a:pt x="880345" y="1346788"/>
                  <a:pt x="882512" y="1376177"/>
                  <a:pt x="866274" y="1395663"/>
                </a:cubicBezTo>
                <a:cubicBezTo>
                  <a:pt x="840599" y="1426473"/>
                  <a:pt x="800831" y="1442177"/>
                  <a:pt x="770021" y="1467852"/>
                </a:cubicBezTo>
                <a:cubicBezTo>
                  <a:pt x="752592" y="1482376"/>
                  <a:pt x="737937" y="1499937"/>
                  <a:pt x="721895" y="1515979"/>
                </a:cubicBezTo>
                <a:cubicBezTo>
                  <a:pt x="713874" y="1483895"/>
                  <a:pt x="702509" y="1452465"/>
                  <a:pt x="697832" y="1419726"/>
                </a:cubicBezTo>
                <a:cubicBezTo>
                  <a:pt x="686432" y="1339926"/>
                  <a:pt x="714386" y="1248725"/>
                  <a:pt x="673769" y="1179095"/>
                </a:cubicBezTo>
                <a:cubicBezTo>
                  <a:pt x="648208" y="1135276"/>
                  <a:pt x="577516" y="1147010"/>
                  <a:pt x="529390" y="1130968"/>
                </a:cubicBezTo>
                <a:cubicBezTo>
                  <a:pt x="497306" y="1082842"/>
                  <a:pt x="462896" y="1036187"/>
                  <a:pt x="433137" y="986589"/>
                </a:cubicBezTo>
                <a:cubicBezTo>
                  <a:pt x="409074" y="946484"/>
                  <a:pt x="398364" y="894336"/>
                  <a:pt x="360948" y="866274"/>
                </a:cubicBezTo>
                <a:cubicBezTo>
                  <a:pt x="328228" y="841734"/>
                  <a:pt x="280737" y="850231"/>
                  <a:pt x="240632" y="842210"/>
                </a:cubicBezTo>
                <a:cubicBezTo>
                  <a:pt x="232611" y="818147"/>
                  <a:pt x="229619" y="791771"/>
                  <a:pt x="216569" y="770021"/>
                </a:cubicBezTo>
                <a:cubicBezTo>
                  <a:pt x="204896" y="750567"/>
                  <a:pt x="178588" y="742187"/>
                  <a:pt x="168442" y="721895"/>
                </a:cubicBezTo>
                <a:cubicBezTo>
                  <a:pt x="153652" y="692315"/>
                  <a:pt x="162724" y="653159"/>
                  <a:pt x="144379" y="625642"/>
                </a:cubicBezTo>
                <a:cubicBezTo>
                  <a:pt x="103397" y="564168"/>
                  <a:pt x="24063" y="585537"/>
                  <a:pt x="0" y="577516"/>
                </a:cubicBezTo>
                <a:close/>
              </a:path>
            </a:pathLst>
          </a:custGeom>
          <a:solidFill>
            <a:schemeClr val="bg1"/>
          </a:solidFill>
          <a:ln w="5715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FDE5AE11-1BE4-4374-A2C8-31556684390E}"/>
              </a:ext>
            </a:extLst>
          </p:cNvPr>
          <p:cNvSpPr txBox="1"/>
          <p:nvPr/>
        </p:nvSpPr>
        <p:spPr>
          <a:xfrm>
            <a:off x="938463" y="7555831"/>
            <a:ext cx="32303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>
                <a:solidFill>
                  <a:schemeClr val="tx2"/>
                </a:solidFill>
              </a:rPr>
              <a:t>ДОПОЛНИТЕЛЬНАЯ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57FE7F1A-3AFA-4D45-A1BA-4CF96021F65B}"/>
              </a:ext>
            </a:extLst>
          </p:cNvPr>
          <p:cNvSpPr txBox="1"/>
          <p:nvPr/>
        </p:nvSpPr>
        <p:spPr>
          <a:xfrm>
            <a:off x="1155031" y="8734928"/>
            <a:ext cx="254589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>
                <a:solidFill>
                  <a:schemeClr val="tx2"/>
                </a:solidFill>
              </a:rPr>
              <a:t>ИНФОРМАЦИЯ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48EE1480-2484-439E-89D6-1BD56262D489}"/>
              </a:ext>
            </a:extLst>
          </p:cNvPr>
          <p:cNvSpPr txBox="1"/>
          <p:nvPr/>
        </p:nvSpPr>
        <p:spPr>
          <a:xfrm>
            <a:off x="3826043" y="9192126"/>
            <a:ext cx="308289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>
                <a:solidFill>
                  <a:schemeClr val="tx2"/>
                </a:solidFill>
              </a:rPr>
              <a:t>ДЛЯ ПОНИМАНИЯ</a:t>
            </a:r>
          </a:p>
        </p:txBody>
      </p:sp>
      <p:sp>
        <p:nvSpPr>
          <p:cNvPr id="28" name="Полилиния: фигура 27">
            <a:extLst>
              <a:ext uri="{FF2B5EF4-FFF2-40B4-BE49-F238E27FC236}">
                <a16:creationId xmlns:a16="http://schemas.microsoft.com/office/drawing/2014/main" id="{F2D002C9-A845-418B-92AD-CF27BA5E6B84}"/>
              </a:ext>
            </a:extLst>
          </p:cNvPr>
          <p:cNvSpPr/>
          <p:nvPr/>
        </p:nvSpPr>
        <p:spPr>
          <a:xfrm>
            <a:off x="9865895" y="1058779"/>
            <a:ext cx="1925052" cy="1925053"/>
          </a:xfrm>
          <a:custGeom>
            <a:avLst/>
            <a:gdLst>
              <a:gd name="connsiteX0" fmla="*/ 216568 w 1830121"/>
              <a:gd name="connsiteY0" fmla="*/ 409074 h 2213810"/>
              <a:gd name="connsiteX1" fmla="*/ 216568 w 1830121"/>
              <a:gd name="connsiteY1" fmla="*/ 409074 h 2213810"/>
              <a:gd name="connsiteX2" fmla="*/ 553452 w 1830121"/>
              <a:gd name="connsiteY2" fmla="*/ 96253 h 2213810"/>
              <a:gd name="connsiteX3" fmla="*/ 721894 w 1830121"/>
              <a:gd name="connsiteY3" fmla="*/ 24063 h 2213810"/>
              <a:gd name="connsiteX4" fmla="*/ 794084 w 1830121"/>
              <a:gd name="connsiteY4" fmla="*/ 0 h 2213810"/>
              <a:gd name="connsiteX5" fmla="*/ 1395663 w 1830121"/>
              <a:gd name="connsiteY5" fmla="*/ 96253 h 2213810"/>
              <a:gd name="connsiteX6" fmla="*/ 1491916 w 1830121"/>
              <a:gd name="connsiteY6" fmla="*/ 144379 h 2213810"/>
              <a:gd name="connsiteX7" fmla="*/ 1515979 w 1830121"/>
              <a:gd name="connsiteY7" fmla="*/ 216568 h 2213810"/>
              <a:gd name="connsiteX8" fmla="*/ 1588168 w 1830121"/>
              <a:gd name="connsiteY8" fmla="*/ 505326 h 2213810"/>
              <a:gd name="connsiteX9" fmla="*/ 1780673 w 1830121"/>
              <a:gd name="connsiteY9" fmla="*/ 721895 h 2213810"/>
              <a:gd name="connsiteX10" fmla="*/ 1780673 w 1830121"/>
              <a:gd name="connsiteY10" fmla="*/ 1347537 h 2213810"/>
              <a:gd name="connsiteX11" fmla="*/ 1732547 w 1830121"/>
              <a:gd name="connsiteY11" fmla="*/ 1491916 h 2213810"/>
              <a:gd name="connsiteX12" fmla="*/ 1660358 w 1830121"/>
              <a:gd name="connsiteY12" fmla="*/ 1612232 h 2213810"/>
              <a:gd name="connsiteX13" fmla="*/ 1636294 w 1830121"/>
              <a:gd name="connsiteY13" fmla="*/ 1997242 h 2213810"/>
              <a:gd name="connsiteX14" fmla="*/ 1564105 w 1830121"/>
              <a:gd name="connsiteY14" fmla="*/ 2021305 h 2213810"/>
              <a:gd name="connsiteX15" fmla="*/ 1371600 w 1830121"/>
              <a:gd name="connsiteY15" fmla="*/ 2093495 h 2213810"/>
              <a:gd name="connsiteX16" fmla="*/ 1251284 w 1830121"/>
              <a:gd name="connsiteY16" fmla="*/ 2141621 h 2213810"/>
              <a:gd name="connsiteX17" fmla="*/ 1179094 w 1830121"/>
              <a:gd name="connsiteY17" fmla="*/ 2165684 h 2213810"/>
              <a:gd name="connsiteX18" fmla="*/ 1082842 w 1830121"/>
              <a:gd name="connsiteY18" fmla="*/ 2213810 h 2213810"/>
              <a:gd name="connsiteX19" fmla="*/ 794084 w 1830121"/>
              <a:gd name="connsiteY19" fmla="*/ 2093495 h 2213810"/>
              <a:gd name="connsiteX20" fmla="*/ 721894 w 1830121"/>
              <a:gd name="connsiteY20" fmla="*/ 1997242 h 2213810"/>
              <a:gd name="connsiteX21" fmla="*/ 577516 w 1830121"/>
              <a:gd name="connsiteY21" fmla="*/ 1876926 h 2213810"/>
              <a:gd name="connsiteX22" fmla="*/ 481263 w 1830121"/>
              <a:gd name="connsiteY22" fmla="*/ 1780674 h 2213810"/>
              <a:gd name="connsiteX23" fmla="*/ 312821 w 1830121"/>
              <a:gd name="connsiteY23" fmla="*/ 1636295 h 2213810"/>
              <a:gd name="connsiteX24" fmla="*/ 240631 w 1830121"/>
              <a:gd name="connsiteY24" fmla="*/ 1564105 h 2213810"/>
              <a:gd name="connsiteX25" fmla="*/ 144379 w 1830121"/>
              <a:gd name="connsiteY25" fmla="*/ 1540042 h 2213810"/>
              <a:gd name="connsiteX26" fmla="*/ 0 w 1830121"/>
              <a:gd name="connsiteY26" fmla="*/ 1491916 h 2213810"/>
              <a:gd name="connsiteX27" fmla="*/ 24063 w 1830121"/>
              <a:gd name="connsiteY27" fmla="*/ 818147 h 2213810"/>
              <a:gd name="connsiteX28" fmla="*/ 48126 w 1830121"/>
              <a:gd name="connsiteY28" fmla="*/ 721895 h 2213810"/>
              <a:gd name="connsiteX29" fmla="*/ 96252 w 1830121"/>
              <a:gd name="connsiteY29" fmla="*/ 625642 h 2213810"/>
              <a:gd name="connsiteX30" fmla="*/ 192505 w 1830121"/>
              <a:gd name="connsiteY30" fmla="*/ 505326 h 2213810"/>
              <a:gd name="connsiteX31" fmla="*/ 216568 w 1830121"/>
              <a:gd name="connsiteY31" fmla="*/ 409074 h 2213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1830121" h="2213810">
                <a:moveTo>
                  <a:pt x="216568" y="409074"/>
                </a:moveTo>
                <a:lnTo>
                  <a:pt x="216568" y="409074"/>
                </a:lnTo>
                <a:cubicBezTo>
                  <a:pt x="248577" y="377065"/>
                  <a:pt x="436111" y="154924"/>
                  <a:pt x="553452" y="96253"/>
                </a:cubicBezTo>
                <a:cubicBezTo>
                  <a:pt x="608089" y="68934"/>
                  <a:pt x="665177" y="46750"/>
                  <a:pt x="721894" y="24063"/>
                </a:cubicBezTo>
                <a:cubicBezTo>
                  <a:pt x="745445" y="14643"/>
                  <a:pt x="770021" y="8021"/>
                  <a:pt x="794084" y="0"/>
                </a:cubicBezTo>
                <a:cubicBezTo>
                  <a:pt x="994610" y="32084"/>
                  <a:pt x="1196798" y="55108"/>
                  <a:pt x="1395663" y="96253"/>
                </a:cubicBezTo>
                <a:cubicBezTo>
                  <a:pt x="1430790" y="103521"/>
                  <a:pt x="1466551" y="119014"/>
                  <a:pt x="1491916" y="144379"/>
                </a:cubicBezTo>
                <a:cubicBezTo>
                  <a:pt x="1509852" y="162314"/>
                  <a:pt x="1509444" y="192060"/>
                  <a:pt x="1515979" y="216568"/>
                </a:cubicBezTo>
                <a:cubicBezTo>
                  <a:pt x="1541543" y="312433"/>
                  <a:pt x="1518012" y="435170"/>
                  <a:pt x="1588168" y="505326"/>
                </a:cubicBezTo>
                <a:cubicBezTo>
                  <a:pt x="1736843" y="654001"/>
                  <a:pt x="1674454" y="580268"/>
                  <a:pt x="1780673" y="721895"/>
                </a:cubicBezTo>
                <a:cubicBezTo>
                  <a:pt x="1859495" y="958351"/>
                  <a:pt x="1832328" y="848208"/>
                  <a:pt x="1780673" y="1347537"/>
                </a:cubicBezTo>
                <a:cubicBezTo>
                  <a:pt x="1775453" y="1397997"/>
                  <a:pt x="1758647" y="1448416"/>
                  <a:pt x="1732547" y="1491916"/>
                </a:cubicBezTo>
                <a:lnTo>
                  <a:pt x="1660358" y="1612232"/>
                </a:lnTo>
                <a:cubicBezTo>
                  <a:pt x="1652337" y="1740569"/>
                  <a:pt x="1665746" y="1872073"/>
                  <a:pt x="1636294" y="1997242"/>
                </a:cubicBezTo>
                <a:cubicBezTo>
                  <a:pt x="1630484" y="2021932"/>
                  <a:pt x="1585855" y="2008255"/>
                  <a:pt x="1564105" y="2021305"/>
                </a:cubicBezTo>
                <a:cubicBezTo>
                  <a:pt x="1405209" y="2116644"/>
                  <a:pt x="1702382" y="2038365"/>
                  <a:pt x="1371600" y="2093495"/>
                </a:cubicBezTo>
                <a:cubicBezTo>
                  <a:pt x="1331495" y="2109537"/>
                  <a:pt x="1291729" y="2126454"/>
                  <a:pt x="1251284" y="2141621"/>
                </a:cubicBezTo>
                <a:cubicBezTo>
                  <a:pt x="1227534" y="2150527"/>
                  <a:pt x="1202408" y="2155692"/>
                  <a:pt x="1179094" y="2165684"/>
                </a:cubicBezTo>
                <a:cubicBezTo>
                  <a:pt x="1146123" y="2179814"/>
                  <a:pt x="1114926" y="2197768"/>
                  <a:pt x="1082842" y="2213810"/>
                </a:cubicBezTo>
                <a:cubicBezTo>
                  <a:pt x="986589" y="2173705"/>
                  <a:pt x="883498" y="2147143"/>
                  <a:pt x="794084" y="2093495"/>
                </a:cubicBezTo>
                <a:cubicBezTo>
                  <a:pt x="759694" y="2072861"/>
                  <a:pt x="750253" y="2025601"/>
                  <a:pt x="721894" y="1997242"/>
                </a:cubicBezTo>
                <a:cubicBezTo>
                  <a:pt x="677597" y="1952944"/>
                  <a:pt x="624081" y="1918834"/>
                  <a:pt x="577516" y="1876926"/>
                </a:cubicBezTo>
                <a:cubicBezTo>
                  <a:pt x="543790" y="1846572"/>
                  <a:pt x="514837" y="1811196"/>
                  <a:pt x="481263" y="1780674"/>
                </a:cubicBezTo>
                <a:cubicBezTo>
                  <a:pt x="426544" y="1730930"/>
                  <a:pt x="367788" y="1685765"/>
                  <a:pt x="312821" y="1636295"/>
                </a:cubicBezTo>
                <a:cubicBezTo>
                  <a:pt x="287526" y="1613530"/>
                  <a:pt x="270178" y="1580989"/>
                  <a:pt x="240631" y="1564105"/>
                </a:cubicBezTo>
                <a:cubicBezTo>
                  <a:pt x="211917" y="1547697"/>
                  <a:pt x="176056" y="1549545"/>
                  <a:pt x="144379" y="1540042"/>
                </a:cubicBezTo>
                <a:cubicBezTo>
                  <a:pt x="95789" y="1525465"/>
                  <a:pt x="48126" y="1507958"/>
                  <a:pt x="0" y="1491916"/>
                </a:cubicBezTo>
                <a:cubicBezTo>
                  <a:pt x="8021" y="1267326"/>
                  <a:pt x="10045" y="1042442"/>
                  <a:pt x="24063" y="818147"/>
                </a:cubicBezTo>
                <a:cubicBezTo>
                  <a:pt x="26126" y="785140"/>
                  <a:pt x="36514" y="752861"/>
                  <a:pt x="48126" y="721895"/>
                </a:cubicBezTo>
                <a:cubicBezTo>
                  <a:pt x="60721" y="688308"/>
                  <a:pt x="76354" y="655489"/>
                  <a:pt x="96252" y="625642"/>
                </a:cubicBezTo>
                <a:cubicBezTo>
                  <a:pt x="185783" y="491346"/>
                  <a:pt x="105084" y="680170"/>
                  <a:pt x="192505" y="505326"/>
                </a:cubicBezTo>
                <a:cubicBezTo>
                  <a:pt x="203848" y="482639"/>
                  <a:pt x="212558" y="425116"/>
                  <a:pt x="216568" y="409074"/>
                </a:cubicBezTo>
                <a:close/>
              </a:path>
            </a:pathLst>
          </a:custGeom>
          <a:solidFill>
            <a:schemeClr val="bg1"/>
          </a:solidFill>
          <a:ln w="5715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0E7F53B9-99EF-437D-BFEF-229E07AEAF96}"/>
              </a:ext>
            </a:extLst>
          </p:cNvPr>
          <p:cNvSpPr txBox="1"/>
          <p:nvPr/>
        </p:nvSpPr>
        <p:spPr>
          <a:xfrm>
            <a:off x="9788778" y="7331441"/>
            <a:ext cx="2403222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>
                <a:solidFill>
                  <a:schemeClr val="tx2"/>
                </a:solidFill>
              </a:rPr>
              <a:t>НЕПОНЯТНЫЕ</a:t>
            </a:r>
          </a:p>
          <a:p>
            <a:r>
              <a:rPr lang="ru-RU" sz="2800" b="1" dirty="0">
                <a:solidFill>
                  <a:schemeClr val="tx2"/>
                </a:solidFill>
              </a:rPr>
              <a:t>ЧАСТИ ТЕКСТА</a:t>
            </a:r>
          </a:p>
        </p:txBody>
      </p:sp>
    </p:spTree>
    <p:extLst>
      <p:ext uri="{BB962C8B-B14F-4D97-AF65-F5344CB8AC3E}">
        <p14:creationId xmlns:p14="http://schemas.microsoft.com/office/powerpoint/2010/main" val="2539051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4.81481E-6 L -0.05743 -0.82754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78" y="-41389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4.44444E-6 L -0.07669 -0.69075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41" y="-3453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75E-6 -2.22222E-6 L -0.29414 -0.44514 " pathEditMode="relative" rAng="0" ptsTypes="AA">
                                      <p:cBhvr>
                                        <p:cTn id="27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714" y="-222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4.07407E-6 L -0.00729 -0.63843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5" y="-3192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1" grpId="0" animBg="1"/>
      <p:bldP spid="22" grpId="0" animBg="1"/>
      <p:bldP spid="23" grpId="0" animBg="1"/>
      <p:bldP spid="24" grpId="0"/>
      <p:bldP spid="25" grpId="0"/>
      <p:bldP spid="26" grpId="0"/>
      <p:bldP spid="28" grpId="0" animBg="1"/>
      <p:bldP spid="29" grpId="0"/>
    </p:bldLst>
  </p:timing>
</p:sld>
</file>

<file path=ppt/theme/theme1.xml><?xml version="1.0" encoding="utf-8"?>
<a:theme xmlns:a="http://schemas.openxmlformats.org/drawingml/2006/main" name="Капля">
  <a:themeElements>
    <a:clrScheme name="Капля">
      <a:dk1>
        <a:sysClr val="windowText" lastClr="000000"/>
      </a:dk1>
      <a:lt1>
        <a:sysClr val="window" lastClr="FFFFFF"/>
      </a:lt1>
      <a:dk2>
        <a:srgbClr val="355071"/>
      </a:dk2>
      <a:lt2>
        <a:srgbClr val="AABED7"/>
      </a:lt2>
      <a:accent1>
        <a:srgbClr val="2FA3EE"/>
      </a:accent1>
      <a:accent2>
        <a:srgbClr val="4BCAAD"/>
      </a:accent2>
      <a:accent3>
        <a:srgbClr val="86C157"/>
      </a:accent3>
      <a:accent4>
        <a:srgbClr val="D99C3F"/>
      </a:accent4>
      <a:accent5>
        <a:srgbClr val="CE6633"/>
      </a:accent5>
      <a:accent6>
        <a:srgbClr val="A35DD1"/>
      </a:accent6>
      <a:hlink>
        <a:srgbClr val="56BCFE"/>
      </a:hlink>
      <a:folHlink>
        <a:srgbClr val="97C5E3"/>
      </a:folHlink>
    </a:clrScheme>
    <a:fontScheme name="Капля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апля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130000"/>
                <a:satMod val="150000"/>
                <a:lumMod val="112000"/>
              </a:schemeClr>
            </a:gs>
            <a:gs pos="100000">
              <a:schemeClr val="phClr">
                <a:shade val="92000"/>
                <a:satMod val="140000"/>
                <a:lumMod val="11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oplet" id="{8984A317-299A-4E50-B45D-BFC9EDE2337A}" vid="{A633B6A3-9E7F-4C10-9C98-2517A313436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TM04033925[[fn=Капля]]</Template>
  <TotalTime>1097</TotalTime>
  <Words>375</Words>
  <Application>Microsoft Office PowerPoint</Application>
  <PresentationFormat>Широкоэкранный</PresentationFormat>
  <Paragraphs>148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0" baseType="lpstr">
      <vt:lpstr>Arial</vt:lpstr>
      <vt:lpstr>Calibri</vt:lpstr>
      <vt:lpstr>Times New Roman</vt:lpstr>
      <vt:lpstr>Tw Cen MT</vt:lpstr>
      <vt:lpstr>Капля</vt:lpstr>
      <vt:lpstr>Формирование и развитие читательской грамотности в начальной школе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ФУнкциональная грамотность</dc:title>
  <dc:creator>Пользователь</dc:creator>
  <cp:lastModifiedBy>Пользователь</cp:lastModifiedBy>
  <cp:revision>81</cp:revision>
  <dcterms:created xsi:type="dcterms:W3CDTF">2024-03-04T12:57:09Z</dcterms:created>
  <dcterms:modified xsi:type="dcterms:W3CDTF">2024-03-30T05:43:17Z</dcterms:modified>
</cp:coreProperties>
</file>