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7" r:id="rId3"/>
    <p:sldId id="290" r:id="rId4"/>
    <p:sldId id="288" r:id="rId5"/>
    <p:sldId id="258" r:id="rId6"/>
    <p:sldId id="276" r:id="rId7"/>
    <p:sldId id="259" r:id="rId8"/>
    <p:sldId id="277" r:id="rId9"/>
    <p:sldId id="282" r:id="rId10"/>
    <p:sldId id="281" r:id="rId11"/>
    <p:sldId id="283" r:id="rId12"/>
    <p:sldId id="284" r:id="rId13"/>
    <p:sldId id="285" r:id="rId14"/>
    <p:sldId id="286" r:id="rId15"/>
    <p:sldId id="278" r:id="rId16"/>
    <p:sldId id="289"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350" y="-3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890961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7228308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467696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6854185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7290074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7110691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2485824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600575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1843626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4079257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1ADB398A-3912-452A-A356-E725FF57E155}" type="datetimeFigureOut">
              <a:rPr lang="ru-RU" smtClean="0"/>
              <a:pPr/>
              <a:t>25.02.2020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3847AE7D-FEF9-4937-AF6D-0814C1E9013B}" type="slidenum">
              <a:rPr lang="ru-RU" smtClean="0"/>
              <a:pPr/>
              <a:t>‹#›</a:t>
            </a:fld>
            <a:endParaRPr lang="ru-RU"/>
          </a:p>
        </p:txBody>
      </p:sp>
    </p:spTree>
    <p:extLst>
      <p:ext uri="{BB962C8B-B14F-4D97-AF65-F5344CB8AC3E}">
        <p14:creationId xmlns:p14="http://schemas.microsoft.com/office/powerpoint/2010/main" val="522870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DB398A-3912-452A-A356-E725FF57E155}" type="datetimeFigureOut">
              <a:rPr lang="ru-RU" smtClean="0"/>
              <a:pPr/>
              <a:t>25.02.2020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47AE7D-FEF9-4937-AF6D-0814C1E9013B}" type="slidenum">
              <a:rPr lang="ru-RU" smtClean="0"/>
              <a:pPr/>
              <a:t>‹#›</a:t>
            </a:fld>
            <a:endParaRPr lang="ru-RU"/>
          </a:p>
        </p:txBody>
      </p:sp>
    </p:spTree>
    <p:extLst>
      <p:ext uri="{BB962C8B-B14F-4D97-AF65-F5344CB8AC3E}">
        <p14:creationId xmlns:p14="http://schemas.microsoft.com/office/powerpoint/2010/main" val="11445196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7.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945616" y="2060848"/>
            <a:ext cx="7874855" cy="2862322"/>
          </a:xfrm>
          <a:prstGeom prst="rect">
            <a:avLst/>
          </a:prstGeom>
          <a:effectLst>
            <a:softEdge rad="127000"/>
          </a:effectLst>
        </p:spPr>
        <p:txBody>
          <a:bodyPr wrap="square" lIns="91440" tIns="45720" rIns="91440" bIns="45720">
            <a:spAutoFit/>
          </a:bodyPr>
          <a:lstStyle/>
          <a:p>
            <a:pPr algn="ctr"/>
            <a:r>
              <a:rPr lang="ru-RU" sz="60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ГЕРОИ </a:t>
            </a:r>
          </a:p>
          <a:p>
            <a:pPr algn="ctr"/>
            <a:r>
              <a:rPr lang="ru-RU" sz="60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СОВЕТСКОГО СОЮЗА-</a:t>
            </a:r>
          </a:p>
          <a:p>
            <a:pPr algn="ctr"/>
            <a:r>
              <a:rPr lang="ru-RU" sz="60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НАШИ ЗЕМЛЯКИ.</a:t>
            </a:r>
            <a:endParaRPr lang="ru-RU" sz="6000" b="1" i="1" dirty="0">
              <a:ln w="17780" cmpd="sng">
                <a:solidFill>
                  <a:schemeClr val="accent6">
                    <a:lumMod val="75000"/>
                  </a:schemeClr>
                </a:solidFill>
                <a:prstDash val="solid"/>
                <a:miter lim="800000"/>
              </a:ln>
              <a:solidFill>
                <a:srgbClr val="FF0000"/>
              </a:solidFill>
              <a:effectLst>
                <a:outerShdw blurRad="50800" algn="tl" rotWithShape="0">
                  <a:srgbClr val="000000"/>
                </a:outerShdw>
              </a:effectLst>
            </a:endParaRPr>
          </a:p>
        </p:txBody>
      </p:sp>
      <p:sp>
        <p:nvSpPr>
          <p:cNvPr id="4" name="TextBox 3"/>
          <p:cNvSpPr txBox="1"/>
          <p:nvPr/>
        </p:nvSpPr>
        <p:spPr>
          <a:xfrm>
            <a:off x="2051720" y="4653136"/>
            <a:ext cx="6206335" cy="2123658"/>
          </a:xfrm>
          <a:prstGeom prst="rect">
            <a:avLst/>
          </a:prstGeom>
          <a:solidFill>
            <a:srgbClr val="FFFFDD">
              <a:alpha val="43137"/>
            </a:srgbClr>
          </a:solidFill>
          <a:effectLst>
            <a:softEdge rad="317500"/>
          </a:effectLst>
        </p:spPr>
        <p:txBody>
          <a:bodyPr wrap="square" rtlCol="0">
            <a:spAutoFit/>
          </a:bodyPr>
          <a:lstStyle>
            <a:defPPr>
              <a:defRPr lang="ru-RU"/>
            </a:defPPr>
            <a:lvl1pPr algn="ctr">
              <a:defRPr sz="2400" b="1" i="1">
                <a:solidFill>
                  <a:srgbClr val="002060"/>
                </a:solidFill>
              </a:defRPr>
            </a:lvl1pPr>
          </a:lstStyle>
          <a:p>
            <a:endParaRPr lang="ru-RU" sz="1200" dirty="0" smtClean="0">
              <a:solidFill>
                <a:schemeClr val="tx1"/>
              </a:solidFill>
            </a:endParaRPr>
          </a:p>
          <a:p>
            <a:r>
              <a:rPr lang="ru-RU" i="0" dirty="0" smtClean="0">
                <a:solidFill>
                  <a:schemeClr val="accent2">
                    <a:lumMod val="50000"/>
                  </a:schemeClr>
                </a:solidFill>
                <a:latin typeface="Times New Roman" pitchFamily="18" charset="0"/>
                <a:cs typeface="Times New Roman" pitchFamily="18" charset="0"/>
              </a:rPr>
              <a:t>подготовил:  учитель истории </a:t>
            </a:r>
            <a:r>
              <a:rPr lang="ru-RU" i="0" smtClean="0">
                <a:solidFill>
                  <a:schemeClr val="accent2">
                    <a:lumMod val="50000"/>
                  </a:schemeClr>
                </a:solidFill>
                <a:latin typeface="Times New Roman" pitchFamily="18" charset="0"/>
                <a:cs typeface="Times New Roman" pitchFamily="18" charset="0"/>
              </a:rPr>
              <a:t>и обществознания </a:t>
            </a:r>
            <a:r>
              <a:rPr lang="ru-RU" i="0" dirty="0" smtClean="0">
                <a:solidFill>
                  <a:schemeClr val="accent2">
                    <a:lumMod val="50000"/>
                  </a:schemeClr>
                </a:solidFill>
                <a:latin typeface="Times New Roman" pitchFamily="18" charset="0"/>
                <a:cs typeface="Times New Roman" pitchFamily="18" charset="0"/>
              </a:rPr>
              <a:t>МБОУ «Кошки-</a:t>
            </a:r>
            <a:r>
              <a:rPr lang="ru-RU" i="0" dirty="0" err="1" smtClean="0">
                <a:solidFill>
                  <a:schemeClr val="accent2">
                    <a:lumMod val="50000"/>
                  </a:schemeClr>
                </a:solidFill>
                <a:latin typeface="Times New Roman" pitchFamily="18" charset="0"/>
                <a:cs typeface="Times New Roman" pitchFamily="18" charset="0"/>
              </a:rPr>
              <a:t>Новотимбаевская</a:t>
            </a:r>
            <a:r>
              <a:rPr lang="ru-RU" i="0" dirty="0" smtClean="0">
                <a:solidFill>
                  <a:schemeClr val="accent2">
                    <a:lumMod val="50000"/>
                  </a:schemeClr>
                </a:solidFill>
                <a:latin typeface="Times New Roman" pitchFamily="18" charset="0"/>
                <a:cs typeface="Times New Roman" pitchFamily="18" charset="0"/>
              </a:rPr>
              <a:t> ООШ имени </a:t>
            </a:r>
            <a:r>
              <a:rPr lang="ru-RU" i="0" dirty="0" err="1" smtClean="0">
                <a:solidFill>
                  <a:schemeClr val="accent2">
                    <a:lumMod val="50000"/>
                  </a:schemeClr>
                </a:solidFill>
                <a:latin typeface="Times New Roman" pitchFamily="18" charset="0"/>
                <a:cs typeface="Times New Roman" pitchFamily="18" charset="0"/>
              </a:rPr>
              <a:t>И.Я.Яковлева</a:t>
            </a:r>
            <a:r>
              <a:rPr lang="ru-RU" i="0" dirty="0" smtClean="0">
                <a:solidFill>
                  <a:schemeClr val="accent2">
                    <a:lumMod val="50000"/>
                  </a:schemeClr>
                </a:solidFill>
                <a:latin typeface="Times New Roman" pitchFamily="18" charset="0"/>
                <a:cs typeface="Times New Roman" pitchFamily="18" charset="0"/>
              </a:rPr>
              <a:t>» </a:t>
            </a:r>
            <a:r>
              <a:rPr lang="ru-RU" i="0" dirty="0" err="1" smtClean="0">
                <a:solidFill>
                  <a:schemeClr val="accent2">
                    <a:lumMod val="50000"/>
                  </a:schemeClr>
                </a:solidFill>
                <a:latin typeface="Times New Roman" pitchFamily="18" charset="0"/>
                <a:cs typeface="Times New Roman" pitchFamily="18" charset="0"/>
              </a:rPr>
              <a:t>Тетюшского</a:t>
            </a:r>
            <a:r>
              <a:rPr lang="ru-RU" i="0" dirty="0" smtClean="0">
                <a:solidFill>
                  <a:schemeClr val="accent2">
                    <a:lumMod val="50000"/>
                  </a:schemeClr>
                </a:solidFill>
                <a:latin typeface="Times New Roman" pitchFamily="18" charset="0"/>
                <a:cs typeface="Times New Roman" pitchFamily="18" charset="0"/>
              </a:rPr>
              <a:t> района Республики Татарстан Новикова А.А.</a:t>
            </a:r>
          </a:p>
        </p:txBody>
      </p:sp>
      <p:pic>
        <p:nvPicPr>
          <p:cNvPr id="2050" name="Picture 2" descr="C:\Users\учитель\Desktop\s12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85720" y="4809113"/>
            <a:ext cx="1319795" cy="189934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0887779"/>
      </p:ext>
    </p:extLst>
  </p:cSld>
  <p:clrMapOvr>
    <a:masterClrMapping/>
  </p:clrMapOvr>
  <p:transition spd="slow" advTm="1077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355976" y="142017"/>
            <a:ext cx="4479055" cy="6048672"/>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2000" b="1" dirty="0">
                <a:latin typeface="Arial Narrow" pitchFamily="34" charset="0"/>
              </a:rPr>
              <a:t></a:t>
            </a:r>
            <a:r>
              <a:rPr lang="ru-RU" sz="1600" dirty="0">
                <a:latin typeface="Arial Narrow" pitchFamily="34" charset="0"/>
              </a:rPr>
              <a:t>	</a:t>
            </a:r>
            <a:r>
              <a:rPr lang="ru-RU" sz="1600" dirty="0">
                <a:latin typeface="Times New Roman" pitchFamily="18" charset="0"/>
                <a:cs typeface="Times New Roman" pitchFamily="18" charset="0"/>
              </a:rPr>
              <a:t>Елисеев Михаил Григорьевич родился 7 ноября 1899 года в деревне </a:t>
            </a:r>
            <a:r>
              <a:rPr lang="ru-RU" sz="1600" dirty="0" err="1">
                <a:latin typeface="Times New Roman" pitchFamily="18" charset="0"/>
                <a:cs typeface="Times New Roman" pitchFamily="18" charset="0"/>
              </a:rPr>
              <a:t>Колунец</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Тетюшского</a:t>
            </a:r>
            <a:r>
              <a:rPr lang="ru-RU" sz="1600" dirty="0">
                <a:latin typeface="Times New Roman" pitchFamily="18" charset="0"/>
                <a:cs typeface="Times New Roman" pitchFamily="18" charset="0"/>
              </a:rPr>
              <a:t> района РТ в семье крестьянина. Работал продавцом в городе Волжск Марийской АССР. В Советскую Армию призван в марте 1942 года и направлен на фронт.</a:t>
            </a:r>
          </a:p>
          <a:p>
            <a:pPr algn="just"/>
            <a:r>
              <a:rPr lang="ru-RU" sz="1600" dirty="0">
                <a:latin typeface="Times New Roman" pitchFamily="18" charset="0"/>
                <a:cs typeface="Times New Roman" pitchFamily="18" charset="0"/>
              </a:rPr>
              <a:t>Командир орудия противотанковой батареи 106-й танковой бригады 12-го танкового корпуса 3-й танковой армии Воронежского фронта младший сержант Елисеев отличился 17 января 1943 года в бою в районе деревни </a:t>
            </a:r>
            <a:r>
              <a:rPr lang="ru-RU" sz="1600" dirty="0" err="1">
                <a:latin typeface="Times New Roman" pitchFamily="18" charset="0"/>
                <a:cs typeface="Times New Roman" pitchFamily="18" charset="0"/>
              </a:rPr>
              <a:t>Татарино</a:t>
            </a:r>
            <a:r>
              <a:rPr lang="ru-RU" sz="1600" dirty="0">
                <a:latin typeface="Times New Roman" pitchFamily="18" charset="0"/>
                <a:cs typeface="Times New Roman" pitchFamily="18" charset="0"/>
              </a:rPr>
              <a:t> (Воронежская область). Встретив немецкую колонну, расчет орудия уничтожил несколько машин со снаряжением, боеприпасами и продовольствием. Михаил Григорьевич лично подбил 2 танка и нанес врагу большой урон в живой силе. В этом бою погиб. Звание Героя Советского Союза присвоено 19 июня 1943 года посмертно. Награжден орденом Ленина</a:t>
            </a:r>
          </a:p>
        </p:txBody>
      </p:sp>
      <p:sp>
        <p:nvSpPr>
          <p:cNvPr id="4" name="Скругленный прямоугольник 3"/>
          <p:cNvSpPr/>
          <p:nvPr/>
        </p:nvSpPr>
        <p:spPr>
          <a:xfrm>
            <a:off x="338347" y="1089468"/>
            <a:ext cx="3714776" cy="928694"/>
          </a:xfrm>
          <a:prstGeom prst="roundRect">
            <a:avLst/>
          </a:prstGeom>
          <a:ln w="76200">
            <a:solidFill>
              <a:srgbClr val="FFFF00"/>
            </a:solidFill>
          </a:ln>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b="1" dirty="0">
                <a:solidFill>
                  <a:srgbClr val="FF0000"/>
                </a:solidFill>
              </a:rPr>
              <a:t>Елисеев Михаил Григорьевич</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204864"/>
            <a:ext cx="3312367" cy="4412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695607751"/>
      </p:ext>
    </p:extLst>
  </p:cSld>
  <p:clrMapOvr>
    <a:masterClrMapping/>
  </p:clrMapOvr>
  <p:transition spd="slow" advTm="19757">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1000"/>
                                        <p:tgtEl>
                                          <p:spTgt spid="7170"/>
                                        </p:tgtEl>
                                      </p:cBhvr>
                                    </p:animEffect>
                                    <p:anim calcmode="lin" valueType="num">
                                      <p:cBhvr>
                                        <p:cTn id="8" dur="1000" fill="hold"/>
                                        <p:tgtEl>
                                          <p:spTgt spid="7170"/>
                                        </p:tgtEl>
                                        <p:attrNameLst>
                                          <p:attrName>ppt_x</p:attrName>
                                        </p:attrNameLst>
                                      </p:cBhvr>
                                      <p:tavLst>
                                        <p:tav tm="0">
                                          <p:val>
                                            <p:strVal val="#ppt_x"/>
                                          </p:val>
                                        </p:tav>
                                        <p:tav tm="100000">
                                          <p:val>
                                            <p:strVal val="#ppt_x"/>
                                          </p:val>
                                        </p:tav>
                                      </p:tavLst>
                                    </p:anim>
                                    <p:anim calcmode="lin" valueType="num">
                                      <p:cBhvr>
                                        <p:cTn id="9"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395536" y="1013932"/>
            <a:ext cx="4530804" cy="5472608"/>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1600" dirty="0"/>
              <a:t>	</a:t>
            </a:r>
            <a:r>
              <a:rPr lang="ru-RU" sz="1600" dirty="0">
                <a:latin typeface="Times New Roman" pitchFamily="18" charset="0"/>
                <a:cs typeface="Times New Roman" pitchFamily="18" charset="0"/>
              </a:rPr>
              <a:t>Иванов Петр </a:t>
            </a:r>
            <a:r>
              <a:rPr lang="ru-RU" sz="1600" dirty="0" err="1">
                <a:latin typeface="Times New Roman" pitchFamily="18" charset="0"/>
                <a:cs typeface="Times New Roman" pitchFamily="18" charset="0"/>
              </a:rPr>
              <a:t>Артемьевич</a:t>
            </a:r>
            <a:r>
              <a:rPr lang="ru-RU" sz="1600" dirty="0">
                <a:latin typeface="Times New Roman" pitchFamily="18" charset="0"/>
                <a:cs typeface="Times New Roman" pitchFamily="18" charset="0"/>
              </a:rPr>
              <a:t> родился в 1909 году в деревне </a:t>
            </a:r>
            <a:r>
              <a:rPr lang="ru-RU" sz="1600" dirty="0" err="1">
                <a:latin typeface="Times New Roman" pitchFamily="18" charset="0"/>
                <a:cs typeface="Times New Roman" pitchFamily="18" charset="0"/>
              </a:rPr>
              <a:t>Чулла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Тетюшского</a:t>
            </a:r>
            <a:r>
              <a:rPr lang="ru-RU" sz="1600" dirty="0">
                <a:latin typeface="Times New Roman" pitchFamily="18" charset="0"/>
                <a:cs typeface="Times New Roman" pitchFamily="18" charset="0"/>
              </a:rPr>
              <a:t> района РТ в семье крестьянина. Окончил курсы трактористов, работал в </a:t>
            </a:r>
            <a:r>
              <a:rPr lang="ru-RU" sz="1600" dirty="0" err="1">
                <a:latin typeface="Times New Roman" pitchFamily="18" charset="0"/>
                <a:cs typeface="Times New Roman" pitchFamily="18" charset="0"/>
              </a:rPr>
              <a:t>Тетюшской</a:t>
            </a:r>
            <a:r>
              <a:rPr lang="ru-RU" sz="1600" dirty="0">
                <a:latin typeface="Times New Roman" pitchFamily="18" charset="0"/>
                <a:cs typeface="Times New Roman" pitchFamily="18" charset="0"/>
              </a:rPr>
              <a:t> МТС. В Советской Армии с 1942 года.</a:t>
            </a:r>
          </a:p>
          <a:p>
            <a:pPr algn="just"/>
            <a:r>
              <a:rPr lang="ru-RU" sz="1600" dirty="0">
                <a:latin typeface="Times New Roman" pitchFamily="18" charset="0"/>
                <a:cs typeface="Times New Roman" pitchFamily="18" charset="0"/>
              </a:rPr>
              <a:t>	Мотоциклист 91-го отдельного мотоциклетного батальона рядовой Иванов действовал 13 апреля 1944 года в составе группы разведчиков на танке. У села </a:t>
            </a:r>
            <a:r>
              <a:rPr lang="ru-RU" sz="1600" dirty="0" err="1">
                <a:latin typeface="Times New Roman" pitchFamily="18" charset="0"/>
                <a:cs typeface="Times New Roman" pitchFamily="18" charset="0"/>
              </a:rPr>
              <a:t>Ашага-Джамин</a:t>
            </a:r>
            <a:r>
              <a:rPr lang="ru-RU" sz="1600" dirty="0">
                <a:latin typeface="Times New Roman" pitchFamily="18" charset="0"/>
                <a:cs typeface="Times New Roman" pitchFamily="18" charset="0"/>
              </a:rPr>
              <a:t> (Крымская область) танк был подбит. Разведчики оказались в окружении, приняли неравный бой и героически сражались с врагом. Раненый Иванов попал в плен. Под зверскими пытками погиб, не выдав военной тайны.</a:t>
            </a:r>
          </a:p>
          <a:p>
            <a:pPr algn="just"/>
            <a:r>
              <a:rPr lang="ru-RU" sz="1600" dirty="0">
                <a:latin typeface="Times New Roman" pitchFamily="18" charset="0"/>
                <a:cs typeface="Times New Roman" pitchFamily="18" charset="0"/>
              </a:rPr>
              <a:t>	 Звание Героя Советского Союза присвоено 16 мая 1944 года посмертно.</a:t>
            </a:r>
          </a:p>
        </p:txBody>
      </p:sp>
      <p:sp>
        <p:nvSpPr>
          <p:cNvPr id="4" name="Скругленный прямоугольник 3"/>
          <p:cNvSpPr/>
          <p:nvPr/>
        </p:nvSpPr>
        <p:spPr>
          <a:xfrm>
            <a:off x="5148064" y="260648"/>
            <a:ext cx="3398071" cy="1185287"/>
          </a:xfrm>
          <a:prstGeom prst="roundRect">
            <a:avLst/>
          </a:prstGeom>
          <a:ln w="76200">
            <a:solidFill>
              <a:schemeClr val="bg2">
                <a:lumMod val="75000"/>
              </a:schemeClr>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b="1" dirty="0">
                <a:solidFill>
                  <a:srgbClr val="FF0000"/>
                </a:solidFill>
              </a:rPr>
              <a:t>Иванов Петр </a:t>
            </a:r>
            <a:r>
              <a:rPr lang="ru-RU" sz="2400" b="1" dirty="0" err="1">
                <a:solidFill>
                  <a:srgbClr val="FF0000"/>
                </a:solidFill>
              </a:rPr>
              <a:t>Артемьевич</a:t>
            </a:r>
            <a:endParaRPr lang="ru-RU" sz="2400" b="1" dirty="0">
              <a:solidFill>
                <a:srgbClr val="FF0000"/>
              </a:solidFill>
            </a:endParaRP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772816"/>
            <a:ext cx="3384376" cy="43440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801318685"/>
      </p:ext>
    </p:extLst>
  </p:cSld>
  <p:clrMapOvr>
    <a:masterClrMapping/>
  </p:clrMapOvr>
  <p:transition spd="slow" advTm="2039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1000"/>
                                        <p:tgtEl>
                                          <p:spTgt spid="8194"/>
                                        </p:tgtEl>
                                      </p:cBhvr>
                                    </p:animEffect>
                                    <p:anim calcmode="lin" valueType="num">
                                      <p:cBhvr>
                                        <p:cTn id="8" dur="1000" fill="hold"/>
                                        <p:tgtEl>
                                          <p:spTgt spid="8194"/>
                                        </p:tgtEl>
                                        <p:attrNameLst>
                                          <p:attrName>ppt_x</p:attrName>
                                        </p:attrNameLst>
                                      </p:cBhvr>
                                      <p:tavLst>
                                        <p:tav tm="0">
                                          <p:val>
                                            <p:strVal val="#ppt_x"/>
                                          </p:val>
                                        </p:tav>
                                        <p:tav tm="100000">
                                          <p:val>
                                            <p:strVal val="#ppt_x"/>
                                          </p:val>
                                        </p:tav>
                                      </p:tavLst>
                                    </p:anim>
                                    <p:anim calcmode="lin" valueType="num">
                                      <p:cBhvr>
                                        <p:cTn id="9"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3969" y="548680"/>
            <a:ext cx="4663746" cy="5616624"/>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2000" b="1" dirty="0">
                <a:latin typeface="Arial Narrow" pitchFamily="34" charset="0"/>
              </a:rPr>
              <a:t></a:t>
            </a:r>
            <a:r>
              <a:rPr lang="ru-RU" sz="1600" dirty="0">
                <a:latin typeface="Arial Narrow" pitchFamily="34" charset="0"/>
              </a:rPr>
              <a:t>	</a:t>
            </a:r>
            <a:r>
              <a:rPr lang="ru-RU" sz="1600" dirty="0" err="1">
                <a:latin typeface="Times New Roman" pitchFamily="18" charset="0"/>
                <a:cs typeface="Times New Roman" pitchFamily="18" charset="0"/>
              </a:rPr>
              <a:t>Дряничкин</a:t>
            </a:r>
            <a:r>
              <a:rPr lang="ru-RU" sz="1600" dirty="0">
                <a:latin typeface="Times New Roman" pitchFamily="18" charset="0"/>
                <a:cs typeface="Times New Roman" pitchFamily="18" charset="0"/>
              </a:rPr>
              <a:t> Михаил Ефимович родился 4 декабря 1909 года в селе </a:t>
            </a:r>
            <a:r>
              <a:rPr lang="ru-RU" sz="1600" dirty="0" err="1">
                <a:latin typeface="Times New Roman" pitchFamily="18" charset="0"/>
                <a:cs typeface="Times New Roman" pitchFamily="18" charset="0"/>
              </a:rPr>
              <a:t>Чинчурино</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Тетюшского</a:t>
            </a:r>
            <a:r>
              <a:rPr lang="ru-RU" sz="1600" dirty="0">
                <a:latin typeface="Times New Roman" pitchFamily="18" charset="0"/>
                <a:cs typeface="Times New Roman" pitchFamily="18" charset="0"/>
              </a:rPr>
              <a:t> района РТ. Работал в колхозе, затем в конторе «</a:t>
            </a:r>
            <a:r>
              <a:rPr lang="ru-RU" sz="1600" dirty="0" err="1">
                <a:latin typeface="Times New Roman" pitchFamily="18" charset="0"/>
                <a:cs typeface="Times New Roman" pitchFamily="18" charset="0"/>
              </a:rPr>
              <a:t>Заготзерно</a:t>
            </a:r>
            <a:r>
              <a:rPr lang="ru-RU" sz="1600" dirty="0">
                <a:latin typeface="Times New Roman" pitchFamily="18" charset="0"/>
                <a:cs typeface="Times New Roman" pitchFamily="18" charset="0"/>
              </a:rPr>
              <a:t>». Жил на Алтае. Окончил в 1933 году школу младших командиров, а в 1940 году — </a:t>
            </a:r>
            <a:r>
              <a:rPr lang="ru-RU" sz="1600" dirty="0" err="1">
                <a:latin typeface="Times New Roman" pitchFamily="18" charset="0"/>
                <a:cs typeface="Times New Roman" pitchFamily="18" charset="0"/>
              </a:rPr>
              <a:t>политкурсы</a:t>
            </a:r>
            <a:r>
              <a:rPr lang="ru-RU" sz="1600" dirty="0">
                <a:latin typeface="Times New Roman" pitchFamily="18" charset="0"/>
                <a:cs typeface="Times New Roman" pitchFamily="18" charset="0"/>
              </a:rPr>
              <a:t>. Участник советско-финской войны 1939— 1940 годов. Окончил курсы «Выстрел» в 1943 году.</a:t>
            </a:r>
          </a:p>
          <a:p>
            <a:pPr algn="just"/>
            <a:r>
              <a:rPr lang="ru-RU" sz="1600" dirty="0">
                <a:latin typeface="Times New Roman" pitchFamily="18" charset="0"/>
                <a:cs typeface="Times New Roman" pitchFamily="18" charset="0"/>
              </a:rPr>
              <a:t>	Батальон 904-го стрелкового полка 245-й стрелковой дивизии 59-й армии 1-го Украинского фронта под командованием капитана </a:t>
            </a:r>
            <a:r>
              <a:rPr lang="ru-RU" sz="1600" dirty="0" err="1">
                <a:latin typeface="Times New Roman" pitchFamily="18" charset="0"/>
                <a:cs typeface="Times New Roman" pitchFamily="18" charset="0"/>
              </a:rPr>
              <a:t>Дряничкина</a:t>
            </a:r>
            <a:r>
              <a:rPr lang="ru-RU" sz="1600" dirty="0">
                <a:latin typeface="Times New Roman" pitchFamily="18" charset="0"/>
                <a:cs typeface="Times New Roman" pitchFamily="18" charset="0"/>
              </a:rPr>
              <a:t> форсировал 31 января 1945 года Одер (Польша) и, охватив плацдарм на левом берегу реки, отбил контратаку превосходящих сил противника. В этом бою Михаил Ефимович был тяжело ранен и умер в тот же день. </a:t>
            </a:r>
          </a:p>
          <a:p>
            <a:pPr algn="just"/>
            <a:r>
              <a:rPr lang="ru-RU" sz="1600" dirty="0">
                <a:latin typeface="Times New Roman" pitchFamily="18" charset="0"/>
                <a:cs typeface="Times New Roman" pitchFamily="18" charset="0"/>
              </a:rPr>
              <a:t>Звание Героя Советского Союза присвоено 10 апреля 1945 года посмертно. Награжден орденами Ленина, Александра Невского, медалями. Похоронен в городе Катовице</a:t>
            </a:r>
          </a:p>
        </p:txBody>
      </p:sp>
      <p:sp>
        <p:nvSpPr>
          <p:cNvPr id="4" name="Скругленный прямоугольник 3"/>
          <p:cNvSpPr/>
          <p:nvPr/>
        </p:nvSpPr>
        <p:spPr>
          <a:xfrm>
            <a:off x="344685" y="1268760"/>
            <a:ext cx="3714776" cy="928694"/>
          </a:xfrm>
          <a:prstGeom prst="roundRect">
            <a:avLst/>
          </a:prstGeom>
          <a:ln w="76200">
            <a:solidFill>
              <a:srgbClr val="FFFF00"/>
            </a:solidFill>
          </a:ln>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b="1" dirty="0" err="1">
                <a:solidFill>
                  <a:srgbClr val="FF0000"/>
                </a:solidFill>
              </a:rPr>
              <a:t>Дряничкин</a:t>
            </a:r>
            <a:r>
              <a:rPr lang="ru-RU" sz="2000" b="1" dirty="0">
                <a:solidFill>
                  <a:srgbClr val="FF0000"/>
                </a:solidFill>
              </a:rPr>
              <a:t> Михаил Ефимович</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987" y="2492896"/>
            <a:ext cx="3136173" cy="4178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281739705"/>
      </p:ext>
    </p:extLst>
  </p:cSld>
  <p:clrMapOvr>
    <a:masterClrMapping/>
  </p:clrMapOvr>
  <p:transition spd="slow" advTm="1936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1000"/>
                                        <p:tgtEl>
                                          <p:spTgt spid="9218"/>
                                        </p:tgtEl>
                                      </p:cBhvr>
                                    </p:animEffect>
                                    <p:anim calcmode="lin" valueType="num">
                                      <p:cBhvr>
                                        <p:cTn id="8" dur="1000" fill="hold"/>
                                        <p:tgtEl>
                                          <p:spTgt spid="9218"/>
                                        </p:tgtEl>
                                        <p:attrNameLst>
                                          <p:attrName>ppt_x</p:attrName>
                                        </p:attrNameLst>
                                      </p:cBhvr>
                                      <p:tavLst>
                                        <p:tav tm="0">
                                          <p:val>
                                            <p:strVal val="#ppt_x"/>
                                          </p:val>
                                        </p:tav>
                                        <p:tav tm="100000">
                                          <p:val>
                                            <p:strVal val="#ppt_x"/>
                                          </p:val>
                                        </p:tav>
                                      </p:tavLst>
                                    </p:anim>
                                    <p:anim calcmode="lin" valueType="num">
                                      <p:cBhvr>
                                        <p:cTn id="9"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учитель\Desktop\dsc008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990600"/>
            <a:ext cx="7315200" cy="48768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679107398"/>
      </p:ext>
    </p:extLst>
  </p:cSld>
  <p:clrMapOvr>
    <a:masterClrMapping/>
  </p:clrMapOvr>
  <p:transition spd="slow"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учитель\Desktop\iMHJ5X6F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124743"/>
            <a:ext cx="7452827" cy="4968551"/>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44547379"/>
      </p:ext>
    </p:extLst>
  </p:cSld>
  <p:clrMapOvr>
    <a:masterClrMapping/>
  </p:clrMapOvr>
  <p:transition spd="slow" advTm="6166">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627784" y="260648"/>
            <a:ext cx="5832648" cy="646331"/>
          </a:xfrm>
          <a:prstGeom prst="rect">
            <a:avLst/>
          </a:prstGeom>
          <a:noFill/>
        </p:spPr>
        <p:txBody>
          <a:bodyPr wrap="square" rtlCol="0">
            <a:spAutoFit/>
          </a:bodyPr>
          <a:lstStyle/>
          <a:p>
            <a:pPr algn="ctr"/>
            <a:r>
              <a:rPr lang="ru-RU" sz="3600" b="1" dirty="0" smtClean="0">
                <a:solidFill>
                  <a:srgbClr val="FF0000"/>
                </a:solidFill>
                <a:latin typeface="Microsoft YaHei UI Light" pitchFamily="34" charset="-122"/>
                <a:ea typeface="Microsoft YaHei UI Light" pitchFamily="34" charset="-122"/>
              </a:rPr>
              <a:t>Вечная память Героям!</a:t>
            </a:r>
            <a:endParaRPr lang="ru-RU" sz="3600" b="1" dirty="0">
              <a:solidFill>
                <a:srgbClr val="FF0000"/>
              </a:solidFill>
              <a:latin typeface="Microsoft YaHei UI Light" pitchFamily="34" charset="-122"/>
              <a:ea typeface="Microsoft YaHei UI Light" pitchFamily="34" charset="-122"/>
            </a:endParaRPr>
          </a:p>
        </p:txBody>
      </p:sp>
      <p:pic>
        <p:nvPicPr>
          <p:cNvPr id="10242" name="Picture 2" descr="C:\Users\учитель\Desktop\9917b3056ac5eb6df01a1ee38bebc97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624" y="1268760"/>
            <a:ext cx="7558808" cy="503920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21725147"/>
      </p:ext>
    </p:extLst>
  </p:cSld>
  <p:clrMapOvr>
    <a:masterClrMapping/>
  </p:clrMapOvr>
  <mc:AlternateContent xmlns:mc="http://schemas.openxmlformats.org/markup-compatibility/2006" xmlns:p14="http://schemas.microsoft.com/office/powerpoint/2010/main">
    <mc:Choice Requires="p14">
      <p:transition spd="slow" p14:dur="2000" advTm="8943"/>
    </mc:Choice>
    <mc:Fallback xmlns="">
      <p:transition spd="slow" advTm="89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242"/>
                                        </p:tgtEl>
                                        <p:attrNameLst>
                                          <p:attrName>style.visibility</p:attrName>
                                        </p:attrNameLst>
                                      </p:cBhvr>
                                      <p:to>
                                        <p:strVal val="visible"/>
                                      </p:to>
                                    </p:set>
                                    <p:animEffect transition="in" filter="barn(inVertical)">
                                      <p:cBhvr>
                                        <p:cTn id="14"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5" y="2276872"/>
            <a:ext cx="8136904" cy="3046988"/>
          </a:xfrm>
          <a:prstGeom prst="rect">
            <a:avLst/>
          </a:prstGeom>
          <a:noFill/>
        </p:spPr>
        <p:txBody>
          <a:bodyPr wrap="square" rtlCol="0">
            <a:spAutoFit/>
          </a:bodyPr>
          <a:lstStyle/>
          <a:p>
            <a:pPr algn="ctr"/>
            <a:r>
              <a:rPr lang="ru-RU" sz="2400" dirty="0" smtClean="0">
                <a:solidFill>
                  <a:schemeClr val="accent2">
                    <a:lumMod val="75000"/>
                  </a:schemeClr>
                </a:solidFill>
                <a:latin typeface="Times New Roman" pitchFamily="18" charset="0"/>
                <a:cs typeface="Times New Roman" pitchFamily="18" charset="0"/>
              </a:rPr>
              <a:t>Материалы:</a:t>
            </a:r>
          </a:p>
          <a:p>
            <a:pPr algn="ctr"/>
            <a:r>
              <a:rPr lang="ru-RU" sz="2400" dirty="0" smtClean="0">
                <a:solidFill>
                  <a:schemeClr val="accent2">
                    <a:lumMod val="75000"/>
                  </a:schemeClr>
                </a:solidFill>
                <a:latin typeface="Times New Roman" pitchFamily="18" charset="0"/>
                <a:cs typeface="Times New Roman" pitchFamily="18" charset="0"/>
              </a:rPr>
              <a:t>Книга «Герои советского союза –наши земляки»</a:t>
            </a:r>
          </a:p>
          <a:p>
            <a:r>
              <a:rPr lang="ru-RU" sz="2400" dirty="0" smtClean="0">
                <a:solidFill>
                  <a:schemeClr val="accent2">
                    <a:lumMod val="75000"/>
                  </a:schemeClr>
                </a:solidFill>
                <a:latin typeface="Times New Roman" pitchFamily="18" charset="0"/>
                <a:cs typeface="Times New Roman" pitchFamily="18" charset="0"/>
              </a:rPr>
              <a:t>   </a:t>
            </a:r>
          </a:p>
          <a:p>
            <a:pPr algn="ctr"/>
            <a:r>
              <a:rPr lang="ru-RU" sz="2400" dirty="0">
                <a:solidFill>
                  <a:schemeClr val="accent2">
                    <a:lumMod val="75000"/>
                  </a:schemeClr>
                </a:solidFill>
                <a:latin typeface="Times New Roman" pitchFamily="18" charset="0"/>
                <a:cs typeface="Times New Roman" pitchFamily="18" charset="0"/>
              </a:rPr>
              <a:t>У</a:t>
            </a:r>
            <a:r>
              <a:rPr lang="ru-RU" sz="2400" dirty="0" smtClean="0">
                <a:solidFill>
                  <a:schemeClr val="accent2">
                    <a:lumMod val="75000"/>
                  </a:schemeClr>
                </a:solidFill>
                <a:latin typeface="Times New Roman" pitchFamily="18" charset="0"/>
                <a:cs typeface="Times New Roman" pitchFamily="18" charset="0"/>
              </a:rPr>
              <a:t>читель истории и обществознания</a:t>
            </a:r>
          </a:p>
          <a:p>
            <a:pPr algn="ctr"/>
            <a:r>
              <a:rPr lang="ru-RU" sz="2400" dirty="0" smtClean="0">
                <a:solidFill>
                  <a:schemeClr val="accent2">
                    <a:lumMod val="75000"/>
                  </a:schemeClr>
                </a:solidFill>
                <a:latin typeface="Times New Roman" pitchFamily="18" charset="0"/>
                <a:cs typeface="Times New Roman" pitchFamily="18" charset="0"/>
              </a:rPr>
              <a:t> Новикова А.А.</a:t>
            </a:r>
            <a:endParaRPr lang="ru-RU" sz="2400" dirty="0">
              <a:solidFill>
                <a:schemeClr val="accent2">
                  <a:lumMod val="75000"/>
                </a:schemeClr>
              </a:solidFill>
              <a:latin typeface="Times New Roman" pitchFamily="18" charset="0"/>
              <a:cs typeface="Times New Roman" pitchFamily="18" charset="0"/>
            </a:endParaRPr>
          </a:p>
          <a:p>
            <a:endParaRPr lang="ru-RU" sz="2400" dirty="0" smtClean="0">
              <a:solidFill>
                <a:schemeClr val="accent2">
                  <a:lumMod val="75000"/>
                </a:schemeClr>
              </a:solidFill>
              <a:latin typeface="Times New Roman" pitchFamily="18" charset="0"/>
              <a:cs typeface="Times New Roman" pitchFamily="18" charset="0"/>
            </a:endParaRPr>
          </a:p>
          <a:p>
            <a:endParaRPr lang="ru-RU" sz="2400" dirty="0">
              <a:solidFill>
                <a:schemeClr val="accent2">
                  <a:lumMod val="75000"/>
                </a:schemeClr>
              </a:solidFill>
              <a:latin typeface="Times New Roman" pitchFamily="18" charset="0"/>
              <a:cs typeface="Times New Roman" pitchFamily="18" charset="0"/>
            </a:endParaRPr>
          </a:p>
          <a:p>
            <a:pPr algn="ctr"/>
            <a:r>
              <a:rPr lang="ru-RU" sz="2400" smtClean="0">
                <a:solidFill>
                  <a:schemeClr val="accent2">
                    <a:lumMod val="75000"/>
                  </a:schemeClr>
                </a:solidFill>
                <a:latin typeface="Times New Roman" pitchFamily="18" charset="0"/>
                <a:cs typeface="Times New Roman" pitchFamily="18" charset="0"/>
              </a:rPr>
              <a:t>Февраль – </a:t>
            </a:r>
            <a:r>
              <a:rPr lang="ru-RU" sz="2400" dirty="0" smtClean="0">
                <a:solidFill>
                  <a:schemeClr val="accent2">
                    <a:lumMod val="75000"/>
                  </a:schemeClr>
                </a:solidFill>
                <a:latin typeface="Times New Roman" pitchFamily="18" charset="0"/>
                <a:cs typeface="Times New Roman" pitchFamily="18" charset="0"/>
              </a:rPr>
              <a:t>2020 год.</a:t>
            </a:r>
            <a:endParaRPr lang="ru-RU" sz="2400" dirty="0">
              <a:solidFill>
                <a:schemeClr val="accent2">
                  <a:lumMod val="75000"/>
                </a:schemeClr>
              </a:solidFill>
              <a:latin typeface="Times New Roman" pitchFamily="18" charset="0"/>
              <a:cs typeface="Times New Roman" pitchFamily="18" charset="0"/>
            </a:endParaRPr>
          </a:p>
        </p:txBody>
      </p:sp>
    </p:spTree>
    <p:custDataLst>
      <p:tags r:id="rId1"/>
    </p:custDataLst>
    <p:extLst>
      <p:ext uri="{BB962C8B-B14F-4D97-AF65-F5344CB8AC3E}">
        <p14:creationId xmlns:p14="http://schemas.microsoft.com/office/powerpoint/2010/main" val="1705245229"/>
      </p:ext>
    </p:extLst>
  </p:cSld>
  <p:clrMapOvr>
    <a:masterClrMapping/>
  </p:clrMapOvr>
  <mc:AlternateContent xmlns:mc="http://schemas.openxmlformats.org/markup-compatibility/2006" xmlns:p14="http://schemas.microsoft.com/office/powerpoint/2010/main">
    <mc:Choice Requires="p14">
      <p:transition spd="slow" p14:dur="2000" advTm="7884"/>
    </mc:Choice>
    <mc:Fallback xmlns="">
      <p:transition spd="slow" advTm="788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3203848" y="2397080"/>
            <a:ext cx="3240360" cy="1200329"/>
          </a:xfrm>
          <a:prstGeom prst="rect">
            <a:avLst/>
          </a:prstGeom>
          <a:effectLst>
            <a:softEdge rad="127000"/>
          </a:effectLst>
        </p:spPr>
        <p:txBody>
          <a:bodyPr wrap="square" lIns="91440" tIns="45720" rIns="91440" bIns="45720">
            <a:spAutoFit/>
          </a:bodyPr>
          <a:lstStyle/>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ГЕРОИ </a:t>
            </a:r>
          </a:p>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СОВЕТСКОГО СОЮЗА-</a:t>
            </a:r>
          </a:p>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НАШИ ЗЕМЛЯКИ.</a:t>
            </a:r>
            <a:endParaRPr lang="ru-RU" sz="2400" b="1" i="1" dirty="0">
              <a:ln w="17780" cmpd="sng">
                <a:solidFill>
                  <a:schemeClr val="accent6">
                    <a:lumMod val="75000"/>
                  </a:schemeClr>
                </a:solidFill>
                <a:prstDash val="solid"/>
                <a:miter lim="800000"/>
              </a:ln>
              <a:solidFill>
                <a:srgbClr val="FF0000"/>
              </a:solidFill>
              <a:effectLst>
                <a:outerShdw blurRad="50800" algn="tl" rotWithShape="0">
                  <a:srgbClr val="000000"/>
                </a:outerShdw>
              </a:effectLst>
            </a:endParaRPr>
          </a:p>
        </p:txBody>
      </p:sp>
      <p:sp>
        <p:nvSpPr>
          <p:cNvPr id="4" name="TextBox 3"/>
          <p:cNvSpPr txBox="1"/>
          <p:nvPr/>
        </p:nvSpPr>
        <p:spPr>
          <a:xfrm>
            <a:off x="3643306" y="5072074"/>
            <a:ext cx="4614749" cy="276999"/>
          </a:xfrm>
          <a:prstGeom prst="rect">
            <a:avLst/>
          </a:prstGeom>
          <a:solidFill>
            <a:srgbClr val="FFFFDD">
              <a:alpha val="43137"/>
            </a:srgbClr>
          </a:solidFill>
          <a:effectLst>
            <a:softEdge rad="317500"/>
          </a:effectLst>
        </p:spPr>
        <p:txBody>
          <a:bodyPr wrap="square" rtlCol="0">
            <a:spAutoFit/>
          </a:bodyPr>
          <a:lstStyle>
            <a:defPPr>
              <a:defRPr lang="ru-RU"/>
            </a:defPPr>
            <a:lvl1pPr algn="ctr">
              <a:defRPr sz="2400" b="1" i="1">
                <a:solidFill>
                  <a:srgbClr val="002060"/>
                </a:solidFill>
              </a:defRPr>
            </a:lvl1pPr>
          </a:lstStyle>
          <a:p>
            <a:endParaRPr lang="ru-RU" sz="1200" dirty="0" smtClean="0">
              <a:solidFill>
                <a:schemeClr val="tx1"/>
              </a:solidFill>
            </a:endParaRPr>
          </a:p>
        </p:txBody>
      </p:sp>
      <p:pic>
        <p:nvPicPr>
          <p:cNvPr id="2050" name="Picture 2" descr="C:\Users\учитель\Desktop\s12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6131" y="3580065"/>
            <a:ext cx="1319795" cy="1899345"/>
          </a:xfrm>
          <a:prstGeom prst="rect">
            <a:avLst/>
          </a:prstGeom>
          <a:noFill/>
          <a:extLst>
            <a:ext uri="{909E8E84-426E-40DD-AFC4-6F175D3DCCD1}">
              <a14:hiddenFill xmlns:a14="http://schemas.microsoft.com/office/drawing/2010/main">
                <a:solidFill>
                  <a:srgbClr val="FFFFFF"/>
                </a:solidFill>
              </a14:hiddenFill>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4126" y="5928851"/>
            <a:ext cx="4760913"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0" y="1412776"/>
            <a:ext cx="3439981" cy="461665"/>
          </a:xfrm>
          <a:prstGeom prst="rect">
            <a:avLst/>
          </a:prstGeom>
          <a:noFill/>
        </p:spPr>
        <p:txBody>
          <a:bodyPr wrap="none" rtlCol="0">
            <a:spAutoFit/>
          </a:bodyPr>
          <a:lstStyle/>
          <a:p>
            <a:r>
              <a:rPr lang="ru-RU" sz="2400" b="1" dirty="0" smtClean="0">
                <a:solidFill>
                  <a:srgbClr val="C00000"/>
                </a:solidFill>
              </a:rPr>
              <a:t>Классный час в 9 классе</a:t>
            </a:r>
            <a:r>
              <a:rPr lang="ru-RU" dirty="0" smtClean="0">
                <a:solidFill>
                  <a:srgbClr val="C00000"/>
                </a:solidFill>
              </a:rPr>
              <a:t>:</a:t>
            </a:r>
            <a:endParaRPr lang="ru-RU" dirty="0">
              <a:solidFill>
                <a:srgbClr val="C00000"/>
              </a:solidFill>
            </a:endParaRPr>
          </a:p>
        </p:txBody>
      </p:sp>
      <p:sp>
        <p:nvSpPr>
          <p:cNvPr id="6" name="TextBox 5"/>
          <p:cNvSpPr txBox="1"/>
          <p:nvPr/>
        </p:nvSpPr>
        <p:spPr>
          <a:xfrm>
            <a:off x="683568" y="3789040"/>
            <a:ext cx="7077963" cy="1938992"/>
          </a:xfrm>
          <a:prstGeom prst="rect">
            <a:avLst/>
          </a:prstGeom>
          <a:noFill/>
        </p:spPr>
        <p:txBody>
          <a:bodyPr wrap="none" rtlCol="0">
            <a:spAutoFit/>
          </a:bodyPr>
          <a:lstStyle/>
          <a:p>
            <a:r>
              <a:rPr lang="ru-RU" sz="2000" b="1" i="1" dirty="0" smtClean="0">
                <a:solidFill>
                  <a:srgbClr val="C00000"/>
                </a:solidFill>
              </a:rPr>
              <a:t>Цели:  </a:t>
            </a:r>
          </a:p>
          <a:p>
            <a:r>
              <a:rPr lang="ru-RU" sz="2000" b="1" i="1" dirty="0" smtClean="0">
                <a:solidFill>
                  <a:srgbClr val="C00000"/>
                </a:solidFill>
              </a:rPr>
              <a:t>1. Продолжать знакомить учащихся со страницами </a:t>
            </a:r>
          </a:p>
          <a:p>
            <a:r>
              <a:rPr lang="ru-RU" sz="2000" b="1" i="1" dirty="0" smtClean="0">
                <a:solidFill>
                  <a:srgbClr val="C00000"/>
                </a:solidFill>
              </a:rPr>
              <a:t>истории родного края.</a:t>
            </a:r>
          </a:p>
          <a:p>
            <a:r>
              <a:rPr lang="ru-RU" sz="2000" b="1" i="1" dirty="0">
                <a:solidFill>
                  <a:srgbClr val="C00000"/>
                </a:solidFill>
              </a:rPr>
              <a:t>2. </a:t>
            </a:r>
            <a:r>
              <a:rPr lang="ru-RU" sz="2000" b="1" i="1" dirty="0" smtClean="0">
                <a:solidFill>
                  <a:srgbClr val="C00000"/>
                </a:solidFill>
              </a:rPr>
              <a:t>Воспитывать у учащихся чувство патриотизма,</a:t>
            </a:r>
          </a:p>
          <a:p>
            <a:r>
              <a:rPr lang="ru-RU" sz="2000" b="1" i="1" dirty="0" smtClean="0">
                <a:solidFill>
                  <a:srgbClr val="C00000"/>
                </a:solidFill>
              </a:rPr>
              <a:t>любови у Родине, уважение к памяти земляков участников </a:t>
            </a:r>
          </a:p>
          <a:p>
            <a:r>
              <a:rPr lang="ru-RU" sz="2000" b="1" i="1" dirty="0" smtClean="0">
                <a:solidFill>
                  <a:srgbClr val="C00000"/>
                </a:solidFill>
              </a:rPr>
              <a:t>Великой Отечественной войны 1941-1945 годов.</a:t>
            </a:r>
          </a:p>
        </p:txBody>
      </p:sp>
    </p:spTree>
    <p:custDataLst>
      <p:tags r:id="rId1"/>
    </p:custDataLst>
    <p:extLst>
      <p:ext uri="{BB962C8B-B14F-4D97-AF65-F5344CB8AC3E}">
        <p14:creationId xmlns:p14="http://schemas.microsoft.com/office/powerpoint/2010/main" val="48105435"/>
      </p:ext>
    </p:extLst>
  </p:cSld>
  <p:clrMapOvr>
    <a:masterClrMapping/>
  </p:clrMapOvr>
  <p:transition spd="slow" advTm="14377">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4211960" y="1196752"/>
            <a:ext cx="3456384" cy="1200329"/>
          </a:xfrm>
          <a:prstGeom prst="rect">
            <a:avLst/>
          </a:prstGeom>
          <a:effectLst>
            <a:softEdge rad="127000"/>
          </a:effectLst>
        </p:spPr>
        <p:txBody>
          <a:bodyPr wrap="square" lIns="91440" tIns="45720" rIns="91440" bIns="45720">
            <a:spAutoFit/>
          </a:bodyPr>
          <a:lstStyle/>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ГЕРОИ </a:t>
            </a:r>
          </a:p>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СОВЕТСКОГО СОЮЗА-</a:t>
            </a:r>
          </a:p>
          <a:p>
            <a:pPr algn="ctr"/>
            <a:r>
              <a:rPr lang="ru-RU" sz="2400" b="1" i="1" dirty="0" smtClean="0">
                <a:ln w="17780" cmpd="sng">
                  <a:solidFill>
                    <a:schemeClr val="accent6">
                      <a:lumMod val="75000"/>
                    </a:schemeClr>
                  </a:solidFill>
                  <a:prstDash val="solid"/>
                  <a:miter lim="800000"/>
                </a:ln>
                <a:solidFill>
                  <a:srgbClr val="FF0000"/>
                </a:solidFill>
                <a:effectLst>
                  <a:outerShdw blurRad="50800" algn="tl" rotWithShape="0">
                    <a:srgbClr val="000000"/>
                  </a:outerShdw>
                </a:effectLst>
              </a:rPr>
              <a:t>НАШИ ЗЕМЛЯКИ.</a:t>
            </a:r>
            <a:endParaRPr lang="ru-RU" sz="2400" b="1" i="1" dirty="0">
              <a:ln w="17780" cmpd="sng">
                <a:solidFill>
                  <a:schemeClr val="accent6">
                    <a:lumMod val="75000"/>
                  </a:schemeClr>
                </a:solidFill>
                <a:prstDash val="solid"/>
                <a:miter lim="800000"/>
              </a:ln>
              <a:solidFill>
                <a:srgbClr val="FF0000"/>
              </a:solidFill>
              <a:effectLst>
                <a:outerShdw blurRad="50800" algn="tl" rotWithShape="0">
                  <a:srgbClr val="000000"/>
                </a:outerShdw>
              </a:effectLst>
            </a:endParaRPr>
          </a:p>
        </p:txBody>
      </p:sp>
      <p:sp>
        <p:nvSpPr>
          <p:cNvPr id="4" name="TextBox 3"/>
          <p:cNvSpPr txBox="1"/>
          <p:nvPr/>
        </p:nvSpPr>
        <p:spPr>
          <a:xfrm>
            <a:off x="3643306" y="5072074"/>
            <a:ext cx="4614749" cy="276999"/>
          </a:xfrm>
          <a:prstGeom prst="rect">
            <a:avLst/>
          </a:prstGeom>
          <a:solidFill>
            <a:srgbClr val="FFFFDD">
              <a:alpha val="43137"/>
            </a:srgbClr>
          </a:solidFill>
          <a:effectLst>
            <a:softEdge rad="317500"/>
          </a:effectLst>
        </p:spPr>
        <p:txBody>
          <a:bodyPr wrap="square" rtlCol="0">
            <a:spAutoFit/>
          </a:bodyPr>
          <a:lstStyle>
            <a:defPPr>
              <a:defRPr lang="ru-RU"/>
            </a:defPPr>
            <a:lvl1pPr algn="ctr">
              <a:defRPr sz="2400" b="1" i="1">
                <a:solidFill>
                  <a:srgbClr val="002060"/>
                </a:solidFill>
              </a:defRPr>
            </a:lvl1pPr>
          </a:lstStyle>
          <a:p>
            <a:endParaRPr lang="ru-RU" sz="1200" dirty="0" smtClean="0">
              <a:solidFill>
                <a:schemeClr val="tx1"/>
              </a:solidFill>
            </a:endParaRPr>
          </a:p>
        </p:txBody>
      </p:sp>
      <p:pic>
        <p:nvPicPr>
          <p:cNvPr id="2050" name="Picture 2" descr="C:\Users\учитель\Desktop\s1200.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76131" y="3580065"/>
            <a:ext cx="1319795" cy="1899345"/>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251520" y="2636912"/>
            <a:ext cx="7200800" cy="3785652"/>
          </a:xfrm>
          <a:prstGeom prst="rect">
            <a:avLst/>
          </a:prstGeom>
        </p:spPr>
        <p:txBody>
          <a:bodyPr wrap="square">
            <a:spAutoFit/>
          </a:bodyPr>
          <a:lstStyle/>
          <a:p>
            <a:r>
              <a:rPr lang="ru-RU" sz="2000" b="1" dirty="0">
                <a:solidFill>
                  <a:schemeClr val="accent2">
                    <a:lumMod val="50000"/>
                  </a:schemeClr>
                </a:solidFill>
                <a:latin typeface="Times New Roman" pitchFamily="18" charset="0"/>
                <a:cs typeface="Times New Roman" pitchFamily="18" charset="0"/>
              </a:rPr>
              <a:t>Высшей наградой страны – звездой Героя Советского Союза за время войны были награждены 11 тысяч человек, и среди них наши земляки, уроженцы </a:t>
            </a:r>
            <a:r>
              <a:rPr lang="ru-RU" sz="2000" b="1" dirty="0" err="1">
                <a:solidFill>
                  <a:schemeClr val="accent2">
                    <a:lumMod val="50000"/>
                  </a:schemeClr>
                </a:solidFill>
                <a:latin typeface="Times New Roman" pitchFamily="18" charset="0"/>
                <a:cs typeface="Times New Roman" pitchFamily="18" charset="0"/>
              </a:rPr>
              <a:t>Тетюшского</a:t>
            </a:r>
            <a:r>
              <a:rPr lang="ru-RU" sz="2000" b="1" dirty="0">
                <a:solidFill>
                  <a:schemeClr val="accent2">
                    <a:lumMod val="50000"/>
                  </a:schemeClr>
                </a:solidFill>
                <a:latin typeface="Times New Roman" pitchFamily="18" charset="0"/>
                <a:cs typeface="Times New Roman" pitchFamily="18" charset="0"/>
              </a:rPr>
              <a:t> района Республики Татарстан</a:t>
            </a:r>
            <a:r>
              <a:rPr lang="ru-RU" sz="2000" b="1" dirty="0" smtClean="0">
                <a:solidFill>
                  <a:schemeClr val="accent2">
                    <a:lumMod val="50000"/>
                  </a:schemeClr>
                </a:solidFill>
                <a:latin typeface="Times New Roman" pitchFamily="18" charset="0"/>
                <a:cs typeface="Times New Roman" pitchFamily="18" charset="0"/>
              </a:rPr>
              <a:t>:</a:t>
            </a:r>
            <a:endParaRPr lang="ru-RU" sz="2000" b="1" dirty="0">
              <a:solidFill>
                <a:schemeClr val="accent2">
                  <a:lumMod val="50000"/>
                </a:schemeClr>
              </a:solidFill>
              <a:latin typeface="Times New Roman" pitchFamily="18" charset="0"/>
              <a:cs typeface="Times New Roman" pitchFamily="18" charset="0"/>
            </a:endParaRPr>
          </a:p>
          <a:p>
            <a:r>
              <a:rPr lang="ru-RU" sz="2000" b="1" dirty="0" smtClean="0">
                <a:solidFill>
                  <a:schemeClr val="accent2">
                    <a:lumMod val="50000"/>
                  </a:schemeClr>
                </a:solidFill>
                <a:latin typeface="Times New Roman" pitchFamily="18" charset="0"/>
                <a:cs typeface="Times New Roman" pitchFamily="18" charset="0"/>
              </a:rPr>
              <a:t>Иванов </a:t>
            </a:r>
            <a:r>
              <a:rPr lang="ru-RU" sz="2000" b="1" dirty="0">
                <a:solidFill>
                  <a:schemeClr val="accent2">
                    <a:lumMod val="50000"/>
                  </a:schemeClr>
                </a:solidFill>
                <a:latin typeface="Times New Roman" pitchFamily="18" charset="0"/>
                <a:cs typeface="Times New Roman" pitchFamily="18" charset="0"/>
              </a:rPr>
              <a:t>Николай Петрович</a:t>
            </a:r>
          </a:p>
          <a:p>
            <a:r>
              <a:rPr lang="ru-RU" sz="2000" b="1" dirty="0" smtClean="0">
                <a:solidFill>
                  <a:schemeClr val="accent2">
                    <a:lumMod val="50000"/>
                  </a:schemeClr>
                </a:solidFill>
                <a:latin typeface="Times New Roman" pitchFamily="18" charset="0"/>
                <a:cs typeface="Times New Roman" pitchFamily="18" charset="0"/>
              </a:rPr>
              <a:t>Родионов </a:t>
            </a:r>
            <a:r>
              <a:rPr lang="ru-RU" sz="2000" b="1" dirty="0">
                <a:solidFill>
                  <a:schemeClr val="accent2">
                    <a:lumMod val="50000"/>
                  </a:schemeClr>
                </a:solidFill>
                <a:latin typeface="Times New Roman" pitchFamily="18" charset="0"/>
                <a:cs typeface="Times New Roman" pitchFamily="18" charset="0"/>
              </a:rPr>
              <a:t>Пётр Зиновьевич</a:t>
            </a:r>
          </a:p>
          <a:p>
            <a:r>
              <a:rPr lang="ru-RU" sz="2000" b="1" dirty="0" smtClean="0">
                <a:solidFill>
                  <a:schemeClr val="accent2">
                    <a:lumMod val="50000"/>
                  </a:schemeClr>
                </a:solidFill>
                <a:latin typeface="Times New Roman" pitchFamily="18" charset="0"/>
                <a:cs typeface="Times New Roman" pitchFamily="18" charset="0"/>
              </a:rPr>
              <a:t>Староверов </a:t>
            </a:r>
            <a:r>
              <a:rPr lang="ru-RU" sz="2000" b="1" dirty="0">
                <a:solidFill>
                  <a:schemeClr val="accent2">
                    <a:lumMod val="50000"/>
                  </a:schemeClr>
                </a:solidFill>
                <a:latin typeface="Times New Roman" pitchFamily="18" charset="0"/>
                <a:cs typeface="Times New Roman" pitchFamily="18" charset="0"/>
              </a:rPr>
              <a:t>Пётр Яковлевич</a:t>
            </a:r>
          </a:p>
          <a:p>
            <a:r>
              <a:rPr lang="ru-RU" sz="2000" b="1" dirty="0" smtClean="0">
                <a:solidFill>
                  <a:schemeClr val="accent2">
                    <a:lumMod val="50000"/>
                  </a:schemeClr>
                </a:solidFill>
                <a:latin typeface="Times New Roman" pitchFamily="18" charset="0"/>
                <a:cs typeface="Times New Roman" pitchFamily="18" charset="0"/>
              </a:rPr>
              <a:t>Ханжин </a:t>
            </a:r>
            <a:r>
              <a:rPr lang="ru-RU" sz="2000" b="1" dirty="0">
                <a:solidFill>
                  <a:schemeClr val="accent2">
                    <a:lumMod val="50000"/>
                  </a:schemeClr>
                </a:solidFill>
                <a:latin typeface="Times New Roman" pitchFamily="18" charset="0"/>
                <a:cs typeface="Times New Roman" pitchFamily="18" charset="0"/>
              </a:rPr>
              <a:t>Павел Семёнович</a:t>
            </a:r>
          </a:p>
          <a:p>
            <a:r>
              <a:rPr lang="ru-RU" sz="2000" b="1" dirty="0" smtClean="0">
                <a:solidFill>
                  <a:schemeClr val="accent2">
                    <a:lumMod val="50000"/>
                  </a:schemeClr>
                </a:solidFill>
                <a:latin typeface="Times New Roman" pitchFamily="18" charset="0"/>
                <a:cs typeface="Times New Roman" pitchFamily="18" charset="0"/>
              </a:rPr>
              <a:t>Рыжов </a:t>
            </a:r>
            <a:r>
              <a:rPr lang="ru-RU" sz="2000" b="1" dirty="0">
                <a:solidFill>
                  <a:schemeClr val="accent2">
                    <a:lumMod val="50000"/>
                  </a:schemeClr>
                </a:solidFill>
                <a:latin typeface="Times New Roman" pitchFamily="18" charset="0"/>
                <a:cs typeface="Times New Roman" pitchFamily="18" charset="0"/>
              </a:rPr>
              <a:t>Михаил Григорьевич </a:t>
            </a:r>
          </a:p>
          <a:p>
            <a:r>
              <a:rPr lang="ru-RU" sz="2000" b="1" dirty="0" smtClean="0">
                <a:solidFill>
                  <a:schemeClr val="accent2">
                    <a:lumMod val="50000"/>
                  </a:schemeClr>
                </a:solidFill>
                <a:latin typeface="Times New Roman" pitchFamily="18" charset="0"/>
                <a:cs typeface="Times New Roman" pitchFamily="18" charset="0"/>
              </a:rPr>
              <a:t>Елисеев </a:t>
            </a:r>
            <a:r>
              <a:rPr lang="ru-RU" sz="2000" b="1" dirty="0">
                <a:solidFill>
                  <a:schemeClr val="accent2">
                    <a:lumMod val="50000"/>
                  </a:schemeClr>
                </a:solidFill>
                <a:latin typeface="Times New Roman" pitchFamily="18" charset="0"/>
                <a:cs typeface="Times New Roman" pitchFamily="18" charset="0"/>
              </a:rPr>
              <a:t>Михаил </a:t>
            </a:r>
            <a:r>
              <a:rPr lang="ru-RU" sz="2000" b="1" dirty="0" smtClean="0">
                <a:solidFill>
                  <a:schemeClr val="accent2">
                    <a:lumMod val="50000"/>
                  </a:schemeClr>
                </a:solidFill>
                <a:latin typeface="Times New Roman" pitchFamily="18" charset="0"/>
                <a:cs typeface="Times New Roman" pitchFamily="18" charset="0"/>
              </a:rPr>
              <a:t>Григорьевич </a:t>
            </a:r>
            <a:endParaRPr lang="ru-RU" sz="2000" b="1" dirty="0">
              <a:solidFill>
                <a:schemeClr val="accent2">
                  <a:lumMod val="50000"/>
                </a:schemeClr>
              </a:solidFill>
              <a:latin typeface="Times New Roman" pitchFamily="18" charset="0"/>
              <a:cs typeface="Times New Roman" pitchFamily="18" charset="0"/>
            </a:endParaRPr>
          </a:p>
          <a:p>
            <a:r>
              <a:rPr lang="ru-RU" sz="2000" b="1" dirty="0" smtClean="0">
                <a:solidFill>
                  <a:schemeClr val="accent2">
                    <a:lumMod val="50000"/>
                  </a:schemeClr>
                </a:solidFill>
                <a:latin typeface="Times New Roman" pitchFamily="18" charset="0"/>
                <a:cs typeface="Times New Roman" pitchFamily="18" charset="0"/>
              </a:rPr>
              <a:t>Иванов </a:t>
            </a:r>
            <a:r>
              <a:rPr lang="ru-RU" sz="2000" b="1" dirty="0">
                <a:solidFill>
                  <a:schemeClr val="accent2">
                    <a:lumMod val="50000"/>
                  </a:schemeClr>
                </a:solidFill>
                <a:latin typeface="Times New Roman" pitchFamily="18" charset="0"/>
                <a:cs typeface="Times New Roman" pitchFamily="18" charset="0"/>
              </a:rPr>
              <a:t>Пётр </a:t>
            </a:r>
            <a:r>
              <a:rPr lang="ru-RU" sz="2000" b="1" dirty="0" err="1">
                <a:solidFill>
                  <a:schemeClr val="accent2">
                    <a:lumMod val="50000"/>
                  </a:schemeClr>
                </a:solidFill>
                <a:latin typeface="Times New Roman" pitchFamily="18" charset="0"/>
                <a:cs typeface="Times New Roman" pitchFamily="18" charset="0"/>
              </a:rPr>
              <a:t>Артемьевич</a:t>
            </a:r>
            <a:r>
              <a:rPr lang="ru-RU" sz="2000" b="1" dirty="0">
                <a:solidFill>
                  <a:schemeClr val="accent2">
                    <a:lumMod val="50000"/>
                  </a:schemeClr>
                </a:solidFill>
                <a:latin typeface="Times New Roman" pitchFamily="18" charset="0"/>
                <a:cs typeface="Times New Roman" pitchFamily="18" charset="0"/>
              </a:rPr>
              <a:t> </a:t>
            </a:r>
          </a:p>
          <a:p>
            <a:r>
              <a:rPr lang="ru-RU" sz="2000" b="1" dirty="0" err="1" smtClean="0">
                <a:solidFill>
                  <a:schemeClr val="accent2">
                    <a:lumMod val="50000"/>
                  </a:schemeClr>
                </a:solidFill>
                <a:latin typeface="Times New Roman" pitchFamily="18" charset="0"/>
                <a:cs typeface="Times New Roman" pitchFamily="18" charset="0"/>
              </a:rPr>
              <a:t>Дряничкин</a:t>
            </a:r>
            <a:r>
              <a:rPr lang="ru-RU" sz="2000" b="1" dirty="0" smtClean="0">
                <a:solidFill>
                  <a:schemeClr val="accent2">
                    <a:lumMod val="50000"/>
                  </a:schemeClr>
                </a:solidFill>
                <a:latin typeface="Times New Roman" pitchFamily="18" charset="0"/>
                <a:cs typeface="Times New Roman" pitchFamily="18" charset="0"/>
              </a:rPr>
              <a:t> </a:t>
            </a:r>
            <a:r>
              <a:rPr lang="ru-RU" sz="2000" b="1" dirty="0">
                <a:solidFill>
                  <a:schemeClr val="accent2">
                    <a:lumMod val="50000"/>
                  </a:schemeClr>
                </a:solidFill>
                <a:latin typeface="Times New Roman" pitchFamily="18" charset="0"/>
                <a:cs typeface="Times New Roman" pitchFamily="18" charset="0"/>
              </a:rPr>
              <a:t>Михаил Ефимович</a:t>
            </a:r>
          </a:p>
        </p:txBody>
      </p:sp>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94126" y="5928851"/>
            <a:ext cx="4760913" cy="98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007983291"/>
      </p:ext>
    </p:extLst>
  </p:cSld>
  <p:clrMapOvr>
    <a:masterClrMapping/>
  </p:clrMapOvr>
  <p:transition spd="slow" advTm="14377">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70" y="36509"/>
            <a:ext cx="1823726" cy="2622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361062" y="332656"/>
            <a:ext cx="6387401" cy="3600986"/>
          </a:xfrm>
          <a:prstGeom prst="rect">
            <a:avLst/>
          </a:prstGeom>
        </p:spPr>
        <p:txBody>
          <a:bodyPr wrap="square">
            <a:spAutoFit/>
          </a:bodyPr>
          <a:lstStyle/>
          <a:p>
            <a:pPr algn="just"/>
            <a:r>
              <a:rPr lang="ru-RU" sz="2800" b="1" dirty="0">
                <a:solidFill>
                  <a:srgbClr val="C00000"/>
                </a:solidFill>
                <a:latin typeface="Times New Roman" pitchFamily="18" charset="0"/>
                <a:cs typeface="Times New Roman" pitchFamily="18" charset="0"/>
              </a:rPr>
              <a:t>Герой Советского Союза </a:t>
            </a:r>
            <a:r>
              <a:rPr lang="ru-RU" sz="2000" dirty="0">
                <a:solidFill>
                  <a:srgbClr val="C00000"/>
                </a:solidFill>
                <a:latin typeface="Times New Roman" pitchFamily="18" charset="0"/>
                <a:cs typeface="Times New Roman" pitchFamily="18" charset="0"/>
              </a:rPr>
              <a:t>— высшая степень отличия СССР, которой удостаивали за совершение подвига или выдающихся заслуг во время боевых действий, а также и в мирное </a:t>
            </a:r>
            <a:r>
              <a:rPr lang="ru-RU" sz="2000" dirty="0" err="1">
                <a:solidFill>
                  <a:srgbClr val="C00000"/>
                </a:solidFill>
                <a:latin typeface="Times New Roman" pitchFamily="18" charset="0"/>
                <a:cs typeface="Times New Roman" pitchFamily="18" charset="0"/>
              </a:rPr>
              <a:t>время.Звание</a:t>
            </a:r>
            <a:r>
              <a:rPr lang="ru-RU" sz="2000" dirty="0">
                <a:solidFill>
                  <a:srgbClr val="C00000"/>
                </a:solidFill>
                <a:latin typeface="Times New Roman" pitchFamily="18" charset="0"/>
                <a:cs typeface="Times New Roman" pitchFamily="18" charset="0"/>
              </a:rPr>
              <a:t> Героя Советского Союза впервые установлено Постановлением ЦИК СССР от 16 апреля 1934 года, дополнительный знак отличия для Героя Советского Союза — медаль «Золотая Звезда» — учреждена Указом Президиума Верховного Совета СССР от 1 августа 1939 года. Автор эскиза награды — архитектор Мирон Иванович </a:t>
            </a:r>
            <a:r>
              <a:rPr lang="ru-RU" sz="2000" dirty="0" err="1">
                <a:solidFill>
                  <a:srgbClr val="C00000"/>
                </a:solidFill>
                <a:latin typeface="Times New Roman" pitchFamily="18" charset="0"/>
                <a:cs typeface="Times New Roman" pitchFamily="18" charset="0"/>
              </a:rPr>
              <a:t>Мержанов</a:t>
            </a:r>
            <a:r>
              <a:rPr lang="ru-RU" sz="2000" dirty="0">
                <a:solidFill>
                  <a:srgbClr val="C00000"/>
                </a:solidFill>
                <a:latin typeface="Times New Roman" pitchFamily="18" charset="0"/>
                <a:cs typeface="Times New Roman" pitchFamily="18" charset="0"/>
              </a:rPr>
              <a:t>.</a:t>
            </a:r>
          </a:p>
        </p:txBody>
      </p:sp>
      <p:sp>
        <p:nvSpPr>
          <p:cNvPr id="3" name="Прямоугольник 2"/>
          <p:cNvSpPr/>
          <p:nvPr/>
        </p:nvSpPr>
        <p:spPr>
          <a:xfrm>
            <a:off x="827584" y="4077072"/>
            <a:ext cx="7776864" cy="1938992"/>
          </a:xfrm>
          <a:prstGeom prst="rect">
            <a:avLst/>
          </a:prstGeom>
        </p:spPr>
        <p:txBody>
          <a:bodyPr wrap="square">
            <a:spAutoFit/>
          </a:bodyPr>
          <a:lstStyle/>
          <a:p>
            <a:pPr algn="just"/>
            <a:r>
              <a:rPr lang="ru-RU" sz="2400" dirty="0">
                <a:solidFill>
                  <a:schemeClr val="accent2">
                    <a:lumMod val="50000"/>
                  </a:schemeClr>
                </a:solidFill>
                <a:latin typeface="Times New Roman" pitchFamily="18" charset="0"/>
                <a:cs typeface="Times New Roman" pitchFamily="18" charset="0"/>
              </a:rPr>
              <a:t>Звание Героя Советского Союза является высшей степенью отличия и присваивается за личные или коллективные заслуги перед Советским государством и обществом, связанные с совершением геройского подвига.</a:t>
            </a:r>
          </a:p>
        </p:txBody>
      </p:sp>
    </p:spTree>
    <p:custDataLst>
      <p:tags r:id="rId1"/>
    </p:custDataLst>
    <p:extLst>
      <p:ext uri="{BB962C8B-B14F-4D97-AF65-F5344CB8AC3E}">
        <p14:creationId xmlns:p14="http://schemas.microsoft.com/office/powerpoint/2010/main" val="3844842880"/>
      </p:ext>
    </p:extLst>
  </p:cSld>
  <p:clrMapOvr>
    <a:masterClrMapping/>
  </p:clrMapOvr>
  <p:transition spd="slow" advTm="16601">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down)">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67544" y="980728"/>
            <a:ext cx="4939230" cy="5638600"/>
          </a:xfrm>
          <a:prstGeom prst="roundRect">
            <a:avLst/>
          </a:prstGeom>
          <a:ln w="76200">
            <a:solidFill>
              <a:srgbClr val="FFFF00"/>
            </a:solidFill>
          </a:ln>
          <a:effectLst>
            <a:glow rad="1397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dirty="0"/>
              <a:t>	</a:t>
            </a:r>
            <a:r>
              <a:rPr lang="ru-RU" sz="1600" dirty="0">
                <a:latin typeface="Times New Roman" pitchFamily="18" charset="0"/>
                <a:cs typeface="Times New Roman" pitchFamily="18" charset="0"/>
              </a:rPr>
              <a:t>Иванов Николай Петрович родился 15 ноября 1904 года в селе Яльчики Чувашской Республики в семье рабочего.</a:t>
            </a:r>
          </a:p>
          <a:p>
            <a:pPr algn="just"/>
            <a:r>
              <a:rPr lang="ru-RU" sz="1600" dirty="0">
                <a:latin typeface="Times New Roman" pitchFamily="18" charset="0"/>
                <a:cs typeface="Times New Roman" pitchFamily="18" charset="0"/>
              </a:rPr>
              <a:t>	Майор Иванов, командир 872 гаубичного артиллерийского полка, в боях на Курской дуге 5—6 июля 1943 года умело организовал отражение батареями полка 6 танковых атак врага, прорвавшегося в районе села Протасовой к нашим огневым позициям: уничтожено 18 танков, 8 артиллерийских и минометных батарей противника.  Звание Героя Советского Союза присвоено 7 августа 1943 года.</a:t>
            </a:r>
          </a:p>
          <a:p>
            <a:pPr algn="just"/>
            <a:r>
              <a:rPr lang="ru-RU" sz="1600" dirty="0">
                <a:latin typeface="Times New Roman" pitchFamily="18" charset="0"/>
                <a:cs typeface="Times New Roman" pitchFamily="18" charset="0"/>
              </a:rPr>
              <a:t>	После войны продолжал службу в армии. В 1947 году окончил Высшие офицерские академические курсы.  С 1954 года полковник Иванов — в запасе. Жил в городе Тетюши. Награжден орденом Ленина, тремя орденами Красного Знамени, орденом Суворова III степени, Красной Звезды, медалями. Умер 27 января 1959 года. Похоронен на Арском кладбище города Казани.</a:t>
            </a:r>
            <a:endParaRPr lang="ru-RU" sz="1400" dirty="0">
              <a:latin typeface="Times New Roman" pitchFamily="18" charset="0"/>
              <a:cs typeface="Times New Roman" pitchFamily="18" charset="0"/>
            </a:endParaRPr>
          </a:p>
        </p:txBody>
      </p:sp>
      <p:sp>
        <p:nvSpPr>
          <p:cNvPr id="4" name="Скругленный прямоугольник 3"/>
          <p:cNvSpPr/>
          <p:nvPr/>
        </p:nvSpPr>
        <p:spPr>
          <a:xfrm>
            <a:off x="5452909" y="332656"/>
            <a:ext cx="3350176" cy="792088"/>
          </a:xfrm>
          <a:prstGeom prst="roundRect">
            <a:avLst/>
          </a:prstGeom>
          <a:ln w="76200"/>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b="1" dirty="0">
                <a:solidFill>
                  <a:srgbClr val="FF0000"/>
                </a:solidFill>
              </a:rPr>
              <a:t>Иванов Николай Петрович</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2273" y="1340768"/>
            <a:ext cx="3451506" cy="459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450402696"/>
      </p:ext>
    </p:extLst>
  </p:cSld>
  <p:clrMapOvr>
    <a:masterClrMapping/>
  </p:clrMapOvr>
  <p:transition spd="slow" advTm="17624">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0"/>
                                        <p:tgtEl>
                                          <p:spTgt spid="1026"/>
                                        </p:tgtEl>
                                      </p:cBhvr>
                                    </p:animEffect>
                                    <p:anim calcmode="lin" valueType="num">
                                      <p:cBhvr>
                                        <p:cTn id="8" dur="1000" fill="hold"/>
                                        <p:tgtEl>
                                          <p:spTgt spid="1026"/>
                                        </p:tgtEl>
                                        <p:attrNameLst>
                                          <p:attrName>ppt_x</p:attrName>
                                        </p:attrNameLst>
                                      </p:cBhvr>
                                      <p:tavLst>
                                        <p:tav tm="0">
                                          <p:val>
                                            <p:strVal val="#ppt_x"/>
                                          </p:val>
                                        </p:tav>
                                        <p:tav tm="100000">
                                          <p:val>
                                            <p:strVal val="#ppt_x"/>
                                          </p:val>
                                        </p:tav>
                                      </p:tavLst>
                                    </p:anim>
                                    <p:anim calcmode="lin" valueType="num">
                                      <p:cBhvr>
                                        <p:cTn id="9"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3968" y="260648"/>
            <a:ext cx="4695079" cy="5904656"/>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2000" b="1" dirty="0">
                <a:latin typeface="Arial Narrow" pitchFamily="34" charset="0"/>
              </a:rPr>
              <a:t></a:t>
            </a:r>
            <a:r>
              <a:rPr lang="ru-RU" sz="1600" b="1" dirty="0">
                <a:latin typeface="Times New Roman" pitchFamily="18" charset="0"/>
                <a:cs typeface="Times New Roman" pitchFamily="18" charset="0"/>
              </a:rPr>
              <a:t>	</a:t>
            </a:r>
            <a:r>
              <a:rPr lang="ru-RU" sz="1600" dirty="0">
                <a:latin typeface="Times New Roman" pitchFamily="18" charset="0"/>
                <a:ea typeface="Arial Unicode MS" pitchFamily="34" charset="-128"/>
                <a:cs typeface="Times New Roman" pitchFamily="18" charset="0"/>
              </a:rPr>
              <a:t>Родионов Петр Зиновьевич родился 26 апреля 1923 году в селе </a:t>
            </a:r>
            <a:r>
              <a:rPr lang="ru-RU" sz="1600" dirty="0" err="1">
                <a:latin typeface="Times New Roman" pitchFamily="18" charset="0"/>
                <a:ea typeface="Arial Unicode MS" pitchFamily="34" charset="-128"/>
                <a:cs typeface="Times New Roman" pitchFamily="18" charset="0"/>
              </a:rPr>
              <a:t>Кадышево</a:t>
            </a:r>
            <a:r>
              <a:rPr lang="ru-RU" sz="1600" dirty="0">
                <a:latin typeface="Times New Roman" pitchFamily="18" charset="0"/>
                <a:ea typeface="Arial Unicode MS" pitchFamily="34" charset="-128"/>
                <a:cs typeface="Times New Roman" pitchFamily="18" charset="0"/>
              </a:rPr>
              <a:t> </a:t>
            </a:r>
            <a:r>
              <a:rPr lang="ru-RU" sz="1600" dirty="0" err="1">
                <a:latin typeface="Times New Roman" pitchFamily="18" charset="0"/>
                <a:ea typeface="Arial Unicode MS" pitchFamily="34" charset="-128"/>
                <a:cs typeface="Times New Roman" pitchFamily="18" charset="0"/>
              </a:rPr>
              <a:t>Тетюшского</a:t>
            </a:r>
            <a:r>
              <a:rPr lang="ru-RU" sz="1600" dirty="0">
                <a:latin typeface="Times New Roman" pitchFamily="18" charset="0"/>
                <a:ea typeface="Arial Unicode MS" pitchFamily="34" charset="-128"/>
                <a:cs typeface="Times New Roman" pitchFamily="18" charset="0"/>
              </a:rPr>
              <a:t> района РТ. До войны работал в колхозе. На фронте с 1942 года.</a:t>
            </a:r>
          </a:p>
          <a:p>
            <a:pPr algn="just"/>
            <a:r>
              <a:rPr lang="ru-RU" sz="1600" dirty="0">
                <a:latin typeface="Times New Roman" pitchFamily="18" charset="0"/>
                <a:ea typeface="Arial Unicode MS" pitchFamily="34" charset="-128"/>
                <a:cs typeface="Times New Roman" pitchFamily="18" charset="0"/>
              </a:rPr>
              <a:t>	Старший разведчик минометного полка  сержант Родионов в ночь на 9 октября 1944 года с рацией одним из первых на бревне переправился через реку Тиса в районе деревни </a:t>
            </a:r>
            <a:r>
              <a:rPr lang="ru-RU" sz="1600" dirty="0" err="1">
                <a:latin typeface="Times New Roman" pitchFamily="18" charset="0"/>
                <a:ea typeface="Arial Unicode MS" pitchFamily="34" charset="-128"/>
                <a:cs typeface="Times New Roman" pitchFamily="18" charset="0"/>
              </a:rPr>
              <a:t>Эллеш</a:t>
            </a:r>
            <a:r>
              <a:rPr lang="ru-RU" sz="1600" dirty="0">
                <a:latin typeface="Times New Roman" pitchFamily="18" charset="0"/>
                <a:ea typeface="Arial Unicode MS" pitchFamily="34" charset="-128"/>
                <a:cs typeface="Times New Roman" pitchFamily="18" charset="0"/>
              </a:rPr>
              <a:t> (Венгрия), подполз к первой траншее противника и забросал ее гранатами. С началом боя засекал огневые точки гитлеровцев и передавал их координаты, затем корректировал огонь батареи, которая обеспечивала форсирование реки стрелковыми подразделениями. </a:t>
            </a:r>
          </a:p>
          <a:p>
            <a:pPr algn="just"/>
            <a:r>
              <a:rPr lang="ru-RU" sz="1600" dirty="0">
                <a:latin typeface="Times New Roman" pitchFamily="18" charset="0"/>
                <a:ea typeface="Arial Unicode MS" pitchFamily="34" charset="-128"/>
                <a:cs typeface="Times New Roman" pitchFamily="18" charset="0"/>
              </a:rPr>
              <a:t>	Звание Героя Советского Союза присвоено 24 марта 1945 года.</a:t>
            </a:r>
          </a:p>
          <a:p>
            <a:pPr algn="just"/>
            <a:r>
              <a:rPr lang="ru-RU" sz="1600" dirty="0">
                <a:latin typeface="Times New Roman" pitchFamily="18" charset="0"/>
                <a:ea typeface="Arial Unicode MS" pitchFamily="34" charset="-128"/>
                <a:cs typeface="Times New Roman" pitchFamily="18" charset="0"/>
              </a:rPr>
              <a:t>	В 1946 году демобилизован. Жил в Казахстане. Награжден орденом Ленина, медалями.</a:t>
            </a:r>
          </a:p>
          <a:p>
            <a:pPr algn="just"/>
            <a:r>
              <a:rPr lang="ru-RU" sz="1600" dirty="0">
                <a:latin typeface="Times New Roman" pitchFamily="18" charset="0"/>
                <a:ea typeface="Arial Unicode MS" pitchFamily="34" charset="-128"/>
                <a:cs typeface="Times New Roman" pitchFamily="18" charset="0"/>
              </a:rPr>
              <a:t>	Умер 26 июня 1978 года</a:t>
            </a:r>
            <a:r>
              <a:rPr lang="ru-RU" dirty="0">
                <a:latin typeface="Arial Unicode MS" pitchFamily="34" charset="-128"/>
                <a:ea typeface="Arial Unicode MS" pitchFamily="34" charset="-128"/>
                <a:cs typeface="Arial Unicode MS" pitchFamily="34" charset="-128"/>
              </a:rPr>
              <a:t>.</a:t>
            </a:r>
          </a:p>
        </p:txBody>
      </p:sp>
      <p:sp>
        <p:nvSpPr>
          <p:cNvPr id="4" name="Скругленный прямоугольник 3"/>
          <p:cNvSpPr/>
          <p:nvPr/>
        </p:nvSpPr>
        <p:spPr>
          <a:xfrm>
            <a:off x="467544" y="1112293"/>
            <a:ext cx="3714776" cy="928694"/>
          </a:xfrm>
          <a:prstGeom prst="roundRect">
            <a:avLst>
              <a:gd name="adj" fmla="val 50000"/>
            </a:avLst>
          </a:prstGeom>
          <a:ln w="76200">
            <a:solidFill>
              <a:srgbClr val="FFFF00"/>
            </a:solidFill>
          </a:ln>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b="1" dirty="0">
                <a:solidFill>
                  <a:srgbClr val="FF0000"/>
                </a:solidFill>
              </a:rPr>
              <a:t>Родионов Петр Зиновьевич</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2276872"/>
            <a:ext cx="3238346"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cSld>
  <p:clrMapOvr>
    <a:masterClrMapping/>
  </p:clrMapOvr>
  <p:transition spd="slow" advTm="16797">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wipe(down)">
                                      <p:cBhvr>
                                        <p:cTn id="7" dur="500"/>
                                        <p:tgtEl>
                                          <p:spTgt spid="307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251520" y="908720"/>
            <a:ext cx="4824536" cy="5832648"/>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1600" b="1" dirty="0">
                <a:latin typeface="Times New Roman" pitchFamily="18" charset="0"/>
                <a:cs typeface="Times New Roman" pitchFamily="18" charset="0"/>
              </a:rPr>
              <a:t></a:t>
            </a:r>
            <a:r>
              <a:rPr lang="ru-RU" sz="1600" dirty="0">
                <a:latin typeface="Times New Roman" pitchFamily="18" charset="0"/>
                <a:cs typeface="Times New Roman" pitchFamily="18" charset="0"/>
              </a:rPr>
              <a:t>	Староверов Яков Петрович родился 21 марта 1904 года в селе </a:t>
            </a:r>
            <a:r>
              <a:rPr lang="ru-RU" sz="1600" dirty="0" err="1">
                <a:latin typeface="Times New Roman" pitchFamily="18" charset="0"/>
                <a:cs typeface="Times New Roman" pitchFamily="18" charset="0"/>
              </a:rPr>
              <a:t>Чинчурино</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Тетюшского</a:t>
            </a:r>
            <a:r>
              <a:rPr lang="ru-RU" sz="1600" dirty="0">
                <a:latin typeface="Times New Roman" pitchFamily="18" charset="0"/>
                <a:cs typeface="Times New Roman" pitchFamily="18" charset="0"/>
              </a:rPr>
              <a:t> района РТ. Окончил 3 курса строительного техникума. Работал плотником в Астрахани. На войне с августа 1941 года. Окончил курсы младших лейтенантов в 1942 году.</a:t>
            </a:r>
          </a:p>
          <a:p>
            <a:pPr algn="just"/>
            <a:r>
              <a:rPr lang="ru-RU" sz="1600" dirty="0">
                <a:latin typeface="Times New Roman" pitchFamily="18" charset="0"/>
                <a:cs typeface="Times New Roman" pitchFamily="18" charset="0"/>
              </a:rPr>
              <a:t>	Командир взвода управления 200-го гвардейского легкого артиллерийского полка гвардии лейтенант Староверов в числе первых в полку 1 октября 1943 года переправился через Днепр в районе поселка Дымер (Украина), установил связь и корректировал огонь батареи. С 1 по 10 октября по его данным уничтожено несколько танков, 4 минометные батареи, 9 пулеметных точек. Звание Героя Советского Союза присвоено 17 октября 1943 года.</a:t>
            </a:r>
          </a:p>
          <a:p>
            <a:pPr algn="just"/>
            <a:r>
              <a:rPr lang="ru-RU" sz="1600" dirty="0">
                <a:latin typeface="Times New Roman" pitchFamily="18" charset="0"/>
                <a:cs typeface="Times New Roman" pitchFamily="18" charset="0"/>
              </a:rPr>
              <a:t>	После войны старший лейтенант Староверов — в запасе. Жил и работал в Астрахани. Награжден орденом Ленина, Отечественной войны I степени, медалями. Умер 17 августа 1955 года. Похоронен в </a:t>
            </a:r>
            <a:r>
              <a:rPr lang="ru-RU" sz="1600" dirty="0" err="1">
                <a:latin typeface="Times New Roman" pitchFamily="18" charset="0"/>
                <a:cs typeface="Times New Roman" pitchFamily="18" charset="0"/>
              </a:rPr>
              <a:t>Чинчурино</a:t>
            </a:r>
            <a:r>
              <a:rPr lang="ru-RU" sz="1600" b="1" dirty="0">
                <a:latin typeface="Times New Roman" pitchFamily="18" charset="0"/>
                <a:cs typeface="Times New Roman" pitchFamily="18" charset="0"/>
              </a:rPr>
              <a:t>.</a:t>
            </a:r>
          </a:p>
        </p:txBody>
      </p:sp>
      <p:sp>
        <p:nvSpPr>
          <p:cNvPr id="4" name="Скругленный прямоугольник 3"/>
          <p:cNvSpPr/>
          <p:nvPr/>
        </p:nvSpPr>
        <p:spPr>
          <a:xfrm>
            <a:off x="5109978" y="332656"/>
            <a:ext cx="3710493" cy="1008112"/>
          </a:xfrm>
          <a:prstGeom prst="roundRect">
            <a:avLst/>
          </a:prstGeom>
          <a:ln w="76200">
            <a:solidFill>
              <a:schemeClr val="bg2">
                <a:lumMod val="75000"/>
              </a:schemeClr>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b="1" dirty="0">
                <a:solidFill>
                  <a:srgbClr val="FF0000"/>
                </a:solidFill>
              </a:rPr>
              <a:t>Староверов Яков Петрович</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1591952"/>
            <a:ext cx="3352374" cy="4466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450402696"/>
      </p:ext>
    </p:extLst>
  </p:cSld>
  <p:clrMapOvr>
    <a:masterClrMapping/>
  </p:clrMapOvr>
  <p:transition spd="slow" advTm="1842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1000"/>
                                        <p:tgtEl>
                                          <p:spTgt spid="4098"/>
                                        </p:tgtEl>
                                      </p:cBhvr>
                                    </p:animEffect>
                                    <p:anim calcmode="lin" valueType="num">
                                      <p:cBhvr>
                                        <p:cTn id="8" dur="1000" fill="hold"/>
                                        <p:tgtEl>
                                          <p:spTgt spid="4098"/>
                                        </p:tgtEl>
                                        <p:attrNameLst>
                                          <p:attrName>ppt_x</p:attrName>
                                        </p:attrNameLst>
                                      </p:cBhvr>
                                      <p:tavLst>
                                        <p:tav tm="0">
                                          <p:val>
                                            <p:strVal val="#ppt_x"/>
                                          </p:val>
                                        </p:tav>
                                        <p:tav tm="100000">
                                          <p:val>
                                            <p:strVal val="#ppt_x"/>
                                          </p:val>
                                        </p:tav>
                                      </p:tavLst>
                                    </p:anim>
                                    <p:anim calcmode="lin" valueType="num">
                                      <p:cBhvr>
                                        <p:cTn id="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137607" y="116632"/>
            <a:ext cx="4500594" cy="6143668"/>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1600" dirty="0">
                <a:latin typeface="Arial Narrow" pitchFamily="34" charset="0"/>
              </a:rPr>
              <a:t>	</a:t>
            </a:r>
            <a:r>
              <a:rPr lang="ru-RU" sz="1600" dirty="0">
                <a:latin typeface="Times New Roman" pitchFamily="18" charset="0"/>
                <a:cs typeface="Times New Roman" pitchFamily="18" charset="0"/>
              </a:rPr>
              <a:t>Ханжин Павел Семенович родился 20 июня 1924 г в </a:t>
            </a:r>
            <a:r>
              <a:rPr lang="ru-RU" sz="1600" dirty="0" err="1">
                <a:latin typeface="Times New Roman" pitchFamily="18" charset="0"/>
                <a:cs typeface="Times New Roman" pitchFamily="18" charset="0"/>
              </a:rPr>
              <a:t>г.Тетюши</a:t>
            </a:r>
            <a:r>
              <a:rPr lang="ru-RU" sz="1600" dirty="0">
                <a:latin typeface="Times New Roman" pitchFamily="18" charset="0"/>
                <a:cs typeface="Times New Roman" pitchFamily="18" charset="0"/>
              </a:rPr>
              <a:t>. В ноябре 1941 года ушел на фронт. В 1943 г окончил курсы младших лейтенантов.</a:t>
            </a:r>
          </a:p>
          <a:p>
            <a:pPr algn="just"/>
            <a:r>
              <a:rPr lang="ru-RU" sz="1600" dirty="0">
                <a:latin typeface="Times New Roman" pitchFamily="18" charset="0"/>
                <a:cs typeface="Times New Roman" pitchFamily="18" charset="0"/>
              </a:rPr>
              <a:t>	Командир взвода разведки 38 гвардейского стрелкового полка гвардии младший лейтенант Ханжин отличился при форсировании Днепра в районе села </a:t>
            </a:r>
            <a:r>
              <a:rPr lang="ru-RU" sz="1600" dirty="0" err="1">
                <a:latin typeface="Times New Roman" pitchFamily="18" charset="0"/>
                <a:cs typeface="Times New Roman" pitchFamily="18" charset="0"/>
              </a:rPr>
              <a:t>Пушкаревка</a:t>
            </a:r>
            <a:r>
              <a:rPr lang="ru-RU" sz="1600" dirty="0">
                <a:latin typeface="Times New Roman" pitchFamily="18" charset="0"/>
                <a:cs typeface="Times New Roman" pitchFamily="18" charset="0"/>
              </a:rPr>
              <a:t>. </a:t>
            </a:r>
          </a:p>
          <a:p>
            <a:pPr algn="just"/>
            <a:r>
              <a:rPr lang="ru-RU" sz="1600" dirty="0">
                <a:latin typeface="Times New Roman" pitchFamily="18" charset="0"/>
                <a:cs typeface="Times New Roman" pitchFamily="18" charset="0"/>
              </a:rPr>
              <a:t>	24 сентября 1943 г. участвовал в захвате плацдарма на правом берегу. В течение двух суток взвод разведчиков удерживал рубеж до подхода основных сил полка, отражал множество контратак врага. </a:t>
            </a:r>
          </a:p>
          <a:p>
            <a:pPr algn="just"/>
            <a:r>
              <a:rPr lang="ru-RU" sz="1600" dirty="0">
                <a:latin typeface="Times New Roman" pitchFamily="18" charset="0"/>
                <a:cs typeface="Times New Roman" pitchFamily="18" charset="0"/>
              </a:rPr>
              <a:t>	Звание Героя Советского Союза присвоено 20 декабря 1943 года. </a:t>
            </a:r>
          </a:p>
          <a:p>
            <a:pPr algn="just"/>
            <a:r>
              <a:rPr lang="ru-RU" sz="1600" dirty="0">
                <a:latin typeface="Times New Roman" pitchFamily="18" charset="0"/>
                <a:cs typeface="Times New Roman" pitchFamily="18" charset="0"/>
              </a:rPr>
              <a:t>	После войны продолжал службу в армии. В 1956 году  окончил военно-политическую академию. С  1971 года полковник Ханжин в запасе. Жил в городе </a:t>
            </a:r>
            <a:r>
              <a:rPr lang="ru-RU" sz="1600" dirty="0" err="1">
                <a:latin typeface="Times New Roman" pitchFamily="18" charset="0"/>
                <a:cs typeface="Times New Roman" pitchFamily="18" charset="0"/>
              </a:rPr>
              <a:t>Душамбе</a:t>
            </a:r>
            <a:r>
              <a:rPr lang="ru-RU" sz="1600" dirty="0">
                <a:latin typeface="Times New Roman" pitchFamily="18" charset="0"/>
                <a:cs typeface="Times New Roman" pitchFamily="18" charset="0"/>
              </a:rPr>
              <a:t>, работал </a:t>
            </a:r>
            <a:r>
              <a:rPr lang="ru-RU" sz="1600" dirty="0" err="1">
                <a:latin typeface="Times New Roman" pitchFamily="18" charset="0"/>
                <a:cs typeface="Times New Roman" pitchFamily="18" charset="0"/>
              </a:rPr>
              <a:t>инрженером</a:t>
            </a:r>
            <a:r>
              <a:rPr lang="ru-RU" sz="1600" dirty="0">
                <a:latin typeface="Times New Roman" pitchFamily="18" charset="0"/>
                <a:cs typeface="Times New Roman" pitchFamily="18" charset="0"/>
              </a:rPr>
              <a:t> в проектном институте. Награжден Орденом Ленина, двумя Орденами Отечественной войны 1 степени, медалями. </a:t>
            </a:r>
          </a:p>
        </p:txBody>
      </p:sp>
      <p:sp>
        <p:nvSpPr>
          <p:cNvPr id="4" name="Скругленный прямоугольник 3"/>
          <p:cNvSpPr/>
          <p:nvPr/>
        </p:nvSpPr>
        <p:spPr>
          <a:xfrm>
            <a:off x="377350" y="1137340"/>
            <a:ext cx="3502297" cy="864096"/>
          </a:xfrm>
          <a:prstGeom prst="roundRect">
            <a:avLst/>
          </a:prstGeom>
          <a:ln w="76200">
            <a:solidFill>
              <a:srgbClr val="FFFF00"/>
            </a:solidFill>
          </a:ln>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000" b="1" dirty="0">
                <a:solidFill>
                  <a:srgbClr val="FF0000"/>
                </a:solidFill>
              </a:rPr>
              <a:t>Ханжин Павел Семенович</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1384" y="2348880"/>
            <a:ext cx="3271633" cy="435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730537186"/>
      </p:ext>
    </p:extLst>
  </p:cSld>
  <p:clrMapOvr>
    <a:masterClrMapping/>
  </p:clrMapOvr>
  <p:transition spd="slow" advTm="18904">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1000"/>
                                        <p:tgtEl>
                                          <p:spTgt spid="5122"/>
                                        </p:tgtEl>
                                      </p:cBhvr>
                                    </p:animEffect>
                                    <p:anim calcmode="lin" valueType="num">
                                      <p:cBhvr>
                                        <p:cTn id="8" dur="1000" fill="hold"/>
                                        <p:tgtEl>
                                          <p:spTgt spid="5122"/>
                                        </p:tgtEl>
                                        <p:attrNameLst>
                                          <p:attrName>ppt_x</p:attrName>
                                        </p:attrNameLst>
                                      </p:cBhvr>
                                      <p:tavLst>
                                        <p:tav tm="0">
                                          <p:val>
                                            <p:strVal val="#ppt_x"/>
                                          </p:val>
                                        </p:tav>
                                        <p:tav tm="100000">
                                          <p:val>
                                            <p:strVal val="#ppt_x"/>
                                          </p:val>
                                        </p:tav>
                                      </p:tavLst>
                                    </p:anim>
                                    <p:anim calcmode="lin" valueType="num">
                                      <p:cBhvr>
                                        <p:cTn id="9"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611560" y="908720"/>
            <a:ext cx="4676518" cy="5832648"/>
          </a:xfrm>
          <a:prstGeom prst="roundRect">
            <a:avLst/>
          </a:prstGeom>
          <a:ln w="76200">
            <a:solidFill>
              <a:srgbClr val="FFFF00"/>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prst="angle"/>
          </a:sp3d>
        </p:spPr>
        <p:style>
          <a:lnRef idx="1">
            <a:schemeClr val="accent3"/>
          </a:lnRef>
          <a:fillRef idx="2">
            <a:schemeClr val="accent3"/>
          </a:fillRef>
          <a:effectRef idx="1">
            <a:schemeClr val="accent3"/>
          </a:effectRef>
          <a:fontRef idx="minor">
            <a:schemeClr val="dk1"/>
          </a:fontRef>
        </p:style>
        <p:txBody>
          <a:bodyPr rtlCol="0" anchor="ctr"/>
          <a:lstStyle/>
          <a:p>
            <a:pPr algn="just"/>
            <a:r>
              <a:rPr lang="ru-RU" sz="2000" b="1" dirty="0"/>
              <a:t></a:t>
            </a:r>
            <a:r>
              <a:rPr lang="ru-RU" sz="1600" dirty="0"/>
              <a:t>	</a:t>
            </a:r>
            <a:r>
              <a:rPr lang="ru-RU" sz="1600" dirty="0">
                <a:latin typeface="Times New Roman" pitchFamily="18" charset="0"/>
                <a:cs typeface="Times New Roman" pitchFamily="18" charset="0"/>
              </a:rPr>
              <a:t>Рыжов Михаил Григорьевич родился 25 ноября 1913 года в деревне </a:t>
            </a:r>
            <a:r>
              <a:rPr lang="ru-RU" sz="1600" dirty="0" err="1">
                <a:latin typeface="Times New Roman" pitchFamily="18" charset="0"/>
                <a:cs typeface="Times New Roman" pitchFamily="18" charset="0"/>
              </a:rPr>
              <a:t>Максимовка</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Тетюшского</a:t>
            </a:r>
            <a:r>
              <a:rPr lang="ru-RU" sz="1600" dirty="0">
                <a:latin typeface="Times New Roman" pitchFamily="18" charset="0"/>
                <a:cs typeface="Times New Roman" pitchFamily="18" charset="0"/>
              </a:rPr>
              <a:t> района. Работал счетоводом в колхозе. Участник советско-финской войны 1939— 1940 годов. На войне с  января 1943 года. </a:t>
            </a:r>
          </a:p>
          <a:p>
            <a:pPr algn="just"/>
            <a:r>
              <a:rPr lang="ru-RU" sz="1600" dirty="0">
                <a:latin typeface="Times New Roman" pitchFamily="18" charset="0"/>
                <a:cs typeface="Times New Roman" pitchFamily="18" charset="0"/>
              </a:rPr>
              <a:t>	Командир отделения 565-го стрелкового полка старшина Рыжов в ночь на 23 сентября 1943 года с бойцами под огнём противника на лодке переправился через Днепр в районе села Луковица (Черкасская область). Захватив плацдарм на правом берегу, воины удерживали его до подхода подразделений полка. Звание Героя Советского Союза Михаилу Григорьевичу присвоено 23 октября 1943 года. Лейтенант Рыжов награжден орденами Ленина, Отечественной войны II степени, медалью.</a:t>
            </a:r>
          </a:p>
          <a:p>
            <a:pPr algn="just"/>
            <a:r>
              <a:rPr lang="ru-RU" sz="1600" dirty="0">
                <a:latin typeface="Times New Roman" pitchFamily="18" charset="0"/>
                <a:cs typeface="Times New Roman" pitchFamily="18" charset="0"/>
              </a:rPr>
              <a:t>	Умер 21 апреля 1946 года. Похоронен в городе </a:t>
            </a:r>
            <a:r>
              <a:rPr lang="ru-RU" sz="1600" dirty="0" err="1">
                <a:latin typeface="Times New Roman" pitchFamily="18" charset="0"/>
                <a:cs typeface="Times New Roman" pitchFamily="18" charset="0"/>
              </a:rPr>
              <a:t>Городенко</a:t>
            </a:r>
            <a:r>
              <a:rPr lang="ru-RU" sz="1600" dirty="0">
                <a:latin typeface="Times New Roman" pitchFamily="18" charset="0"/>
                <a:cs typeface="Times New Roman" pitchFamily="18" charset="0"/>
              </a:rPr>
              <a:t> </a:t>
            </a:r>
            <a:r>
              <a:rPr lang="ru-RU" sz="1600" dirty="0" err="1">
                <a:latin typeface="Times New Roman" pitchFamily="18" charset="0"/>
                <a:cs typeface="Times New Roman" pitchFamily="18" charset="0"/>
              </a:rPr>
              <a:t>Ивано-Франковской</a:t>
            </a:r>
            <a:r>
              <a:rPr lang="ru-RU" sz="1600" dirty="0">
                <a:latin typeface="Times New Roman" pitchFamily="18" charset="0"/>
                <a:cs typeface="Times New Roman" pitchFamily="18" charset="0"/>
              </a:rPr>
              <a:t> области, где именем Героя названа улица и установлена стела. </a:t>
            </a:r>
          </a:p>
        </p:txBody>
      </p:sp>
      <p:sp>
        <p:nvSpPr>
          <p:cNvPr id="4" name="Скругленный прямоугольник 3"/>
          <p:cNvSpPr/>
          <p:nvPr/>
        </p:nvSpPr>
        <p:spPr>
          <a:xfrm>
            <a:off x="5566728" y="332656"/>
            <a:ext cx="3291550" cy="864096"/>
          </a:xfrm>
          <a:prstGeom prst="roundRect">
            <a:avLst/>
          </a:prstGeom>
          <a:ln w="76200">
            <a:solidFill>
              <a:schemeClr val="bg2">
                <a:lumMod val="75000"/>
              </a:schemeClr>
            </a:solidFill>
          </a:ln>
          <a:effectLst>
            <a:glow rad="228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a:r>
              <a:rPr lang="ru-RU" sz="2400" b="1" dirty="0">
                <a:solidFill>
                  <a:srgbClr val="FF0000"/>
                </a:solidFill>
              </a:rPr>
              <a:t>Рыжов Михаил Григорьевич</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6728" y="1772816"/>
            <a:ext cx="3291675"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808546765"/>
      </p:ext>
    </p:extLst>
  </p:cSld>
  <p:clrMapOvr>
    <a:masterClrMapping/>
  </p:clrMapOvr>
  <p:transition spd="slow" advTm="2003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0.5|1.6|1.5"/>
</p:tagLst>
</file>

<file path=ppt/tags/tag10.xml><?xml version="1.0" encoding="utf-8"?>
<p:tagLst xmlns:a="http://schemas.openxmlformats.org/drawingml/2006/main" xmlns:r="http://schemas.openxmlformats.org/officeDocument/2006/relationships" xmlns:p="http://schemas.openxmlformats.org/presentationml/2006/main">
  <p:tag name="TIMING" val="|0.7|1.7|1.7"/>
</p:tagLst>
</file>

<file path=ppt/tags/tag11.xml><?xml version="1.0" encoding="utf-8"?>
<p:tagLst xmlns:a="http://schemas.openxmlformats.org/drawingml/2006/main" xmlns:r="http://schemas.openxmlformats.org/officeDocument/2006/relationships" xmlns:p="http://schemas.openxmlformats.org/presentationml/2006/main">
  <p:tag name="TIMING" val="|1.3|1.6|1.5"/>
</p:tagLst>
</file>

<file path=ppt/tags/tag12.xml><?xml version="1.0" encoding="utf-8"?>
<p:tagLst xmlns:a="http://schemas.openxmlformats.org/drawingml/2006/main" xmlns:r="http://schemas.openxmlformats.org/officeDocument/2006/relationships" xmlns:p="http://schemas.openxmlformats.org/presentationml/2006/main">
  <p:tag name="TIMING" val="|0.8|1.4|1.4"/>
</p:tagLst>
</file>

<file path=ppt/tags/tag13.xml><?xml version="1.0" encoding="utf-8"?>
<p:tagLst xmlns:a="http://schemas.openxmlformats.org/drawingml/2006/main" xmlns:r="http://schemas.openxmlformats.org/officeDocument/2006/relationships" xmlns:p="http://schemas.openxmlformats.org/presentationml/2006/main">
  <p:tag name="TIMING" val="|0.3"/>
</p:tagLst>
</file>

<file path=ppt/tags/tag14.xml><?xml version="1.0" encoding="utf-8"?>
<p:tagLst xmlns:a="http://schemas.openxmlformats.org/drawingml/2006/main" xmlns:r="http://schemas.openxmlformats.org/officeDocument/2006/relationships" xmlns:p="http://schemas.openxmlformats.org/presentationml/2006/main">
  <p:tag name="TIMING" val="|1"/>
</p:tagLst>
</file>

<file path=ppt/tags/tag15.xml><?xml version="1.0" encoding="utf-8"?>
<p:tagLst xmlns:a="http://schemas.openxmlformats.org/drawingml/2006/main" xmlns:r="http://schemas.openxmlformats.org/officeDocument/2006/relationships" xmlns:p="http://schemas.openxmlformats.org/presentationml/2006/main">
  <p:tag name="TIMING" val="|2.5|1.6"/>
</p:tagLst>
</file>

<file path=ppt/tags/tag16.xml><?xml version="1.0" encoding="utf-8"?>
<p:tagLst xmlns:a="http://schemas.openxmlformats.org/drawingml/2006/main" xmlns:r="http://schemas.openxmlformats.org/officeDocument/2006/relationships" xmlns:p="http://schemas.openxmlformats.org/presentationml/2006/main">
  <p:tag name="TIMING" val="|1.3"/>
</p:tagLst>
</file>

<file path=ppt/tags/tag2.xml><?xml version="1.0" encoding="utf-8"?>
<p:tagLst xmlns:a="http://schemas.openxmlformats.org/drawingml/2006/main" xmlns:r="http://schemas.openxmlformats.org/officeDocument/2006/relationships" xmlns:p="http://schemas.openxmlformats.org/presentationml/2006/main">
  <p:tag name="TIMING" val="|0.5|0.9"/>
</p:tagLst>
</file>

<file path=ppt/tags/tag3.xml><?xml version="1.0" encoding="utf-8"?>
<p:tagLst xmlns:a="http://schemas.openxmlformats.org/drawingml/2006/main" xmlns:r="http://schemas.openxmlformats.org/officeDocument/2006/relationships" xmlns:p="http://schemas.openxmlformats.org/presentationml/2006/main">
  <p:tag name="TIMING" val="|0.5|0.9"/>
</p:tagLst>
</file>

<file path=ppt/tags/tag4.xml><?xml version="1.0" encoding="utf-8"?>
<p:tagLst xmlns:a="http://schemas.openxmlformats.org/drawingml/2006/main" xmlns:r="http://schemas.openxmlformats.org/officeDocument/2006/relationships" xmlns:p="http://schemas.openxmlformats.org/presentationml/2006/main">
  <p:tag name="TIMING" val="|1.3|1.3|1.3"/>
</p:tagLst>
</file>

<file path=ppt/tags/tag5.xml><?xml version="1.0" encoding="utf-8"?>
<p:tagLst xmlns:a="http://schemas.openxmlformats.org/drawingml/2006/main" xmlns:r="http://schemas.openxmlformats.org/officeDocument/2006/relationships" xmlns:p="http://schemas.openxmlformats.org/presentationml/2006/main">
  <p:tag name="TIMING" val="|0.8|2.2|1.7"/>
</p:tagLst>
</file>

<file path=ppt/tags/tag6.xml><?xml version="1.0" encoding="utf-8"?>
<p:tagLst xmlns:a="http://schemas.openxmlformats.org/drawingml/2006/main" xmlns:r="http://schemas.openxmlformats.org/officeDocument/2006/relationships" xmlns:p="http://schemas.openxmlformats.org/presentationml/2006/main">
  <p:tag name="TIMING" val="|0.5|0.9|1.7"/>
</p:tagLst>
</file>

<file path=ppt/tags/tag7.xml><?xml version="1.0" encoding="utf-8"?>
<p:tagLst xmlns:a="http://schemas.openxmlformats.org/drawingml/2006/main" xmlns:r="http://schemas.openxmlformats.org/officeDocument/2006/relationships" xmlns:p="http://schemas.openxmlformats.org/presentationml/2006/main">
  <p:tag name="TIMING" val="|0.4|1.4|1.9"/>
</p:tagLst>
</file>

<file path=ppt/tags/tag8.xml><?xml version="1.0" encoding="utf-8"?>
<p:tagLst xmlns:a="http://schemas.openxmlformats.org/drawingml/2006/main" xmlns:r="http://schemas.openxmlformats.org/officeDocument/2006/relationships" xmlns:p="http://schemas.openxmlformats.org/presentationml/2006/main">
  <p:tag name="TIMING" val="|0.7|1.6|1.6"/>
</p:tagLst>
</file>

<file path=ppt/tags/tag9.xml><?xml version="1.0" encoding="utf-8"?>
<p:tagLst xmlns:a="http://schemas.openxmlformats.org/drawingml/2006/main" xmlns:r="http://schemas.openxmlformats.org/officeDocument/2006/relationships" xmlns:p="http://schemas.openxmlformats.org/presentationml/2006/main">
  <p:tag name="TIMING" val="|0.7|1.9|2.4"/>
</p:tagLst>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298</Words>
  <Application>Microsoft Office PowerPoint</Application>
  <PresentationFormat>Экран (4:3)</PresentationFormat>
  <Paragraphs>73</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Интернат</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user1</dc:creator>
  <cp:lastModifiedBy>учитель</cp:lastModifiedBy>
  <cp:revision>31</cp:revision>
  <dcterms:created xsi:type="dcterms:W3CDTF">2015-02-17T08:35:42Z</dcterms:created>
  <dcterms:modified xsi:type="dcterms:W3CDTF">2020-02-25T12:49:36Z</dcterms:modified>
</cp:coreProperties>
</file>