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7" r:id="rId10"/>
    <p:sldId id="265" r:id="rId11"/>
    <p:sldId id="266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C624-4799-4005-B65A-6B8C697B1E3E}" type="datetimeFigureOut">
              <a:rPr lang="ru-RU" smtClean="0"/>
              <a:pPr/>
              <a:t>13.3.22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F362-7A24-4812-AA23-917AB25658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C624-4799-4005-B65A-6B8C697B1E3E}" type="datetimeFigureOut">
              <a:rPr lang="ru-RU" smtClean="0"/>
              <a:pPr/>
              <a:t>13.3.22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F362-7A24-4812-AA23-917AB25658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C624-4799-4005-B65A-6B8C697B1E3E}" type="datetimeFigureOut">
              <a:rPr lang="ru-RU" smtClean="0"/>
              <a:pPr/>
              <a:t>13.3.22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F362-7A24-4812-AA23-917AB25658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C624-4799-4005-B65A-6B8C697B1E3E}" type="datetimeFigureOut">
              <a:rPr lang="ru-RU" smtClean="0"/>
              <a:pPr/>
              <a:t>13.3.22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F362-7A24-4812-AA23-917AB25658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C624-4799-4005-B65A-6B8C697B1E3E}" type="datetimeFigureOut">
              <a:rPr lang="ru-RU" smtClean="0"/>
              <a:pPr/>
              <a:t>13.3.22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F362-7A24-4812-AA23-917AB25658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C624-4799-4005-B65A-6B8C697B1E3E}" type="datetimeFigureOut">
              <a:rPr lang="ru-RU" smtClean="0"/>
              <a:pPr/>
              <a:t>13.3.22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F362-7A24-4812-AA23-917AB25658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C624-4799-4005-B65A-6B8C697B1E3E}" type="datetimeFigureOut">
              <a:rPr lang="ru-RU" smtClean="0"/>
              <a:pPr/>
              <a:t>13.3.22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F362-7A24-4812-AA23-917AB25658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C624-4799-4005-B65A-6B8C697B1E3E}" type="datetimeFigureOut">
              <a:rPr lang="ru-RU" smtClean="0"/>
              <a:pPr/>
              <a:t>13.3.22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F362-7A24-4812-AA23-917AB25658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C624-4799-4005-B65A-6B8C697B1E3E}" type="datetimeFigureOut">
              <a:rPr lang="ru-RU" smtClean="0"/>
              <a:pPr/>
              <a:t>13.3.22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F362-7A24-4812-AA23-917AB25658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C624-4799-4005-B65A-6B8C697B1E3E}" type="datetimeFigureOut">
              <a:rPr lang="ru-RU" smtClean="0"/>
              <a:pPr/>
              <a:t>13.3.22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F362-7A24-4812-AA23-917AB25658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BC624-4799-4005-B65A-6B8C697B1E3E}" type="datetimeFigureOut">
              <a:rPr lang="ru-RU" smtClean="0"/>
              <a:pPr/>
              <a:t>13.3.22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F362-7A24-4812-AA23-917AB25658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29000">
              <a:schemeClr val="accent5">
                <a:lumMod val="40000"/>
                <a:lumOff val="60000"/>
              </a:schemeClr>
            </a:gs>
            <a:gs pos="45000">
              <a:schemeClr val="accent3">
                <a:lumMod val="40000"/>
                <a:lumOff val="60000"/>
              </a:schemeClr>
            </a:gs>
            <a:gs pos="57000">
              <a:schemeClr val="accent2">
                <a:lumMod val="20000"/>
                <a:lumOff val="80000"/>
              </a:schemeClr>
            </a:gs>
            <a:gs pos="82000">
              <a:schemeClr val="tx2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4BC624-4799-4005-B65A-6B8C697B1E3E}" type="datetimeFigureOut">
              <a:rPr lang="ru-RU" smtClean="0"/>
              <a:pPr/>
              <a:t>13.3.22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32F362-7A24-4812-AA23-917AB256586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0.emf"/><Relationship Id="rId4" Type="http://schemas.openxmlformats.org/officeDocument/2006/relationships/package" Target="../embeddings/_________Microsoft_Word1.docx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91880" y="1484784"/>
            <a:ext cx="525658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Звуки</a:t>
            </a:r>
            <a:r>
              <a:rPr lang="ru-RU" sz="4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4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en-US" sz="4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sz="4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4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en-US" sz="4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’]</a:t>
            </a:r>
            <a:r>
              <a:rPr lang="ru-RU" sz="4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Буква Ф.</a:t>
            </a:r>
          </a:p>
          <a:p>
            <a:pPr algn="ctr"/>
            <a:endParaRPr lang="ru-RU" sz="4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1A85A23-0FEE-4F60-8AF0-EE646773AA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36044"/>
            <a:ext cx="5273497" cy="373717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26E67F1-0E3C-4997-BDF6-DBF16F5E7D79}"/>
              </a:ext>
            </a:extLst>
          </p:cNvPr>
          <p:cNvSpPr txBox="1"/>
          <p:nvPr/>
        </p:nvSpPr>
        <p:spPr>
          <a:xfrm>
            <a:off x="5273497" y="5221956"/>
            <a:ext cx="33309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Учитель-логопед: Рыжкова Наталья Владимировна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6D0319C-1F19-4371-85C0-FCA5857B4DB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34" r="3271" b="-1"/>
          <a:stretch/>
        </p:blipFill>
        <p:spPr>
          <a:xfrm>
            <a:off x="1403648" y="1916832"/>
            <a:ext cx="6336704" cy="4832943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1F9E7D1-368F-40AF-ABE4-03F33D31B5F8}"/>
              </a:ext>
            </a:extLst>
          </p:cNvPr>
          <p:cNvSpPr txBox="1"/>
          <p:nvPr/>
        </p:nvSpPr>
        <p:spPr>
          <a:xfrm>
            <a:off x="755576" y="188640"/>
            <a:ext cx="813690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картинки (фасоль, филин, туфли, фартук, жираф, фрукты). Определите обозначенный цифрой звук в названии каждой картинки.  Впишите (начертите клеточки на листочке) соответствующие буквы в клетки, прочитайте слово, составьте из этих букв другие слова (кино, сок, сук…)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3CF822D-8AFC-4039-B99D-E4BDBB1D3897}"/>
              </a:ext>
            </a:extLst>
          </p:cNvPr>
          <p:cNvSpPr txBox="1"/>
          <p:nvPr/>
        </p:nvSpPr>
        <p:spPr>
          <a:xfrm>
            <a:off x="611560" y="404664"/>
            <a:ext cx="7560840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Поиграем, почитаем</a:t>
            </a:r>
            <a:r>
              <a:rPr lang="ru-RU" dirty="0"/>
              <a:t>.</a:t>
            </a:r>
          </a:p>
          <a:p>
            <a:pPr algn="ctr"/>
            <a:endParaRPr lang="ru-RU" dirty="0"/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слоги и слова:</a:t>
            </a: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   ФО   ФУ   ФЫ   ФЭ  </a:t>
            </a: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ФЯ   ФИ   ФЕ</a:t>
            </a:r>
          </a:p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КОФТА   ФИКУС   ТУФЛИ   ФАТА</a:t>
            </a:r>
          </a:p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КАФЕ   ФЕН   ПУФИК</a:t>
            </a:r>
          </a:p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Придумайте с любым словом предложение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>
            <a:extLst>
              <a:ext uri="{FF2B5EF4-FFF2-40B4-BE49-F238E27FC236}">
                <a16:creationId xmlns:a16="http://schemas.microsoft.com/office/drawing/2014/main" xmlns="" id="{C59E7243-F5AB-426F-980F-B626D870FD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9848742"/>
              </p:ext>
            </p:extLst>
          </p:nvPr>
        </p:nvGraphicFramePr>
        <p:xfrm>
          <a:off x="467544" y="29144"/>
          <a:ext cx="5127997" cy="66368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Document" r:id="rId4" imgW="7161135" imgH="9266756" progId="Word.Document.12">
                  <p:embed/>
                </p:oleObj>
              </mc:Choice>
              <mc:Fallback>
                <p:oleObj name="Document" r:id="rId4" imgW="7161135" imgH="92667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7544" y="29144"/>
                        <a:ext cx="5127997" cy="66368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DFBEF2D-9797-47DE-A6E2-8E4426E5BA9B}"/>
              </a:ext>
            </a:extLst>
          </p:cNvPr>
          <p:cNvSpPr txBox="1"/>
          <p:nvPr/>
        </p:nvSpPr>
        <p:spPr>
          <a:xfrm>
            <a:off x="6300192" y="908720"/>
            <a:ext cx="2448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Графические задания можно перенести в тетрадь и выполнить.</a:t>
            </a:r>
          </a:p>
        </p:txBody>
      </p:sp>
    </p:spTree>
    <p:extLst>
      <p:ext uri="{BB962C8B-B14F-4D97-AF65-F5344CB8AC3E}">
        <p14:creationId xmlns:p14="http://schemas.microsoft.com/office/powerpoint/2010/main" val="112416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DB63EE5-4FEC-49FA-AB33-670ADB5998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3717032"/>
            <a:ext cx="1800200" cy="228010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3B33D75-128C-4BFF-A171-36D6CD9300FF}"/>
              </a:ext>
            </a:extLst>
          </p:cNvPr>
          <p:cNvSpPr txBox="1"/>
          <p:nvPr/>
        </p:nvSpPr>
        <p:spPr>
          <a:xfrm>
            <a:off x="899592" y="222847"/>
            <a:ext cx="7632848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Ребята, вы молодцы! 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Вспомните, как звали мальчиков?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Дайте характеристику звукам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’]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какой буквой познакомились?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Придумайте слова со звуками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’]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69DB361-5D7E-4576-8A3B-0907F4010E5F}"/>
              </a:ext>
            </a:extLst>
          </p:cNvPr>
          <p:cNvSpPr txBox="1"/>
          <p:nvPr/>
        </p:nvSpPr>
        <p:spPr>
          <a:xfrm>
            <a:off x="3995936" y="3717032"/>
            <a:ext cx="388843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Фима и Фома прощаются с вами и желают вам успехов! </a:t>
            </a:r>
          </a:p>
        </p:txBody>
      </p:sp>
    </p:spTree>
    <p:extLst>
      <p:ext uri="{BB962C8B-B14F-4D97-AF65-F5344CB8AC3E}">
        <p14:creationId xmlns:p14="http://schemas.microsoft.com/office/powerpoint/2010/main" val="126160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334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yt3.ggpht.com/a/AGF-l7-GNHRIPcIQg2uelOTJZDrLsF94JpAlwzY_tg=s900-c-k-c0xffffffff-no-rj-mo"/>
          <p:cNvPicPr/>
          <p:nvPr/>
        </p:nvPicPr>
        <p:blipFill>
          <a:blip r:embed="rId2" cstate="print">
            <a:clrChange>
              <a:clrFrom>
                <a:srgbClr val="F0EBD5"/>
              </a:clrFrom>
              <a:clrTo>
                <a:srgbClr val="F0EBD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260648"/>
            <a:ext cx="4835940" cy="504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uncamionenurgence.org/images/camera-black-8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2564904"/>
            <a:ext cx="1453490" cy="123503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11560" y="5373216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Фома      и      Фима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48064" y="548680"/>
            <a:ext cx="3744416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Ребята, к нам в гости пришли два друга: Фома и Фима.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Они принесли с собой фотоаппарат.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Как называют человека, который фотографирует?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Чем фотографирует фотограф?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Что получается у фотографа, когда он фотографирует?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Куда можно вставить фотографии?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Как называется альбом с фотографиями?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Где работает фотограф?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3" name="Picture 11" descr="https://yt3.ggpht.com/a/AGF-l7_7gAuuNERQ73sHRlLMJ_n8HDtkIpz4eaGmvA=s900-c-k-c0xffffffff-no-rj-m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2609528"/>
            <a:ext cx="6912768" cy="424847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123728" y="764704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-76944"/>
            <a:ext cx="9144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Друзья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какая часть одинаковая, общая в словах фотограф, фотоаппарат, фотоальбом, фотография?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Да, эта часть – «фото».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к этому слову присоединить другие слова, то получатся новые слова.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Эти слова называются – «родственные».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них есть одна общая часть (фото), как у дерева корень.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Эти слова образуют одну семью, поэтому называются родственными.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Еще какие слова можно подобрать с этим же корнем?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uncamionenurgence.org/images/camera-black-8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5055" y="3861048"/>
            <a:ext cx="1453490" cy="1235034"/>
          </a:xfrm>
          <a:prstGeom prst="rect">
            <a:avLst/>
          </a:prstGeom>
          <a:noFill/>
        </p:spPr>
      </p:pic>
      <p:pic>
        <p:nvPicPr>
          <p:cNvPr id="3075" name="Picture 3" descr="https://yt3.ggpht.com/a/AATXAJzI_wTB2Rua9SwvfDUIQdiGBNFrUhYsZHS2Dw=s900-c-k-c0xffffffff-no-rj-mo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80221" y="2393177"/>
            <a:ext cx="1995835" cy="1995835"/>
          </a:xfrm>
          <a:prstGeom prst="rect">
            <a:avLst/>
          </a:prstGeom>
          <a:noFill/>
        </p:spPr>
      </p:pic>
      <p:pic>
        <p:nvPicPr>
          <p:cNvPr id="3077" name="Picture 5" descr="http://sviza.ru/upload/iblock/948/948b76f9e1ff0803e4bfdbe3fd1c1039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5F5F7"/>
              </a:clrFrom>
              <a:clrTo>
                <a:srgbClr val="F5F5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3706897"/>
            <a:ext cx="2073001" cy="1131859"/>
          </a:xfrm>
          <a:prstGeom prst="rect">
            <a:avLst/>
          </a:prstGeom>
          <a:noFill/>
        </p:spPr>
      </p:pic>
      <p:pic>
        <p:nvPicPr>
          <p:cNvPr id="3079" name="Picture 7" descr="https://im0-tub-ru.yandex.net/i?id=6c1837000e9e002121c09d436e1d6242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3346374"/>
            <a:ext cx="1080120" cy="1360781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3923928" y="6093296"/>
            <a:ext cx="11521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ФОТО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548680"/>
            <a:ext cx="741682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Определите первый звук в слове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Фома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 дайте характеристику этому звуку:</a:t>
            </a: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– согласный (есть преграда, верхние зубы и нижняя губа), твердый, глухой (горлышко не дрожит). Обозначается синим цветом.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Определите первый звук в слове </a:t>
            </a:r>
            <a:r>
              <a:rPr lang="ru-RU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Фима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 дайте характеристику этому звуку:</a:t>
            </a: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’]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- согласный (есть преграда, верхние зубы и нижняя губа), мягкий, глухой (горлышко не дрожит). Обозначается зеленым цветом.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491880" y="2060848"/>
            <a:ext cx="1296144" cy="115212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347864" y="5085184"/>
            <a:ext cx="1368152" cy="122413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307776"/>
            <a:ext cx="871296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 фотографиях, которые делал Фома, изображены предметы, в названии которых есть твердый звук [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], а на фотографиях, сделанных Филей, изображены предметы, в названии которых есть звук [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'].</a:t>
            </a:r>
            <a:endParaRPr kumimoji="0" lang="ru-RU" sz="2000" b="1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Определите позицию звука в слове (начало, середина, конец слова)</a:t>
            </a:r>
            <a:endParaRPr kumimoji="0" lang="ru-RU" sz="2800" b="1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https://us.123rf.com/450wm/daniilantiq/daniilantiq1304/daniilantiq130400013/18953080-traffic-light-isolated-on-white-background.jpg?ver=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200" t="5040" r="22721" b="9281"/>
          <a:stretch>
            <a:fillRect/>
          </a:stretch>
        </p:blipFill>
        <p:spPr bwMode="auto">
          <a:xfrm>
            <a:off x="539552" y="2852936"/>
            <a:ext cx="1094239" cy="1800200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1029" name="Picture 5" descr="https://im0-tub-ru.yandex.net/i?id=d687a07f95c1ad2b8779529e2dd41a36&amp;n=1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2780928"/>
            <a:ext cx="2016224" cy="1414894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1031" name="Picture 7" descr="http://zabavnik.club/wp-content/uploads/ushastaya_sova_15_0509425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736" y="2204864"/>
            <a:ext cx="1355575" cy="2195384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1033" name="Picture 9" descr="https://img.freepik.com/free-vector/_71884-18.jpg?size=626&amp;ext=jpg"/>
          <p:cNvPicPr>
            <a:picLocks noChangeAspect="1" noChangeArrowheads="1"/>
          </p:cNvPicPr>
          <p:nvPr/>
        </p:nvPicPr>
        <p:blipFill>
          <a:blip r:embed="rId5" cstate="print"/>
          <a:srcRect l="53137" b="-1443"/>
          <a:stretch>
            <a:fillRect/>
          </a:stretch>
        </p:blipFill>
        <p:spPr bwMode="auto">
          <a:xfrm>
            <a:off x="6444208" y="1916832"/>
            <a:ext cx="1872208" cy="2026336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1035" name="Picture 11" descr="https://images.ua.prom.st/1496569377_w640_h640_fen-dlya-volos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DFF"/>
              </a:clrFrom>
              <a:clrTo>
                <a:srgbClr val="FFFD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960" y="4437112"/>
            <a:ext cx="2160240" cy="2160240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1037" name="Picture 13" descr="https://webstockreview.net/images/apron-clipart-vector-22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240" y="4581128"/>
            <a:ext cx="1924642" cy="2060848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  <p:pic>
        <p:nvPicPr>
          <p:cNvPr id="1039" name="Picture 15" descr="https://www.comunidad-rh.com/wp-content/uploads/2018/01/Dise%C3%B1o-no-guardado-2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4941168"/>
            <a:ext cx="3007792" cy="1691883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yt3.ggpht.com/a/AGF-l7-GNHRIPcIQg2uelOTJZDrLsF94JpAlwzY_tg=s900-c-k-c0xffffffff-no-rj-mo"/>
          <p:cNvPicPr/>
          <p:nvPr/>
        </p:nvPicPr>
        <p:blipFill>
          <a:blip r:embed="rId2" cstate="print">
            <a:clrChange>
              <a:clrFrom>
                <a:srgbClr val="F0EBD5"/>
              </a:clrFrom>
              <a:clrTo>
                <a:srgbClr val="F0EBD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92696"/>
            <a:ext cx="360040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707904" y="1556792"/>
            <a:ext cx="522108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Фима и Фома, когда отдыхают, любят делать такую зарядку: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сейчас все по порядку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Встанем дружно на зарядку.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Руки в стороны, согнули,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Вверх подняли, помахали.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Спрятали за спину их и оглянулись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Через правое плечо, через левое еще.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Дружно присели, пяточки задели.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носочки поднялись,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Опустили руки вниз.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yt3.ggpht.com/a/AGF-l7-GNHRIPcIQg2uelOTJZDrLsF94JpAlwzY_tg=s900-c-k-c0xffffffff-no-rj-mo">
            <a:extLst>
              <a:ext uri="{FF2B5EF4-FFF2-40B4-BE49-F238E27FC236}">
                <a16:creationId xmlns:a16="http://schemas.microsoft.com/office/drawing/2014/main" xmlns="" id="{642F157C-82CB-4995-BF28-A63F24D68401}"/>
              </a:ext>
            </a:extLst>
          </p:cNvPr>
          <p:cNvPicPr/>
          <p:nvPr/>
        </p:nvPicPr>
        <p:blipFill>
          <a:blip r:embed="rId2" cstate="print">
            <a:clrChange>
              <a:clrFrom>
                <a:srgbClr val="F0EBD5"/>
              </a:clrFrom>
              <a:clrTo>
                <a:srgbClr val="F0EBD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6295" y="548680"/>
            <a:ext cx="360040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764704"/>
            <a:ext cx="67687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Ребята очень любят играть в игру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«Измени слово».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Измени первый звук в слове и назови новое слово.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99592" y="2132856"/>
            <a:ext cx="67687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Пара - …фара            плот - …</a:t>
            </a: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Бантик -…                  вата - …</a:t>
            </a: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Норма - …                   марш - …</a:t>
            </a:r>
          </a:p>
        </p:txBody>
      </p:sp>
      <p:pic>
        <p:nvPicPr>
          <p:cNvPr id="4" name="Рисунок 3" descr="https://yt3.ggpht.com/a/AGF-l7-GNHRIPcIQg2uelOTJZDrLsF94JpAlwzY_tg=s900-c-k-c0xffffffff-no-rj-mo"/>
          <p:cNvPicPr/>
          <p:nvPr/>
        </p:nvPicPr>
        <p:blipFill>
          <a:blip r:embed="rId2" cstate="print">
            <a:clrChange>
              <a:clrFrom>
                <a:srgbClr val="F0EBD5"/>
              </a:clrFrom>
              <a:clrTo>
                <a:srgbClr val="F0EBD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1540" y="4293096"/>
            <a:ext cx="1656184" cy="227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0"/>
            <a:ext cx="6336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Звуки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и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Ф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’]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на письме обозначаются буквой Ф.</a:t>
            </a:r>
          </a:p>
        </p:txBody>
      </p:sp>
      <p:pic>
        <p:nvPicPr>
          <p:cNvPr id="18434" name="Picture 2" descr="https://i.pinimg.com/originals/df/6b/98/df6b98ecb8cecf13210a69e1fba7d41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40568" y="1628800"/>
            <a:ext cx="5271132" cy="373277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499992" y="980728"/>
            <a:ext cx="29958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 что похожа буква Ф?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995936" y="1393032"/>
            <a:ext cx="403143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Стихи про букву Ф: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 Филин, два огромных глаза,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Букву Ф напомнит сразу.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 Всем известно без подсказки: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Буква Ф – как ключ от сказки.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Никогда его у нас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отнимет Карабас.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 Филя ходит – руки в боки, Значит, выучил уроки.</a:t>
            </a:r>
            <a:endParaRPr kumimoji="0" lang="ru-RU" sz="2000" b="1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48680"/>
            <a:ext cx="43204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Встаньте и вы, поставьте руки на пояс. Посмотрите, вы стали похожи на букву Ф</a:t>
            </a:r>
            <a:r>
              <a:rPr lang="ru-RU" dirty="0"/>
              <a:t>.</a:t>
            </a:r>
          </a:p>
        </p:txBody>
      </p:sp>
      <p:pic>
        <p:nvPicPr>
          <p:cNvPr id="21506" name="Picture 2" descr="https://pandia.ru/text/79/344/images/image013_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1628800"/>
            <a:ext cx="4054221" cy="4601543"/>
          </a:xfrm>
          <a:prstGeom prst="rect">
            <a:avLst/>
          </a:prstGeom>
          <a:noFill/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95ABA0E-07A0-4A98-B07F-BC8922BCD7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9007" t="12201" r="27607" b="50000"/>
          <a:stretch/>
        </p:blipFill>
        <p:spPr>
          <a:xfrm>
            <a:off x="5292080" y="2132856"/>
            <a:ext cx="3528392" cy="40974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4AB4807-D581-4A46-9BCA-40EEFA4B755C}"/>
              </a:ext>
            </a:extLst>
          </p:cNvPr>
          <p:cNvSpPr txBox="1"/>
          <p:nvPr/>
        </p:nvSpPr>
        <p:spPr>
          <a:xfrm>
            <a:off x="5724128" y="476672"/>
            <a:ext cx="2664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Попробуйте сложить букву Ф из пальчиков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584</Words>
  <Application>Microsoft Office PowerPoint</Application>
  <PresentationFormat>Экран (4:3)</PresentationFormat>
  <Paragraphs>82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Document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Дмитрий</dc:creator>
  <cp:lastModifiedBy>Windows User</cp:lastModifiedBy>
  <cp:revision>18</cp:revision>
  <dcterms:created xsi:type="dcterms:W3CDTF">2020-04-05T18:13:46Z</dcterms:created>
  <dcterms:modified xsi:type="dcterms:W3CDTF">2022-03-13T03:19:03Z</dcterms:modified>
</cp:coreProperties>
</file>