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94" r:id="rId2"/>
    <p:sldId id="295" r:id="rId3"/>
    <p:sldId id="257" r:id="rId4"/>
    <p:sldId id="277" r:id="rId5"/>
    <p:sldId id="258" r:id="rId6"/>
    <p:sldId id="259" r:id="rId7"/>
    <p:sldId id="261" r:id="rId8"/>
    <p:sldId id="262" r:id="rId9"/>
    <p:sldId id="264" r:id="rId10"/>
    <p:sldId id="266" r:id="rId11"/>
    <p:sldId id="289" r:id="rId12"/>
    <p:sldId id="291" r:id="rId13"/>
    <p:sldId id="286" r:id="rId14"/>
    <p:sldId id="288" r:id="rId15"/>
    <p:sldId id="269" r:id="rId16"/>
    <p:sldId id="274" r:id="rId17"/>
    <p:sldId id="278" r:id="rId18"/>
    <p:sldId id="283" r:id="rId19"/>
    <p:sldId id="279" r:id="rId20"/>
    <p:sldId id="292" r:id="rId21"/>
    <p:sldId id="293" r:id="rId22"/>
    <p:sldId id="282" r:id="rId23"/>
  </p:sldIdLst>
  <p:sldSz cx="9144000" cy="6858000" type="screen4x3"/>
  <p:notesSz cx="6867525" cy="99917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D0F04-64E8-4F08-AC3B-5E7FB07F0215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1249363"/>
            <a:ext cx="4495800" cy="3371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7388" y="4808538"/>
            <a:ext cx="5492750" cy="3933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90075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9375" y="9490075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C5605-1F67-4785-A12B-05CCAFD29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5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C5605-1F67-4785-A12B-05CCAFD2953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09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204864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МАТЕМАТИКА</a:t>
            </a: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14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4. Марс.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411760" y="5429234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3600" dirty="0" smtClean="0"/>
              <a:t>4. Вычисление числового выражения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142984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3088" y="1124744"/>
            <a:ext cx="7831360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Ⅰ</a:t>
            </a:r>
            <a:r>
              <a:rPr lang="ru-RU" sz="5400" dirty="0" smtClean="0"/>
              <a:t> </a:t>
            </a:r>
            <a:r>
              <a:rPr lang="ru-RU" sz="3200" b="1" dirty="0" smtClean="0"/>
              <a:t>6.790 км - </a:t>
            </a:r>
            <a:r>
              <a:rPr lang="ru-RU" sz="3200" i="1" dirty="0" smtClean="0"/>
              <a:t>диаметр планеты Марс.</a:t>
            </a:r>
            <a:endParaRPr lang="ru-RU" sz="32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63216" y="3047752"/>
            <a:ext cx="7841232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Ⅱ </a:t>
            </a:r>
            <a:r>
              <a:rPr lang="ru-RU" sz="3200" b="1" dirty="0" smtClean="0"/>
              <a:t>12.100 км - </a:t>
            </a:r>
            <a:r>
              <a:rPr lang="ru-RU" sz="3200" i="1" dirty="0" smtClean="0"/>
              <a:t>диаметр планеты Венера.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63216" y="5013176"/>
            <a:ext cx="7841232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Ⅲ</a:t>
            </a:r>
            <a:r>
              <a:rPr lang="ru-RU" sz="3600" b="1" dirty="0" smtClean="0"/>
              <a:t> </a:t>
            </a:r>
            <a:r>
              <a:rPr lang="ru-RU" sz="3200" b="1" dirty="0" smtClean="0"/>
              <a:t>12.700 км - </a:t>
            </a:r>
            <a:r>
              <a:rPr lang="ru-RU" sz="3200" i="1" dirty="0" smtClean="0"/>
              <a:t>диаметр планеты Земля.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6320" y="1484784"/>
            <a:ext cx="7831360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/>
              <a:t>6.790 = 6.000 + 700 +90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3216" y="2708920"/>
            <a:ext cx="7841232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</a:t>
            </a:r>
            <a:r>
              <a:rPr lang="ru-RU" sz="4400" b="1" dirty="0"/>
              <a:t>12.100 = 10.000 + 2.000 + </a:t>
            </a:r>
            <a:r>
              <a:rPr lang="ru-RU" sz="4400" b="1" dirty="0" smtClean="0"/>
              <a:t>100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216" y="4221088"/>
            <a:ext cx="7841232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</a:t>
            </a:r>
            <a:r>
              <a:rPr lang="ru-RU" sz="4400" b="1" dirty="0"/>
              <a:t>12.700 = 10.000 + 2.000 + </a:t>
            </a:r>
            <a:r>
              <a:rPr lang="ru-RU" sz="4400" b="1" dirty="0" smtClean="0"/>
              <a:t>700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968703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5. Юпитер.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429265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4000" dirty="0" smtClean="0"/>
              <a:t>5. Составление числовых выражений.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000108"/>
            <a:ext cx="471488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912424"/>
              </p:ext>
            </p:extLst>
          </p:nvPr>
        </p:nvGraphicFramePr>
        <p:xfrm>
          <a:off x="251520" y="548680"/>
          <a:ext cx="8568951" cy="60486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7943"/>
                <a:gridCol w="2880504"/>
                <a:gridCol w="2880504"/>
              </a:tblGrid>
              <a:tr h="6048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1"/>
                          </a:solidFill>
                          <a:effectLst/>
                        </a:rPr>
                        <a:t>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1"/>
                          </a:solidFill>
                          <a:effectLst/>
                        </a:rPr>
                        <a:t>82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605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9.780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2.700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490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3.060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8.040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78" marR="551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effectLst/>
                        </a:rPr>
                        <a:t>Ⅱ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709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6.340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8.500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910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8.070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5.060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78" marR="55178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8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Ⅲ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1"/>
                          </a:solidFill>
                          <a:effectLst/>
                        </a:rPr>
                        <a:t>905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7.890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3.400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250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4.030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</a:rPr>
                        <a:t>7.020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178" marR="55178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6. Сатурн.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500702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4000" dirty="0" smtClean="0"/>
              <a:t>6. </a:t>
            </a:r>
            <a:r>
              <a:rPr lang="ru-RU" sz="4000" dirty="0" err="1" smtClean="0"/>
              <a:t>Физминутка</a:t>
            </a:r>
            <a:r>
              <a:rPr lang="ru-RU" sz="4000" dirty="0" smtClean="0"/>
              <a:t>. Гимнастика для глаз.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142984"/>
            <a:ext cx="6215086" cy="421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7. Уран.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286389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4000" dirty="0" smtClean="0"/>
              <a:t>7. Работа над </a:t>
            </a:r>
            <a:r>
              <a:rPr lang="ru-RU" sz="4000" dirty="0"/>
              <a:t>з</a:t>
            </a:r>
            <a:r>
              <a:rPr lang="ru-RU" sz="4000" dirty="0" smtClean="0"/>
              <a:t>адачей.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928670"/>
            <a:ext cx="592935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000407"/>
              </p:ext>
            </p:extLst>
          </p:nvPr>
        </p:nvGraphicFramePr>
        <p:xfrm>
          <a:off x="323529" y="1412774"/>
          <a:ext cx="8496942" cy="4032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784"/>
                <a:gridCol w="2832579"/>
                <a:gridCol w="2832579"/>
              </a:tblGrid>
              <a:tr h="1008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За 1 день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Количество дней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Всего звездолётов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0" i="0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4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0" i="0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4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5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1008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0" i="0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4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5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59360"/>
              </p:ext>
            </p:extLst>
          </p:nvPr>
        </p:nvGraphicFramePr>
        <p:xfrm>
          <a:off x="539553" y="1397000"/>
          <a:ext cx="8064894" cy="3382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8298"/>
                <a:gridCol w="2688298"/>
                <a:gridCol w="2688298"/>
              </a:tblGrid>
              <a:tr h="131192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Ⅰ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Ⅱ</a:t>
                      </a:r>
                    </a:p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Ⅲ</a:t>
                      </a:r>
                    </a:p>
                    <a:p>
                      <a:pPr algn="ctr"/>
                      <a:endParaRPr lang="ru-RU" sz="4400" dirty="0"/>
                    </a:p>
                  </a:txBody>
                  <a:tcPr/>
                </a:tc>
              </a:tr>
              <a:tr h="975201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700</a:t>
                      </a:r>
                      <a:r>
                        <a:rPr lang="ru-RU" sz="4400" b="1" baseline="0" dirty="0" smtClean="0"/>
                        <a:t> </a:t>
                      </a:r>
                      <a:r>
                        <a:rPr lang="ru-RU" sz="4400" b="1" baseline="0" dirty="0" err="1" smtClean="0"/>
                        <a:t>зв</a:t>
                      </a:r>
                      <a:r>
                        <a:rPr lang="ru-RU" sz="4400" b="1" baseline="0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800 </a:t>
                      </a:r>
                      <a:r>
                        <a:rPr lang="ru-RU" sz="4400" b="1" dirty="0" err="1" smtClean="0"/>
                        <a:t>зв</a:t>
                      </a:r>
                      <a:r>
                        <a:rPr lang="ru-RU" sz="4400" b="1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900 </a:t>
                      </a:r>
                      <a:r>
                        <a:rPr lang="ru-RU" sz="4400" b="1" dirty="0" err="1" smtClean="0"/>
                        <a:t>зв</a:t>
                      </a:r>
                      <a:r>
                        <a:rPr lang="ru-RU" sz="4400" b="1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</a:tr>
              <a:tr h="975201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7.000 </a:t>
                      </a:r>
                      <a:r>
                        <a:rPr lang="ru-RU" sz="4400" b="1" dirty="0" err="1" smtClean="0"/>
                        <a:t>зв</a:t>
                      </a:r>
                      <a:r>
                        <a:rPr lang="ru-RU" sz="4400" b="1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8.000 </a:t>
                      </a:r>
                      <a:r>
                        <a:rPr lang="ru-RU" sz="4400" b="1" dirty="0" err="1" smtClean="0"/>
                        <a:t>зв</a:t>
                      </a:r>
                      <a:r>
                        <a:rPr lang="ru-RU" sz="4400" b="1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9.000 </a:t>
                      </a:r>
                      <a:r>
                        <a:rPr lang="ru-RU" sz="4400" b="1" dirty="0" err="1" smtClean="0"/>
                        <a:t>зв</a:t>
                      </a:r>
                      <a:r>
                        <a:rPr lang="ru-RU" sz="4400" b="1" dirty="0" smtClean="0"/>
                        <a:t>.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8. Нептун.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5124232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5400" dirty="0" smtClean="0"/>
              <a:t>8. Составление и решение уравнений.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836712"/>
            <a:ext cx="485778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Астроном (Звездочёт) – специалист по изучению космических тел.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932484"/>
            <a:ext cx="489654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567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992" y="4670896"/>
            <a:ext cx="7344816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ea typeface="Calibri" panose="020F0502020204030204" pitchFamily="34" charset="0"/>
              </a:rPr>
              <a:t>Х ×1.000 =</a:t>
            </a:r>
            <a:r>
              <a:rPr lang="ru-RU" sz="3200" b="1" i="1" dirty="0" smtClean="0">
                <a:ea typeface="Calibri" panose="020F0502020204030204" pitchFamily="34" charset="0"/>
              </a:rPr>
              <a:t>724.000 </a:t>
            </a:r>
          </a:p>
          <a:p>
            <a:r>
              <a:rPr lang="ru-RU" sz="2800" dirty="0" smtClean="0"/>
              <a:t> </a:t>
            </a:r>
          </a:p>
          <a:p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39788" y="437878"/>
            <a:ext cx="7344816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ea typeface="Calibri" panose="020F0502020204030204" pitchFamily="34" charset="0"/>
              </a:rPr>
              <a:t>Х ×1.000 =</a:t>
            </a:r>
            <a:r>
              <a:rPr lang="ru-RU" sz="3200" b="1" i="1" dirty="0" smtClean="0">
                <a:ea typeface="Calibri" panose="020F0502020204030204" pitchFamily="34" charset="0"/>
              </a:rPr>
              <a:t>365.000 </a:t>
            </a:r>
          </a:p>
          <a:p>
            <a:endParaRPr lang="ru-RU" sz="2800" i="1" dirty="0" smtClean="0">
              <a:ea typeface="Calibri" panose="020F0502020204030204" pitchFamily="34" charset="0"/>
            </a:endParaRPr>
          </a:p>
          <a:p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27460" y="2505635"/>
            <a:ext cx="7344816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ea typeface="Calibri" panose="020F0502020204030204" pitchFamily="34" charset="0"/>
              </a:rPr>
              <a:t>Х ×1.000 =</a:t>
            </a:r>
            <a:r>
              <a:rPr lang="ru-RU" sz="3200" b="1" i="1" dirty="0" smtClean="0">
                <a:ea typeface="Calibri" panose="020F0502020204030204" pitchFamily="34" charset="0"/>
              </a:rPr>
              <a:t>587.000 </a:t>
            </a:r>
          </a:p>
          <a:p>
            <a:r>
              <a:rPr lang="ru-RU" sz="2800" dirty="0" smtClean="0"/>
              <a:t> </a:t>
            </a:r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39788" y="1016504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X=365.000</a:t>
            </a:r>
            <a:r>
              <a:rPr lang="ru-RU" sz="2000" b="1" dirty="0" smtClean="0"/>
              <a:t>:1.000</a:t>
            </a:r>
          </a:p>
          <a:p>
            <a:r>
              <a:rPr lang="en-US" sz="2000" b="1" u="sng" dirty="0" smtClean="0"/>
              <a:t>X=365            </a:t>
            </a:r>
          </a:p>
          <a:p>
            <a:r>
              <a:rPr lang="en-US" sz="2000" b="1" dirty="0" smtClean="0"/>
              <a:t>365</a:t>
            </a:r>
            <a:r>
              <a:rPr lang="ru-RU" sz="2000" b="1" i="1" dirty="0">
                <a:ea typeface="Calibri" panose="020F0502020204030204" pitchFamily="34" charset="0"/>
              </a:rPr>
              <a:t> </a:t>
            </a:r>
            <a:r>
              <a:rPr lang="ru-RU" sz="2000" b="1" i="1" dirty="0" smtClean="0">
                <a:ea typeface="Calibri" panose="020F0502020204030204" pitchFamily="34" charset="0"/>
              </a:rPr>
              <a:t>×</a:t>
            </a:r>
            <a:r>
              <a:rPr lang="en-US" sz="2000" b="1" i="1" dirty="0" smtClean="0">
                <a:ea typeface="Calibri" panose="020F0502020204030204" pitchFamily="34" charset="0"/>
              </a:rPr>
              <a:t> 1.000=365.000</a:t>
            </a:r>
            <a:endParaRPr lang="en-US" sz="2000" b="1" dirty="0"/>
          </a:p>
          <a:p>
            <a:r>
              <a:rPr lang="en-US" sz="2000" b="1" dirty="0"/>
              <a:t> </a:t>
            </a:r>
            <a:r>
              <a:rPr lang="en-US" sz="2000" b="1" dirty="0" smtClean="0"/>
              <a:t>     365.000=365.000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27460" y="3269123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X=587.000</a:t>
            </a:r>
            <a:r>
              <a:rPr lang="ru-RU" sz="2000" b="1" dirty="0"/>
              <a:t>:1.000</a:t>
            </a:r>
          </a:p>
          <a:p>
            <a:r>
              <a:rPr lang="en-US" sz="2000" b="1" u="sng" dirty="0" smtClean="0"/>
              <a:t>X=587            </a:t>
            </a:r>
            <a:endParaRPr lang="en-US" sz="2000" b="1" u="sng" dirty="0"/>
          </a:p>
          <a:p>
            <a:r>
              <a:rPr lang="en-US" sz="2000" b="1" dirty="0" smtClean="0"/>
              <a:t>587</a:t>
            </a:r>
            <a:r>
              <a:rPr lang="ru-RU" sz="2000" b="1" i="1" dirty="0" smtClean="0">
                <a:ea typeface="Calibri" panose="020F0502020204030204" pitchFamily="34" charset="0"/>
              </a:rPr>
              <a:t> </a:t>
            </a:r>
            <a:r>
              <a:rPr lang="ru-RU" sz="2000" b="1" i="1" dirty="0">
                <a:ea typeface="Calibri" panose="020F0502020204030204" pitchFamily="34" charset="0"/>
              </a:rPr>
              <a:t>×</a:t>
            </a:r>
            <a:r>
              <a:rPr lang="en-US" sz="2000" b="1" i="1" dirty="0">
                <a:ea typeface="Calibri" panose="020F0502020204030204" pitchFamily="34" charset="0"/>
              </a:rPr>
              <a:t> </a:t>
            </a:r>
            <a:r>
              <a:rPr lang="en-US" sz="2000" b="1" i="1" dirty="0" smtClean="0">
                <a:ea typeface="Calibri" panose="020F0502020204030204" pitchFamily="34" charset="0"/>
              </a:rPr>
              <a:t>1.000=587.000</a:t>
            </a:r>
            <a:endParaRPr lang="en-US" sz="2000" b="1" dirty="0"/>
          </a:p>
          <a:p>
            <a:r>
              <a:rPr lang="en-US" sz="2000" b="1" dirty="0"/>
              <a:t>      </a:t>
            </a:r>
            <a:r>
              <a:rPr lang="en-US" sz="2000" b="1" dirty="0" smtClean="0"/>
              <a:t>587.000=587.000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51992" y="5157192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X=724.000</a:t>
            </a:r>
            <a:r>
              <a:rPr lang="ru-RU" sz="2000" b="1" dirty="0"/>
              <a:t>:1.000</a:t>
            </a:r>
          </a:p>
          <a:p>
            <a:r>
              <a:rPr lang="en-US" sz="2000" b="1" u="sng" dirty="0" smtClean="0"/>
              <a:t>X=724            </a:t>
            </a:r>
            <a:endParaRPr lang="en-US" sz="2000" b="1" u="sng" dirty="0"/>
          </a:p>
          <a:p>
            <a:r>
              <a:rPr lang="en-US" sz="2000" b="1" dirty="0" smtClean="0"/>
              <a:t>724</a:t>
            </a:r>
            <a:r>
              <a:rPr lang="ru-RU" sz="2000" b="1" i="1" dirty="0" smtClean="0">
                <a:ea typeface="Calibri" panose="020F0502020204030204" pitchFamily="34" charset="0"/>
              </a:rPr>
              <a:t> </a:t>
            </a:r>
            <a:r>
              <a:rPr lang="ru-RU" sz="2000" b="1" i="1" dirty="0">
                <a:ea typeface="Calibri" panose="020F0502020204030204" pitchFamily="34" charset="0"/>
              </a:rPr>
              <a:t>×</a:t>
            </a:r>
            <a:r>
              <a:rPr lang="en-US" sz="2000" b="1" i="1" dirty="0">
                <a:ea typeface="Calibri" panose="020F0502020204030204" pitchFamily="34" charset="0"/>
              </a:rPr>
              <a:t> </a:t>
            </a:r>
            <a:r>
              <a:rPr lang="en-US" sz="2000" b="1" i="1" dirty="0" smtClean="0">
                <a:ea typeface="Calibri" panose="020F0502020204030204" pitchFamily="34" charset="0"/>
              </a:rPr>
              <a:t>1.000=724.000</a:t>
            </a:r>
            <a:endParaRPr lang="en-US" sz="2000" b="1" dirty="0"/>
          </a:p>
          <a:p>
            <a:r>
              <a:rPr lang="en-US" sz="2000" b="1" dirty="0"/>
              <a:t>      </a:t>
            </a:r>
            <a:r>
              <a:rPr lang="en-US" sz="2000" b="1" dirty="0" smtClean="0"/>
              <a:t>724.000=724.000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1837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992" y="4670896"/>
            <a:ext cx="734481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4.700 : Х = </a:t>
            </a:r>
            <a:r>
              <a:rPr lang="ru-RU" sz="2800" b="1" i="1" dirty="0" smtClean="0"/>
              <a:t>100 </a:t>
            </a:r>
          </a:p>
          <a:p>
            <a:endParaRPr lang="ru-RU" sz="2800" b="1" i="1"/>
          </a:p>
          <a:p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39788" y="437878"/>
            <a:ext cx="7344816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8.100 : Х = 100</a:t>
            </a:r>
            <a:r>
              <a:rPr lang="ru-RU" sz="3200" b="1" i="1" dirty="0" smtClean="0">
                <a:ea typeface="Calibri" panose="020F0502020204030204" pitchFamily="34" charset="0"/>
              </a:rPr>
              <a:t> </a:t>
            </a:r>
          </a:p>
          <a:p>
            <a:endParaRPr lang="ru-RU" sz="2800" i="1" dirty="0" smtClean="0">
              <a:ea typeface="Calibri" panose="020F0502020204030204" pitchFamily="34" charset="0"/>
            </a:endParaRPr>
          </a:p>
          <a:p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27460" y="2505635"/>
            <a:ext cx="734481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6.500 : Х = </a:t>
            </a:r>
            <a:r>
              <a:rPr lang="ru-RU" sz="2800" b="1" i="1" dirty="0" smtClean="0"/>
              <a:t>100 </a:t>
            </a:r>
          </a:p>
          <a:p>
            <a:endParaRPr lang="ru-RU" sz="2800" b="1" i="1" dirty="0"/>
          </a:p>
          <a:p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39788" y="1016504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X=8.100</a:t>
            </a:r>
            <a:r>
              <a:rPr lang="ru-RU" sz="2000" b="1" dirty="0" smtClean="0"/>
              <a:t>:100</a:t>
            </a:r>
          </a:p>
          <a:p>
            <a:r>
              <a:rPr lang="en-US" sz="2000" b="1" u="sng" dirty="0" smtClean="0"/>
              <a:t>X=</a:t>
            </a:r>
            <a:r>
              <a:rPr lang="ru-RU" sz="2000" b="1" u="sng" dirty="0" smtClean="0"/>
              <a:t>81</a:t>
            </a:r>
            <a:r>
              <a:rPr lang="en-US" sz="2000" b="1" u="sng" dirty="0" smtClean="0"/>
              <a:t>            </a:t>
            </a:r>
          </a:p>
          <a:p>
            <a:r>
              <a:rPr lang="ru-RU" sz="2000" b="1" dirty="0" smtClean="0"/>
              <a:t>8.100</a:t>
            </a:r>
            <a:r>
              <a:rPr lang="ru-RU" sz="2000" b="1" dirty="0" smtClean="0">
                <a:ea typeface="Calibri" panose="020F0502020204030204" pitchFamily="34" charset="0"/>
              </a:rPr>
              <a:t> : 81 </a:t>
            </a:r>
            <a:r>
              <a:rPr lang="en-US" sz="2000" b="1" dirty="0" smtClean="0">
                <a:ea typeface="Calibri" panose="020F0502020204030204" pitchFamily="34" charset="0"/>
              </a:rPr>
              <a:t>=</a:t>
            </a:r>
            <a:r>
              <a:rPr lang="ru-RU" sz="2000" b="1" dirty="0" smtClean="0">
                <a:ea typeface="Calibri" panose="020F0502020204030204" pitchFamily="34" charset="0"/>
              </a:rPr>
              <a:t>100</a:t>
            </a:r>
            <a:endParaRPr lang="en-US" sz="2000" b="1" dirty="0"/>
          </a:p>
          <a:p>
            <a:r>
              <a:rPr lang="ru-RU" sz="2000" b="1" dirty="0" smtClean="0"/>
              <a:t>           100</a:t>
            </a:r>
            <a:r>
              <a:rPr lang="en-US" sz="2000" b="1" dirty="0" smtClean="0"/>
              <a:t>=</a:t>
            </a:r>
            <a:r>
              <a:rPr lang="ru-RU" sz="2000" b="1" dirty="0" smtClean="0"/>
              <a:t>1</a:t>
            </a:r>
            <a:r>
              <a:rPr lang="en-US" sz="2000" b="1" dirty="0" smtClean="0"/>
              <a:t>00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27460" y="3053487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</a:t>
            </a:r>
            <a:r>
              <a:rPr lang="ru-RU" sz="2000" b="1" dirty="0"/>
              <a:t>6</a:t>
            </a:r>
            <a:r>
              <a:rPr lang="en-US" sz="2000" b="1" dirty="0" smtClean="0"/>
              <a:t>.</a:t>
            </a:r>
            <a:r>
              <a:rPr lang="ru-RU" sz="2000" b="1" dirty="0" smtClean="0"/>
              <a:t>5</a:t>
            </a:r>
            <a:r>
              <a:rPr lang="en-US" sz="2000" b="1" dirty="0" smtClean="0"/>
              <a:t>00</a:t>
            </a:r>
            <a:r>
              <a:rPr lang="ru-RU" sz="2000" b="1" dirty="0"/>
              <a:t>:100</a:t>
            </a:r>
          </a:p>
          <a:p>
            <a:r>
              <a:rPr lang="en-US" sz="2000" b="1" u="sng" dirty="0" smtClean="0"/>
              <a:t>X=</a:t>
            </a:r>
            <a:r>
              <a:rPr lang="ru-RU" sz="2000" b="1" u="sng" dirty="0" smtClean="0"/>
              <a:t>65</a:t>
            </a:r>
            <a:r>
              <a:rPr lang="en-US" sz="2000" b="1" u="sng" dirty="0" smtClean="0"/>
              <a:t>            </a:t>
            </a:r>
            <a:endParaRPr lang="en-US" sz="2000" b="1" u="sng" dirty="0"/>
          </a:p>
          <a:p>
            <a:r>
              <a:rPr lang="ru-RU" sz="2000" b="1" dirty="0" smtClean="0"/>
              <a:t>6.500</a:t>
            </a:r>
            <a:r>
              <a:rPr lang="ru-RU" sz="2000" b="1" dirty="0" smtClean="0">
                <a:ea typeface="Calibri" panose="020F0502020204030204" pitchFamily="34" charset="0"/>
              </a:rPr>
              <a:t> </a:t>
            </a:r>
            <a:r>
              <a:rPr lang="ru-RU" sz="2000" b="1" dirty="0">
                <a:ea typeface="Calibri" panose="020F0502020204030204" pitchFamily="34" charset="0"/>
              </a:rPr>
              <a:t>: </a:t>
            </a:r>
            <a:r>
              <a:rPr lang="ru-RU" sz="2000" b="1" dirty="0" smtClean="0">
                <a:ea typeface="Calibri" panose="020F0502020204030204" pitchFamily="34" charset="0"/>
              </a:rPr>
              <a:t>65 </a:t>
            </a:r>
            <a:r>
              <a:rPr lang="en-US" sz="2000" b="1" dirty="0">
                <a:ea typeface="Calibri" panose="020F0502020204030204" pitchFamily="34" charset="0"/>
              </a:rPr>
              <a:t>=</a:t>
            </a:r>
            <a:r>
              <a:rPr lang="ru-RU" sz="2000" b="1" dirty="0">
                <a:ea typeface="Calibri" panose="020F0502020204030204" pitchFamily="34" charset="0"/>
              </a:rPr>
              <a:t>100</a:t>
            </a:r>
            <a:endParaRPr lang="en-US" sz="2000" b="1" dirty="0"/>
          </a:p>
          <a:p>
            <a:r>
              <a:rPr lang="ru-RU" sz="2000" b="1" dirty="0"/>
              <a:t>           100</a:t>
            </a:r>
            <a:r>
              <a:rPr lang="en-US" sz="2000" b="1" dirty="0"/>
              <a:t>=</a:t>
            </a:r>
            <a:r>
              <a:rPr lang="ru-RU" sz="2000" b="1" dirty="0"/>
              <a:t>1</a:t>
            </a:r>
            <a:r>
              <a:rPr lang="en-US" sz="2000" b="1" dirty="0"/>
              <a:t>00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51992" y="5157192"/>
            <a:ext cx="7344816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X=</a:t>
            </a:r>
            <a:r>
              <a:rPr lang="ru-RU" sz="2000" b="1" dirty="0" smtClean="0"/>
              <a:t>4</a:t>
            </a:r>
            <a:r>
              <a:rPr lang="en-US" sz="2000" b="1" dirty="0" smtClean="0"/>
              <a:t>.</a:t>
            </a:r>
            <a:r>
              <a:rPr lang="ru-RU" sz="2000" b="1" dirty="0" smtClean="0"/>
              <a:t>7</a:t>
            </a:r>
            <a:r>
              <a:rPr lang="en-US" sz="2000" b="1" dirty="0" smtClean="0"/>
              <a:t>00</a:t>
            </a:r>
            <a:r>
              <a:rPr lang="ru-RU" sz="2000" b="1" dirty="0"/>
              <a:t>:100</a:t>
            </a:r>
          </a:p>
          <a:p>
            <a:r>
              <a:rPr lang="en-US" sz="2000" b="1" u="sng" dirty="0" smtClean="0"/>
              <a:t>X=</a:t>
            </a:r>
            <a:r>
              <a:rPr lang="ru-RU" sz="2000" b="1" u="sng" dirty="0" smtClean="0"/>
              <a:t>47</a:t>
            </a:r>
            <a:r>
              <a:rPr lang="en-US" sz="2000" b="1" u="sng" dirty="0" smtClean="0"/>
              <a:t>            </a:t>
            </a:r>
            <a:endParaRPr lang="en-US" sz="2000" b="1" u="sng" dirty="0"/>
          </a:p>
          <a:p>
            <a:r>
              <a:rPr lang="ru-RU" sz="2000" b="1" dirty="0"/>
              <a:t>4</a:t>
            </a:r>
            <a:r>
              <a:rPr lang="ru-RU" sz="2000" b="1" dirty="0" smtClean="0"/>
              <a:t>.700</a:t>
            </a:r>
            <a:r>
              <a:rPr lang="ru-RU" sz="2000" b="1" dirty="0" smtClean="0">
                <a:ea typeface="Calibri" panose="020F0502020204030204" pitchFamily="34" charset="0"/>
              </a:rPr>
              <a:t> </a:t>
            </a:r>
            <a:r>
              <a:rPr lang="ru-RU" sz="2000" b="1" dirty="0">
                <a:ea typeface="Calibri" panose="020F0502020204030204" pitchFamily="34" charset="0"/>
              </a:rPr>
              <a:t>: </a:t>
            </a:r>
            <a:r>
              <a:rPr lang="ru-RU" sz="2000" b="1" dirty="0" smtClean="0">
                <a:ea typeface="Calibri" panose="020F0502020204030204" pitchFamily="34" charset="0"/>
              </a:rPr>
              <a:t>47 </a:t>
            </a:r>
            <a:r>
              <a:rPr lang="en-US" sz="2000" b="1" dirty="0">
                <a:ea typeface="Calibri" panose="020F0502020204030204" pitchFamily="34" charset="0"/>
              </a:rPr>
              <a:t>=</a:t>
            </a:r>
            <a:r>
              <a:rPr lang="ru-RU" sz="2000" b="1" dirty="0">
                <a:ea typeface="Calibri" panose="020F0502020204030204" pitchFamily="34" charset="0"/>
              </a:rPr>
              <a:t>100</a:t>
            </a:r>
            <a:endParaRPr lang="en-US" sz="2000" b="1" dirty="0"/>
          </a:p>
          <a:p>
            <a:r>
              <a:rPr lang="ru-RU" sz="2000" b="1" dirty="0"/>
              <a:t>           100</a:t>
            </a:r>
            <a:r>
              <a:rPr lang="en-US" sz="2000" b="1" dirty="0"/>
              <a:t>=</a:t>
            </a:r>
            <a:r>
              <a:rPr lang="ru-RU" sz="2000" b="1" dirty="0"/>
              <a:t>1</a:t>
            </a:r>
            <a:r>
              <a:rPr lang="en-US" sz="2000" b="1" dirty="0"/>
              <a:t>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1315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Плутон.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572140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5400" dirty="0" smtClean="0"/>
              <a:t>9. Итог урока.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142984"/>
            <a:ext cx="642941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</a:rPr>
              <a:t>Солнечная   система.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792961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385" y="87963"/>
            <a:ext cx="18573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0" y="1159533"/>
            <a:ext cx="2500330" cy="5000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1.Меркурий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90588" y="1659599"/>
            <a:ext cx="2286016" cy="5000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2.Венера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86328" y="2240355"/>
            <a:ext cx="2357454" cy="50006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3.Земля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811078" y="2825692"/>
            <a:ext cx="2143140" cy="5000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4.Марс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643306" y="3387278"/>
            <a:ext cx="2571768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5.Юпитер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479795" y="4750603"/>
            <a:ext cx="2214578" cy="5000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7.Уран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716016" y="4081822"/>
            <a:ext cx="235745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6.Сатурн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44208" y="5445224"/>
            <a:ext cx="2500330" cy="5000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8.Нептун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00043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u="sng" dirty="0" smtClean="0">
                <a:solidFill>
                  <a:schemeClr val="bg2">
                    <a:lumMod val="50000"/>
                  </a:schemeClr>
                </a:solidFill>
              </a:rPr>
              <a:t>План  урока.</a:t>
            </a:r>
            <a:endParaRPr lang="ru-RU" sz="4800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785926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1.Меркурий – </a:t>
            </a:r>
            <a:r>
              <a:rPr lang="ru-RU" sz="2800" dirty="0" err="1" smtClean="0">
                <a:solidFill>
                  <a:srgbClr val="FF0000"/>
                </a:solidFill>
              </a:rPr>
              <a:t>Оргмомент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800" dirty="0" smtClean="0"/>
              <a:t>2. Венера -      </a:t>
            </a:r>
            <a:r>
              <a:rPr lang="ru-RU" sz="2800" dirty="0" smtClean="0">
                <a:solidFill>
                  <a:srgbClr val="FF0000"/>
                </a:solidFill>
              </a:rPr>
              <a:t>Постановка темы.</a:t>
            </a:r>
          </a:p>
          <a:p>
            <a:r>
              <a:rPr lang="ru-RU" sz="2800" dirty="0" smtClean="0"/>
              <a:t>3.Земля -         </a:t>
            </a:r>
            <a:r>
              <a:rPr lang="ru-RU" sz="2800" dirty="0" smtClean="0">
                <a:solidFill>
                  <a:srgbClr val="FF0000"/>
                </a:solidFill>
              </a:rPr>
              <a:t>Устный счёт.</a:t>
            </a:r>
          </a:p>
          <a:p>
            <a:r>
              <a:rPr lang="ru-RU" sz="2800" dirty="0" smtClean="0"/>
              <a:t>4. Марс -         </a:t>
            </a:r>
            <a:r>
              <a:rPr lang="ru-RU" sz="2800" dirty="0" smtClean="0">
                <a:solidFill>
                  <a:srgbClr val="FF0000"/>
                </a:solidFill>
              </a:rPr>
              <a:t>Вычисление числового выражения.</a:t>
            </a:r>
          </a:p>
          <a:p>
            <a:r>
              <a:rPr lang="ru-RU" sz="2800" dirty="0" smtClean="0"/>
              <a:t>5.Юпитер -     </a:t>
            </a:r>
            <a:r>
              <a:rPr lang="ru-RU" sz="2800" dirty="0" smtClean="0">
                <a:solidFill>
                  <a:srgbClr val="FF0000"/>
                </a:solidFill>
              </a:rPr>
              <a:t>Составление числовых выражений.</a:t>
            </a:r>
          </a:p>
          <a:p>
            <a:r>
              <a:rPr lang="ru-RU" sz="2800" dirty="0" smtClean="0"/>
              <a:t>6.Сатурн -       </a:t>
            </a:r>
            <a:r>
              <a:rPr lang="ru-RU" sz="2800" dirty="0" err="1" smtClean="0">
                <a:solidFill>
                  <a:srgbClr val="FF0000"/>
                </a:solidFill>
              </a:rPr>
              <a:t>Физминутка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800" dirty="0" smtClean="0"/>
              <a:t>7.Уран -           </a:t>
            </a:r>
            <a:r>
              <a:rPr lang="ru-RU" sz="2800" dirty="0" smtClean="0">
                <a:solidFill>
                  <a:srgbClr val="FF0000"/>
                </a:solidFill>
              </a:rPr>
              <a:t>Работа над задачей.</a:t>
            </a:r>
          </a:p>
          <a:p>
            <a:r>
              <a:rPr lang="ru-RU" sz="2800" dirty="0" smtClean="0"/>
              <a:t>8. Нептун -      </a:t>
            </a:r>
            <a:r>
              <a:rPr lang="ru-RU" sz="2800" dirty="0" smtClean="0">
                <a:solidFill>
                  <a:srgbClr val="FF0000"/>
                </a:solidFill>
              </a:rPr>
              <a:t>Составление и решение уравнений.</a:t>
            </a:r>
          </a:p>
          <a:p>
            <a:r>
              <a:rPr lang="ru-RU" sz="2800" dirty="0" smtClean="0"/>
              <a:t>9. Плутон -      </a:t>
            </a:r>
            <a:r>
              <a:rPr lang="ru-RU" sz="2800" dirty="0" smtClean="0">
                <a:solidFill>
                  <a:srgbClr val="FF0000"/>
                </a:solidFill>
              </a:rPr>
              <a:t>Итог урока.  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1. Меркурий.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07196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357422" y="5429264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dirty="0" smtClean="0"/>
              <a:t>1.  </a:t>
            </a:r>
            <a:r>
              <a:rPr lang="ru-RU" sz="2800" dirty="0" err="1" smtClean="0"/>
              <a:t>Оргмомент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2. Венера.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429264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3200" dirty="0" smtClean="0"/>
              <a:t>2.Постановка темы.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285860"/>
            <a:ext cx="4333892" cy="404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-конечная звезда 9"/>
          <p:cNvSpPr/>
          <p:nvPr/>
        </p:nvSpPr>
        <p:spPr>
          <a:xfrm>
            <a:off x="6194825" y="44269"/>
            <a:ext cx="1465762" cy="1245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3" name="5-конечная звезда 12"/>
          <p:cNvSpPr/>
          <p:nvPr/>
        </p:nvSpPr>
        <p:spPr>
          <a:xfrm>
            <a:off x="3746392" y="5022469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</a:p>
        </p:txBody>
      </p:sp>
      <p:sp>
        <p:nvSpPr>
          <p:cNvPr id="20" name="5-конечная звезда 19"/>
          <p:cNvSpPr/>
          <p:nvPr/>
        </p:nvSpPr>
        <p:spPr>
          <a:xfrm>
            <a:off x="4837535" y="44269"/>
            <a:ext cx="1357322" cy="1268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8" name="5-конечная звезда 17"/>
          <p:cNvSpPr/>
          <p:nvPr/>
        </p:nvSpPr>
        <p:spPr>
          <a:xfrm>
            <a:off x="7568009" y="5082087"/>
            <a:ext cx="1285884" cy="12715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5046614" y="5057299"/>
            <a:ext cx="1285884" cy="12715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5-конечная звезда 21"/>
          <p:cNvSpPr/>
          <p:nvPr/>
        </p:nvSpPr>
        <p:spPr>
          <a:xfrm>
            <a:off x="6307245" y="5069693"/>
            <a:ext cx="1285884" cy="12715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5-конечная звезда 22"/>
          <p:cNvSpPr/>
          <p:nvPr/>
        </p:nvSpPr>
        <p:spPr>
          <a:xfrm>
            <a:off x="2381935" y="5046133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5-конечная звезда 23"/>
          <p:cNvSpPr/>
          <p:nvPr/>
        </p:nvSpPr>
        <p:spPr>
          <a:xfrm>
            <a:off x="75466" y="930870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5-конечная звезда 24"/>
          <p:cNvSpPr/>
          <p:nvPr/>
        </p:nvSpPr>
        <p:spPr>
          <a:xfrm>
            <a:off x="96047" y="2089451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5-конечная звезда 25"/>
          <p:cNvSpPr/>
          <p:nvPr/>
        </p:nvSpPr>
        <p:spPr>
          <a:xfrm>
            <a:off x="93715" y="3214686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5-конечная звезда 26"/>
          <p:cNvSpPr/>
          <p:nvPr/>
        </p:nvSpPr>
        <p:spPr>
          <a:xfrm>
            <a:off x="63496" y="4384991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5-конечная звезда 27"/>
          <p:cNvSpPr/>
          <p:nvPr/>
        </p:nvSpPr>
        <p:spPr>
          <a:xfrm>
            <a:off x="63496" y="5510226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5-конечная звезда 28"/>
          <p:cNvSpPr/>
          <p:nvPr/>
        </p:nvSpPr>
        <p:spPr>
          <a:xfrm>
            <a:off x="716394" y="0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5-конечная звезда 29"/>
          <p:cNvSpPr/>
          <p:nvPr/>
        </p:nvSpPr>
        <p:spPr>
          <a:xfrm>
            <a:off x="3480245" y="0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5-конечная звезда 30"/>
          <p:cNvSpPr/>
          <p:nvPr/>
        </p:nvSpPr>
        <p:spPr>
          <a:xfrm>
            <a:off x="2073684" y="0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5-конечная звезда 31"/>
          <p:cNvSpPr/>
          <p:nvPr/>
        </p:nvSpPr>
        <p:spPr>
          <a:xfrm>
            <a:off x="7700412" y="1239642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5-конечная звезда 32"/>
          <p:cNvSpPr/>
          <p:nvPr/>
        </p:nvSpPr>
        <p:spPr>
          <a:xfrm>
            <a:off x="7708176" y="5407"/>
            <a:ext cx="1357290" cy="135729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Ы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318" y="1590770"/>
            <a:ext cx="2430016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3. Земля.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429264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4000" dirty="0" smtClean="0"/>
              <a:t>3. Устный счёт.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000108"/>
            <a:ext cx="473870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284</TotalTime>
  <Words>382</Words>
  <Application>Microsoft Office PowerPoint</Application>
  <PresentationFormat>Экран (4:3)</PresentationFormat>
  <Paragraphs>136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 Астроном (Звездочёт) – специалист по изучению космических тел.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 Кулаковская</cp:lastModifiedBy>
  <cp:revision>39</cp:revision>
  <dcterms:modified xsi:type="dcterms:W3CDTF">2019-10-13T16:39:42Z</dcterms:modified>
</cp:coreProperties>
</file>