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99" r:id="rId3"/>
    <p:sldId id="269" r:id="rId4"/>
    <p:sldId id="310" r:id="rId5"/>
    <p:sldId id="300" r:id="rId6"/>
    <p:sldId id="311" r:id="rId7"/>
    <p:sldId id="301" r:id="rId8"/>
    <p:sldId id="312" r:id="rId9"/>
    <p:sldId id="302" r:id="rId10"/>
    <p:sldId id="303" r:id="rId11"/>
    <p:sldId id="304" r:id="rId12"/>
    <p:sldId id="305" r:id="rId13"/>
    <p:sldId id="313" r:id="rId14"/>
    <p:sldId id="260" r:id="rId15"/>
    <p:sldId id="266" r:id="rId16"/>
    <p:sldId id="275" r:id="rId17"/>
    <p:sldId id="276" r:id="rId18"/>
    <p:sldId id="277" r:id="rId19"/>
    <p:sldId id="278" r:id="rId20"/>
    <p:sldId id="306" r:id="rId21"/>
    <p:sldId id="308" r:id="rId22"/>
    <p:sldId id="307" r:id="rId23"/>
    <p:sldId id="279" r:id="rId24"/>
    <p:sldId id="309" r:id="rId25"/>
    <p:sldId id="298" r:id="rId2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FF"/>
    <a:srgbClr val="000099"/>
    <a:srgbClr val="800000"/>
    <a:srgbClr val="990033"/>
    <a:srgbClr val="008080"/>
    <a:srgbClr val="6600FF"/>
    <a:srgbClr val="3333CC"/>
    <a:srgbClr val="FFFF99"/>
    <a:srgbClr val="0033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115" autoAdjust="0"/>
    <p:restoredTop sz="94660"/>
  </p:normalViewPr>
  <p:slideViewPr>
    <p:cSldViewPr>
      <p:cViewPr>
        <p:scale>
          <a:sx n="64" d="100"/>
          <a:sy n="64" d="100"/>
        </p:scale>
        <p:origin x="-1044" y="-86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199EFBB-7943-404C-A91C-D358BD8B08F8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41547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6D1F3E3-0B48-48BB-A140-96094368ED69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30891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9FEE387-DEBB-402A-8C82-C694324004E9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66017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F1E5A9F-A93D-4209-A85B-FE1548A72AF9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38856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3ECA414-2B0E-4231-93C2-56F430D9C060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95756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3D21399-FEEE-4C38-A675-313A27BF0682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28259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A69A8FD-02F3-40D6-ABEB-A8C59CBB00D9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58615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8E2C4CC-B10F-4644-B150-60487EA1FAA6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01319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6A2AAED-40DC-442D-B599-5143C94F2631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14747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284B3F-AD7E-459E-91B2-678A613C40A2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98528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5E19D7A-CD40-4B46-ADCD-89BABBCE4DA0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04582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36053CEA-E611-47AB-AB61-517AF622C7C9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hyperlink" Target="https://yandex.ru/images/search?from=tabbar&amp;text=%D0%9F%D1%80%D0%BE%D0%B4%D0%B0%D0%B2%D1%86%D1%8B%20%D1%81%D0%BB%D0%B5%D0%B7&amp;pos=1&amp;img_url=https%3A%2F%2Feditorial01.shutterstock.com%2Fwm-preview-1500%2F3687572h%2Fadea9daa%2Fprofessional-funeral-weeper-paid-mourners-fujian-province-china-shutterstock-editorial-3687572h.jpg&amp;rpt=simage" TargetMode="External"/><Relationship Id="rId3" Type="http://schemas.openxmlformats.org/officeDocument/2006/relationships/hyperlink" Target="https://liveitaly.ru/sites/default/files/kak-nayti-rabotu-v-italii-bez-znaniya-italyanskogo-yazyka-1.jpg" TargetMode="External"/><Relationship Id="rId7" Type="http://schemas.openxmlformats.org/officeDocument/2006/relationships/hyperlink" Target="https://yandex.ru/images/search?from=tabbar&amp;text=%D0%9A%D0%BE%D1%82%20%D0%B2%20%D0%BC%D0%B5%D1%88%D0%BA%D0%B5&amp;pos=23&amp;img_url=https%3A%2F%2Fimage3.slideserve.com%2F7040316%2Fslide7-l.jpg&amp;rpt=simage" TargetMode="External"/><Relationship Id="rId2" Type="http://schemas.openxmlformats.org/officeDocument/2006/relationships/hyperlink" Target="http://kira-scrap.ru/dir/raznoe/professii/267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ped-kopilka.ru/blogs/olga-ivanovna-kabanova/igra-neobychnye-profesi-v-mire.html" TargetMode="External"/><Relationship Id="rId5" Type="http://schemas.openxmlformats.org/officeDocument/2006/relationships/hyperlink" Target="https://papyrus-net.livejournal.com/188924.html" TargetMode="External"/><Relationship Id="rId10" Type="http://schemas.openxmlformats.org/officeDocument/2006/relationships/hyperlink" Target="https://cs10.pikabu.ru/post_img/2018/01/14/8/og_og_1515933722376527819.jpg" TargetMode="External"/><Relationship Id="rId4" Type="http://schemas.openxmlformats.org/officeDocument/2006/relationships/hyperlink" Target="https://equity.today/neobychnye-professij.html" TargetMode="External"/><Relationship Id="rId9" Type="http://schemas.openxmlformats.org/officeDocument/2006/relationships/hyperlink" Target="https://topkin.ru/wp-content/uploads/2015/03/492733.jpg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1" y="4472993"/>
            <a:ext cx="9143999" cy="1143000"/>
          </a:xfrm>
          <a:prstGeom prst="rect">
            <a:avLst/>
          </a:prstGeom>
        </p:spPr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 fontAlgn="auto">
              <a:spcAft>
                <a:spcPts val="0"/>
              </a:spcAft>
              <a:defRPr/>
            </a:pPr>
            <a:r>
              <a:rPr lang="ru-RU" sz="4800" b="1" i="1" dirty="0" smtClean="0">
                <a:ln w="11430"/>
                <a:solidFill>
                  <a:schemeClr val="bg1"/>
                </a:solidFill>
                <a:effectLst>
                  <a:outerShdw blurRad="50800" dist="39000" dir="9300000" algn="tl">
                    <a:srgbClr val="000000"/>
                  </a:outerShdw>
                </a:effectLst>
                <a:latin typeface="Century Schoolbook" panose="02040604050505020304" pitchFamily="18" charset="0"/>
              </a:rPr>
              <a:t>Чудесный мир профессий</a:t>
            </a:r>
            <a:endParaRPr lang="ru-RU" sz="4800" b="1" i="1" dirty="0">
              <a:ln w="11430"/>
              <a:solidFill>
                <a:schemeClr val="bg1"/>
              </a:solidFill>
              <a:effectLst>
                <a:outerShdw blurRad="50800" dist="39000" dir="9300000" algn="tl">
                  <a:srgbClr val="000000"/>
                </a:outerShdw>
              </a:effectLst>
              <a:latin typeface="Century Schoolbook" panose="02040604050505020304" pitchFamily="18" charset="0"/>
            </a:endParaRPr>
          </a:p>
        </p:txBody>
      </p:sp>
      <p:pic>
        <p:nvPicPr>
          <p:cNvPr id="3" name="Picture 2" descr="C:\Users\1\Desktop\1 (26)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179512" y="476671"/>
            <a:ext cx="4716736" cy="38195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1\Desktop\0_9625e_216fdbf2_L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00192" y="106679"/>
            <a:ext cx="2658987" cy="42130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501107" y="5589240"/>
            <a:ext cx="8458072" cy="1143000"/>
          </a:xfrm>
          <a:prstGeom prst="rect">
            <a:avLst/>
          </a:prstGeom>
          <a:ln>
            <a:noFill/>
          </a:ln>
        </p:spPr>
        <p:txBody>
          <a:bodyPr>
            <a:noAutofit/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 algn="r" fontAlgn="auto">
              <a:spcAft>
                <a:spcPts val="0"/>
              </a:spcAft>
              <a:defRPr/>
            </a:pPr>
            <a:r>
              <a:rPr lang="ru-RU" sz="2000" dirty="0" smtClean="0">
                <a:solidFill>
                  <a:schemeClr val="bg1"/>
                </a:solidFill>
                <a:latin typeface="Century Schoolbook" panose="02040604050505020304" pitchFamily="18" charset="0"/>
              </a:rPr>
              <a:t>Учитель географии МБОУ СШ №10 </a:t>
            </a:r>
          </a:p>
          <a:p>
            <a:pPr algn="r" fontAlgn="auto">
              <a:spcAft>
                <a:spcPts val="0"/>
              </a:spcAft>
              <a:defRPr/>
            </a:pPr>
            <a:r>
              <a:rPr lang="ru-RU" sz="2000" dirty="0" err="1" smtClean="0">
                <a:solidFill>
                  <a:schemeClr val="bg1"/>
                </a:solidFill>
                <a:latin typeface="Century Schoolbook" panose="02040604050505020304" pitchFamily="18" charset="0"/>
              </a:rPr>
              <a:t>г.Тейково</a:t>
            </a:r>
            <a:r>
              <a:rPr lang="ru-RU" sz="2000" dirty="0" smtClean="0">
                <a:solidFill>
                  <a:schemeClr val="bg1"/>
                </a:solidFill>
                <a:latin typeface="Century Schoolbook" panose="02040604050505020304" pitchFamily="18" charset="0"/>
              </a:rPr>
              <a:t> Ивановской области </a:t>
            </a:r>
          </a:p>
          <a:p>
            <a:pPr algn="r" fontAlgn="auto">
              <a:spcAft>
                <a:spcPts val="0"/>
              </a:spcAft>
              <a:defRPr/>
            </a:pPr>
            <a:r>
              <a:rPr lang="ru-RU" sz="2000" dirty="0" smtClean="0">
                <a:solidFill>
                  <a:schemeClr val="bg1"/>
                </a:solidFill>
                <a:latin typeface="Century Schoolbook" panose="02040604050505020304" pitchFamily="18" charset="0"/>
              </a:rPr>
              <a:t>Кузьмина Светлана Евгеньевна</a:t>
            </a:r>
            <a:endParaRPr lang="ru-RU" sz="2000" dirty="0">
              <a:solidFill>
                <a:schemeClr val="bg1"/>
              </a:solidFill>
              <a:latin typeface="Century Schoolbook" panose="020406040505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0094" b="18767"/>
          <a:stretch/>
        </p:blipFill>
        <p:spPr>
          <a:xfrm>
            <a:off x="0" y="0"/>
            <a:ext cx="2309881" cy="1098006"/>
          </a:xfrm>
          <a:prstGeom prst="rect">
            <a:avLst/>
          </a:prstGeom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0" y="980728"/>
            <a:ext cx="9144000" cy="1143000"/>
          </a:xfrm>
          <a:prstGeom prst="rect">
            <a:avLst/>
          </a:prstGeom>
        </p:spPr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ln w="11430"/>
                <a:solidFill>
                  <a:srgbClr val="008080"/>
                </a:solidFill>
                <a:effectLst>
                  <a:outerShdw blurRad="50800" dist="39000" dir="9300000" algn="tl">
                    <a:srgbClr val="000000"/>
                  </a:outerShdw>
                </a:effectLst>
                <a:latin typeface="Century Schoolbook" panose="02040604050505020304" pitchFamily="18" charset="0"/>
              </a:rPr>
              <a:t>4. Конкурс «В гостях у сказки»</a:t>
            </a:r>
            <a:endParaRPr lang="ru-RU" b="1" dirty="0">
              <a:ln w="11430"/>
              <a:solidFill>
                <a:srgbClr val="008080"/>
              </a:solidFill>
              <a:effectLst>
                <a:outerShdw blurRad="50800" dist="39000" dir="9300000" algn="tl">
                  <a:srgbClr val="000000"/>
                </a:outerShdw>
              </a:effectLst>
              <a:latin typeface="Century Schoolbook" panose="02040604050505020304" pitchFamily="18" charset="0"/>
            </a:endParaRPr>
          </a:p>
        </p:txBody>
      </p:sp>
      <p:pic>
        <p:nvPicPr>
          <p:cNvPr id="5" name="Picture 7" descr="C:\Users\1\Desktop\30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3430" y="4581128"/>
            <a:ext cx="2139528" cy="18840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C:\Users\1\Desktop\60523f44d0be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2993" y="2190171"/>
            <a:ext cx="1763688" cy="2063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C:\Users\1\Desktop\99.pn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66800" y="2797001"/>
            <a:ext cx="3132957" cy="3437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5724128" y="1928232"/>
            <a:ext cx="3286125" cy="471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1835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0094" b="18767"/>
          <a:stretch/>
        </p:blipFill>
        <p:spPr>
          <a:xfrm>
            <a:off x="0" y="0"/>
            <a:ext cx="2309881" cy="1098006"/>
          </a:xfrm>
          <a:prstGeom prst="rect">
            <a:avLst/>
          </a:prstGeom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0" y="980728"/>
            <a:ext cx="9144000" cy="1143000"/>
          </a:xfrm>
          <a:prstGeom prst="rect">
            <a:avLst/>
          </a:prstGeom>
        </p:spPr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ln w="11430"/>
                <a:solidFill>
                  <a:srgbClr val="008080"/>
                </a:solidFill>
                <a:effectLst>
                  <a:outerShdw blurRad="50800" dist="39000" dir="9300000" algn="tl">
                    <a:srgbClr val="000000"/>
                  </a:outerShdw>
                </a:effectLst>
                <a:latin typeface="Century Schoolbook" panose="02040604050505020304" pitchFamily="18" charset="0"/>
              </a:rPr>
              <a:t>4. Конкурс «В гостях у сказки»</a:t>
            </a:r>
            <a:endParaRPr lang="ru-RU" b="1" dirty="0">
              <a:ln w="11430"/>
              <a:solidFill>
                <a:srgbClr val="008080"/>
              </a:solidFill>
              <a:effectLst>
                <a:outerShdw blurRad="50800" dist="39000" dir="9300000" algn="tl">
                  <a:srgbClr val="000000"/>
                </a:outerShdw>
              </a:effectLst>
              <a:latin typeface="Century Schoolbook" panose="02040604050505020304" pitchFamily="18" charset="0"/>
            </a:endParaRPr>
          </a:p>
        </p:txBody>
      </p:sp>
      <p:pic>
        <p:nvPicPr>
          <p:cNvPr id="5122" name="Picture 2" descr="C:\Users\1\Desktop\1316291340_32.jp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1848" t="3091" r="423" b="20519"/>
          <a:stretch/>
        </p:blipFill>
        <p:spPr bwMode="auto">
          <a:xfrm>
            <a:off x="251520" y="2276872"/>
            <a:ext cx="2937376" cy="2930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88896" y="3514481"/>
            <a:ext cx="2962275" cy="2962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 descr="C:\Users\1\Desktop\daa3979f1118.pn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51171" y="2123728"/>
            <a:ext cx="2922790" cy="40419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57817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0094" b="18767"/>
          <a:stretch/>
        </p:blipFill>
        <p:spPr>
          <a:xfrm>
            <a:off x="0" y="0"/>
            <a:ext cx="2309881" cy="1098006"/>
          </a:xfrm>
          <a:prstGeom prst="rect">
            <a:avLst/>
          </a:prstGeom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0" y="980728"/>
            <a:ext cx="9144000" cy="1143000"/>
          </a:xfrm>
          <a:prstGeom prst="rect">
            <a:avLst/>
          </a:prstGeom>
        </p:spPr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ln w="11430"/>
                <a:solidFill>
                  <a:srgbClr val="008080"/>
                </a:solidFill>
                <a:effectLst>
                  <a:outerShdw blurRad="50800" dist="39000" dir="9300000" algn="tl">
                    <a:srgbClr val="000000"/>
                  </a:outerShdw>
                </a:effectLst>
                <a:latin typeface="Century Schoolbook" panose="02040604050505020304" pitchFamily="18" charset="0"/>
              </a:rPr>
              <a:t>4. Конкурс «В гостях у сказки»</a:t>
            </a:r>
            <a:endParaRPr lang="ru-RU" b="1" dirty="0">
              <a:ln w="11430"/>
              <a:solidFill>
                <a:srgbClr val="008080"/>
              </a:solidFill>
              <a:effectLst>
                <a:outerShdw blurRad="50800" dist="39000" dir="9300000" algn="tl">
                  <a:srgbClr val="000000"/>
                </a:outerShdw>
              </a:effectLst>
              <a:latin typeface="Century Schoolbook" panose="02040604050505020304" pitchFamily="18" charset="0"/>
            </a:endParaRPr>
          </a:p>
        </p:txBody>
      </p:sp>
      <p:pic>
        <p:nvPicPr>
          <p:cNvPr id="6146" name="Picture 2" descr="C:\Users\1\Desktop\16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" y="2312916"/>
            <a:ext cx="3635897" cy="2212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C:\Users\1\Desktop\sk2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71800" y="3861048"/>
            <a:ext cx="3240360" cy="27512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C:\Users\1\Desktop\50.pn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08425" y="2129913"/>
            <a:ext cx="3407527" cy="31486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10668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492285" y="908720"/>
            <a:ext cx="8460432" cy="746818"/>
          </a:xfrm>
          <a:prstGeom prst="rect">
            <a:avLst/>
          </a:prstGeom>
        </p:spPr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ln w="11430"/>
                <a:solidFill>
                  <a:srgbClr val="008080"/>
                </a:solidFill>
                <a:effectLst>
                  <a:outerShdw blurRad="50800" dist="39000" dir="9300000" algn="tl">
                    <a:srgbClr val="000000"/>
                  </a:outerShdw>
                </a:effectLst>
                <a:latin typeface="Century Schoolbook" panose="02040604050505020304" pitchFamily="18" charset="0"/>
              </a:rPr>
              <a:t>Необычные профессии</a:t>
            </a:r>
            <a:endParaRPr lang="ru-RU" b="1" dirty="0">
              <a:ln w="11430"/>
              <a:solidFill>
                <a:srgbClr val="008080"/>
              </a:solidFill>
              <a:effectLst>
                <a:outerShdw blurRad="50800" dist="39000" dir="9300000" algn="tl">
                  <a:srgbClr val="000000"/>
                </a:outerShdw>
              </a:effectLst>
              <a:latin typeface="Century Schoolbook" panose="020406040505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0094" b="18767"/>
          <a:stretch/>
        </p:blipFill>
        <p:spPr>
          <a:xfrm>
            <a:off x="0" y="0"/>
            <a:ext cx="2309881" cy="1098006"/>
          </a:xfrm>
          <a:prstGeom prst="rect">
            <a:avLst/>
          </a:prstGeom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</p:pic>
      <p:pic>
        <p:nvPicPr>
          <p:cNvPr id="2050" name="Picture 2" descr="C:\Users\1\Desktop\с (7)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9044" y="3367688"/>
            <a:ext cx="2915816" cy="31083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3127283" y="5490083"/>
            <a:ext cx="5616624" cy="432048"/>
          </a:xfrm>
          <a:prstGeom prst="rect">
            <a:avLst/>
          </a:prstGeom>
          <a:ln>
            <a:noFill/>
          </a:ln>
        </p:spPr>
        <p:txBody>
          <a:bodyPr>
            <a:noAutofit/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 fontAlgn="auto"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chemeClr val="accent5">
                    <a:lumMod val="25000"/>
                  </a:schemeClr>
                </a:solidFill>
                <a:latin typeface="Book Antiqua" pitchFamily="18" charset="0"/>
              </a:rPr>
              <a:t>Переворачиватель пингвинов</a:t>
            </a:r>
            <a:endParaRPr lang="ru-RU" sz="2400" b="1" dirty="0">
              <a:solidFill>
                <a:schemeClr val="accent5">
                  <a:lumMod val="25000"/>
                </a:schemeClr>
              </a:solidFill>
              <a:latin typeface="Book Antiqua" pitchFamily="18" charset="0"/>
            </a:endParaRPr>
          </a:p>
        </p:txBody>
      </p:sp>
      <p:pic>
        <p:nvPicPr>
          <p:cNvPr id="4098" name="Picture 2" descr="C:\Users\1\Desktop\og_og_1515933722376527819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28907" y="2197916"/>
            <a:ext cx="5715000" cy="2990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18400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771800" y="2571089"/>
            <a:ext cx="4882211" cy="3293928"/>
          </a:xfrm>
          <a:prstGeom prst="rect">
            <a:avLst/>
          </a:prstGeom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683568" y="1393944"/>
            <a:ext cx="8201745" cy="1143000"/>
          </a:xfrm>
          <a:prstGeom prst="rect">
            <a:avLst/>
          </a:prstGeo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ln w="11430"/>
                <a:solidFill>
                  <a:srgbClr val="008080"/>
                </a:solidFill>
                <a:effectLst>
                  <a:outerShdw blurRad="50800" dist="39000" dir="9300000" algn="tl">
                    <a:srgbClr val="000000"/>
                  </a:outerShdw>
                </a:effectLst>
                <a:latin typeface="Century Schoolbook" panose="02040604050505020304" pitchFamily="18" charset="0"/>
              </a:rPr>
              <a:t>5. Конкурс «АУКЦИОН»</a:t>
            </a:r>
            <a:endParaRPr lang="ru-RU" b="1" dirty="0">
              <a:ln w="11430"/>
              <a:solidFill>
                <a:srgbClr val="008080"/>
              </a:solidFill>
              <a:effectLst>
                <a:outerShdw blurRad="50800" dist="39000" dir="9300000" algn="tl">
                  <a:srgbClr val="000000"/>
                </a:outerShdw>
              </a:effectLst>
              <a:latin typeface="Century Schoolbook" panose="020406040505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0094" b="18767"/>
          <a:stretch/>
        </p:blipFill>
        <p:spPr>
          <a:xfrm>
            <a:off x="0" y="0"/>
            <a:ext cx="2309881" cy="1098006"/>
          </a:xfrm>
          <a:prstGeom prst="rect">
            <a:avLst/>
          </a:prstGeom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Объект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903552" y="4771088"/>
            <a:ext cx="2900008" cy="1956577"/>
          </a:xfrm>
          <a:prstGeom prst="rect">
            <a:avLst/>
          </a:prstGeom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1619672" y="992600"/>
            <a:ext cx="6313433" cy="720080"/>
          </a:xfrm>
          <a:prstGeom prst="rect">
            <a:avLst/>
          </a:prstGeom>
        </p:spPr>
        <p:txBody>
          <a:bodyPr>
            <a:normAutofit fontScale="77500" lnSpcReduction="2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 fontAlgn="auto">
              <a:spcAft>
                <a:spcPts val="0"/>
              </a:spcAft>
              <a:defRPr/>
            </a:pPr>
            <a:r>
              <a:rPr lang="ru-RU" sz="3600" b="1" dirty="0" smtClean="0">
                <a:ln w="11430"/>
                <a:solidFill>
                  <a:srgbClr val="008080"/>
                </a:solidFill>
                <a:effectLst>
                  <a:outerShdw blurRad="50800" dist="39000" dir="9300000" algn="tl">
                    <a:srgbClr val="000000"/>
                  </a:outerShdw>
                </a:effectLst>
                <a:latin typeface="Century Schoolbook" panose="02040604050505020304" pitchFamily="18" charset="0"/>
              </a:rPr>
              <a:t>О какой профессии идет речь?</a:t>
            </a:r>
            <a:endParaRPr lang="ru-RU" sz="3600" b="1" dirty="0">
              <a:ln w="11430"/>
              <a:solidFill>
                <a:srgbClr val="008080"/>
              </a:solidFill>
              <a:effectLst>
                <a:outerShdw blurRad="50800" dist="39000" dir="9300000" algn="tl">
                  <a:srgbClr val="000000"/>
                </a:outerShdw>
              </a:effectLst>
              <a:latin typeface="Century Schoolbook" panose="020406040505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72413" y="2138208"/>
            <a:ext cx="8875133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dirty="0">
                <a:solidFill>
                  <a:schemeClr val="accent6">
                    <a:lumMod val="75000"/>
                  </a:schemeClr>
                </a:solidFill>
                <a:latin typeface="Book Antiqua" pitchFamily="18" charset="0"/>
              </a:rPr>
              <a:t>Эта профессия была распространена еще в Древнем Риме, и заключалась в умении давать советы хозяину, и держать его секреты в строжайшей тайне. Позже жители Европы оценили ее важность, а в России она появилась во времена Петра </a:t>
            </a:r>
            <a:r>
              <a:rPr lang="en-US" sz="2400" dirty="0">
                <a:solidFill>
                  <a:schemeClr val="accent6">
                    <a:lumMod val="75000"/>
                  </a:schemeClr>
                </a:solidFill>
                <a:latin typeface="Book Antiqua" pitchFamily="18" charset="0"/>
              </a:rPr>
              <a:t>I</a:t>
            </a:r>
            <a:r>
              <a:rPr lang="ru-RU" sz="2400" dirty="0">
                <a:solidFill>
                  <a:schemeClr val="accent6">
                    <a:lumMod val="75000"/>
                  </a:schemeClr>
                </a:solidFill>
                <a:latin typeface="Book Antiqua" pitchFamily="18" charset="0"/>
              </a:rPr>
              <a:t>. Внимание, ум, привлекательность, расположение к себе – это незаменимые качества людей данной профессии. Этот человек должен уметь быстро и грамотно печатать, правильно оформлять документы, </a:t>
            </a:r>
            <a:endParaRPr lang="ru-RU" sz="2400" dirty="0" smtClean="0">
              <a:solidFill>
                <a:schemeClr val="accent6">
                  <a:lumMod val="75000"/>
                </a:schemeClr>
              </a:solidFill>
              <a:latin typeface="Book Antiqua" pitchFamily="18" charset="0"/>
            </a:endParaRPr>
          </a:p>
          <a:p>
            <a:pPr algn="just"/>
            <a:r>
              <a:rPr lang="ru-RU" sz="2400" dirty="0" smtClean="0">
                <a:solidFill>
                  <a:schemeClr val="accent6">
                    <a:lumMod val="75000"/>
                  </a:schemeClr>
                </a:solidFill>
                <a:latin typeface="Book Antiqua" pitchFamily="18" charset="0"/>
              </a:rPr>
              <a:t>должен </a:t>
            </a:r>
            <a:r>
              <a:rPr lang="ru-RU" sz="2400" dirty="0">
                <a:solidFill>
                  <a:schemeClr val="accent6">
                    <a:lumMod val="75000"/>
                  </a:schemeClr>
                </a:solidFill>
                <a:latin typeface="Book Antiqua" pitchFamily="18" charset="0"/>
              </a:rPr>
              <a:t>владеть компьютером и </a:t>
            </a:r>
            <a:endParaRPr lang="ru-RU" sz="2400" dirty="0" smtClean="0">
              <a:solidFill>
                <a:schemeClr val="accent6">
                  <a:lumMod val="75000"/>
                </a:schemeClr>
              </a:solidFill>
              <a:latin typeface="Book Antiqua" pitchFamily="18" charset="0"/>
            </a:endParaRPr>
          </a:p>
          <a:p>
            <a:pPr algn="just"/>
            <a:r>
              <a:rPr lang="ru-RU" sz="2400" dirty="0" smtClean="0">
                <a:solidFill>
                  <a:schemeClr val="accent6">
                    <a:lumMod val="75000"/>
                  </a:schemeClr>
                </a:solidFill>
                <a:latin typeface="Book Antiqua" pitchFamily="18" charset="0"/>
              </a:rPr>
              <a:t>другой </a:t>
            </a:r>
            <a:r>
              <a:rPr lang="ru-RU" sz="2400" dirty="0">
                <a:solidFill>
                  <a:schemeClr val="accent6">
                    <a:lumMod val="75000"/>
                  </a:schemeClr>
                </a:solidFill>
                <a:latin typeface="Book Antiqua" pitchFamily="18" charset="0"/>
              </a:rPr>
              <a:t>оргтехникой.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611558" y="1676543"/>
            <a:ext cx="799684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Aft>
                <a:spcPts val="0"/>
              </a:spcAft>
              <a:tabLst>
                <a:tab pos="180340" algn="l"/>
              </a:tabLst>
            </a:pPr>
            <a:r>
              <a:rPr lang="ru-RU" sz="2400" i="1" u="sng" dirty="0" smtClean="0">
                <a:solidFill>
                  <a:srgbClr val="2D2D8A">
                    <a:lumMod val="50000"/>
                  </a:srgbClr>
                </a:solidFill>
                <a:latin typeface="Bookman Old Style" pitchFamily="18" charset="0"/>
                <a:ea typeface="Times New Roman"/>
              </a:rPr>
              <a:t>Начальная </a:t>
            </a:r>
            <a:r>
              <a:rPr lang="ru-RU" sz="2400" i="1" u="sng" dirty="0">
                <a:solidFill>
                  <a:srgbClr val="2D2D8A">
                    <a:lumMod val="50000"/>
                  </a:srgbClr>
                </a:solidFill>
                <a:latin typeface="Bookman Old Style" pitchFamily="18" charset="0"/>
                <a:ea typeface="Times New Roman"/>
              </a:rPr>
              <a:t>цена </a:t>
            </a:r>
            <a:r>
              <a:rPr lang="ru-RU" sz="2400" i="1" u="sng" dirty="0" smtClean="0">
                <a:solidFill>
                  <a:srgbClr val="2D2D8A">
                    <a:lumMod val="50000"/>
                  </a:srgbClr>
                </a:solidFill>
                <a:latin typeface="Bookman Old Style" pitchFamily="18" charset="0"/>
                <a:ea typeface="Times New Roman"/>
              </a:rPr>
              <a:t>1 балл</a:t>
            </a:r>
            <a:endParaRPr lang="ru-RU" sz="2000" i="1" u="sng" dirty="0">
              <a:solidFill>
                <a:srgbClr val="2D2D8A">
                  <a:lumMod val="50000"/>
                </a:srgbClr>
              </a:solidFill>
              <a:latin typeface="Bookman Old Style" pitchFamily="18" charset="0"/>
              <a:ea typeface="Times New Roman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0094" b="18767"/>
          <a:stretch/>
        </p:blipFill>
        <p:spPr>
          <a:xfrm>
            <a:off x="0" y="0"/>
            <a:ext cx="2309881" cy="1098006"/>
          </a:xfrm>
          <a:prstGeom prst="rect">
            <a:avLst/>
          </a:prstGeom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7105073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1587" y="1496366"/>
            <a:ext cx="87326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spcAft>
                <a:spcPts val="0"/>
              </a:spcAft>
              <a:tabLst>
                <a:tab pos="180340" algn="l"/>
              </a:tabLst>
            </a:pPr>
            <a:r>
              <a:rPr lang="ru-RU" sz="2400" i="1" u="sng" dirty="0">
                <a:solidFill>
                  <a:srgbClr val="2D2D8A">
                    <a:lumMod val="50000"/>
                  </a:srgbClr>
                </a:solidFill>
                <a:latin typeface="Bookman Old Style" pitchFamily="18" charset="0"/>
                <a:ea typeface="Times New Roman"/>
              </a:rPr>
              <a:t>Начальная цена 1 </a:t>
            </a:r>
            <a:r>
              <a:rPr lang="ru-RU" sz="2400" i="1" u="sng" dirty="0" smtClean="0">
                <a:solidFill>
                  <a:srgbClr val="2D2D8A">
                    <a:lumMod val="50000"/>
                  </a:srgbClr>
                </a:solidFill>
                <a:latin typeface="Bookman Old Style" pitchFamily="18" charset="0"/>
                <a:ea typeface="Times New Roman"/>
              </a:rPr>
              <a:t>бал</a:t>
            </a:r>
            <a:endParaRPr lang="ru-RU" sz="2000" i="1" u="sng" dirty="0">
              <a:solidFill>
                <a:srgbClr val="2D2D8A">
                  <a:lumMod val="50000"/>
                </a:srgbClr>
              </a:solidFill>
              <a:latin typeface="Bookman Old Style" pitchFamily="18" charset="0"/>
              <a:ea typeface="Times New Roman"/>
            </a:endParaRPr>
          </a:p>
        </p:txBody>
      </p:sp>
      <p:pic>
        <p:nvPicPr>
          <p:cNvPr id="3" name="Объект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724128" y="4794380"/>
            <a:ext cx="3058666" cy="206362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37311" y="2204864"/>
            <a:ext cx="8541207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dirty="0">
                <a:solidFill>
                  <a:schemeClr val="accent6">
                    <a:lumMod val="75000"/>
                  </a:schemeClr>
                </a:solidFill>
                <a:latin typeface="Book Antiqua" pitchFamily="18" charset="0"/>
                <a:ea typeface="Times New Roman"/>
              </a:rPr>
              <a:t>Люди этой профессии первыми прибывают на место преступления, они все знают об отпечатках пальцев и о почерке человека. Любой специалист этой профессии знает, что у мужчин длина шага 60-90 см, а у женщин и стариков 50-70; а если длина шага метр и больше, значит, человек бежит. </a:t>
            </a:r>
            <a:endParaRPr lang="ru-RU" sz="2800" dirty="0">
              <a:solidFill>
                <a:schemeClr val="accent6">
                  <a:lumMod val="75000"/>
                </a:schemeClr>
              </a:solidFill>
              <a:latin typeface="Book Antiqua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0094" b="18767"/>
          <a:stretch/>
        </p:blipFill>
        <p:spPr>
          <a:xfrm>
            <a:off x="0" y="0"/>
            <a:ext cx="2309881" cy="1098006"/>
          </a:xfrm>
          <a:prstGeom prst="rect">
            <a:avLst/>
          </a:prstGeom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</p:pic>
      <p:sp>
        <p:nvSpPr>
          <p:cNvPr id="9" name="Заголовок 1"/>
          <p:cNvSpPr txBox="1">
            <a:spLocks/>
          </p:cNvSpPr>
          <p:nvPr/>
        </p:nvSpPr>
        <p:spPr>
          <a:xfrm>
            <a:off x="1619672" y="992600"/>
            <a:ext cx="6313433" cy="720080"/>
          </a:xfrm>
          <a:prstGeom prst="rect">
            <a:avLst/>
          </a:prstGeom>
        </p:spPr>
        <p:txBody>
          <a:bodyPr>
            <a:normAutofit fontScale="77500" lnSpcReduction="2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 fontAlgn="auto">
              <a:spcAft>
                <a:spcPts val="0"/>
              </a:spcAft>
              <a:defRPr/>
            </a:pPr>
            <a:r>
              <a:rPr lang="ru-RU" sz="3600" b="1" dirty="0" smtClean="0">
                <a:ln w="11430"/>
                <a:solidFill>
                  <a:srgbClr val="008080"/>
                </a:solidFill>
                <a:effectLst>
                  <a:outerShdw blurRad="50800" dist="39000" dir="9300000" algn="tl">
                    <a:srgbClr val="000000"/>
                  </a:outerShdw>
                </a:effectLst>
                <a:latin typeface="Century Schoolbook" panose="02040604050505020304" pitchFamily="18" charset="0"/>
              </a:rPr>
              <a:t>О какой профессии идет речь?</a:t>
            </a:r>
            <a:endParaRPr lang="ru-RU" sz="3600" b="1" dirty="0">
              <a:ln w="11430"/>
              <a:solidFill>
                <a:srgbClr val="008080"/>
              </a:solidFill>
              <a:effectLst>
                <a:outerShdw blurRad="50800" dist="39000" dir="9300000" algn="tl">
                  <a:srgbClr val="000000"/>
                </a:outerShdw>
              </a:effectLst>
              <a:latin typeface="Century Schoolbook" panose="020406040505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64899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Объект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207108" y="4931662"/>
            <a:ext cx="2654563" cy="179098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10778" y="2276872"/>
            <a:ext cx="8650893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dirty="0">
                <a:solidFill>
                  <a:schemeClr val="accent6">
                    <a:lumMod val="75000"/>
                  </a:schemeClr>
                </a:solidFill>
                <a:latin typeface="Book Antiqua" pitchFamily="18" charset="0"/>
                <a:ea typeface="Times New Roman"/>
              </a:rPr>
              <a:t>Эти учёные изучают, как жили люди в далёком прошлом. Летом они отправляются туда, где были поселения древних людей. За тысячи лет места стоянок обросли толстым слоем земли и покрылись травой и лесом. Учёные старательно, слой за слоем раскапывают землю и находят предметы, которые когда-то служили людям. Каждую находку осторожно очищают от пыли специальной кисточкой. </a:t>
            </a:r>
            <a:endParaRPr lang="ru-RU" sz="2400" dirty="0">
              <a:solidFill>
                <a:schemeClr val="accent6">
                  <a:lumMod val="75000"/>
                </a:schemeClr>
              </a:solidFill>
              <a:latin typeface="Book Antiqua" pitchFamily="18" charset="0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1619672" y="992600"/>
            <a:ext cx="6313433" cy="720080"/>
          </a:xfrm>
          <a:prstGeom prst="rect">
            <a:avLst/>
          </a:prstGeom>
        </p:spPr>
        <p:txBody>
          <a:bodyPr>
            <a:normAutofit fontScale="77500" lnSpcReduction="2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 fontAlgn="auto">
              <a:spcAft>
                <a:spcPts val="0"/>
              </a:spcAft>
              <a:defRPr/>
            </a:pPr>
            <a:r>
              <a:rPr lang="ru-RU" sz="3600" b="1" dirty="0" smtClean="0">
                <a:ln w="11430"/>
                <a:solidFill>
                  <a:srgbClr val="008080"/>
                </a:solidFill>
                <a:effectLst>
                  <a:outerShdw blurRad="50800" dist="39000" dir="9300000" algn="tl">
                    <a:srgbClr val="000000"/>
                  </a:outerShdw>
                </a:effectLst>
                <a:latin typeface="Century Schoolbook" panose="02040604050505020304" pitchFamily="18" charset="0"/>
              </a:rPr>
              <a:t>О какой профессии идет речь?</a:t>
            </a:r>
            <a:endParaRPr lang="ru-RU" sz="3600" b="1" dirty="0">
              <a:ln w="11430"/>
              <a:solidFill>
                <a:srgbClr val="008080"/>
              </a:solidFill>
              <a:effectLst>
                <a:outerShdw blurRad="50800" dist="39000" dir="9300000" algn="tl">
                  <a:srgbClr val="000000"/>
                </a:outerShdw>
              </a:effectLst>
              <a:latin typeface="Century Schoolbook" panose="02040604050505020304" pitchFamily="18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0094" b="18767"/>
          <a:stretch/>
        </p:blipFill>
        <p:spPr>
          <a:xfrm>
            <a:off x="0" y="0"/>
            <a:ext cx="2309881" cy="1098006"/>
          </a:xfrm>
          <a:prstGeom prst="rect">
            <a:avLst/>
          </a:prstGeom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</p:pic>
      <p:sp>
        <p:nvSpPr>
          <p:cNvPr id="10" name="TextBox 9"/>
          <p:cNvSpPr txBox="1"/>
          <p:nvPr/>
        </p:nvSpPr>
        <p:spPr>
          <a:xfrm>
            <a:off x="241587" y="1496366"/>
            <a:ext cx="87326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spcAft>
                <a:spcPts val="0"/>
              </a:spcAft>
              <a:tabLst>
                <a:tab pos="180340" algn="l"/>
              </a:tabLst>
            </a:pPr>
            <a:r>
              <a:rPr lang="ru-RU" sz="2400" i="1" u="sng" dirty="0">
                <a:solidFill>
                  <a:srgbClr val="2D2D8A">
                    <a:lumMod val="50000"/>
                  </a:srgbClr>
                </a:solidFill>
                <a:latin typeface="Bookman Old Style" pitchFamily="18" charset="0"/>
                <a:ea typeface="Times New Roman"/>
              </a:rPr>
              <a:t>Начальная цена 1 </a:t>
            </a:r>
            <a:r>
              <a:rPr lang="ru-RU" sz="2400" i="1" u="sng" dirty="0" smtClean="0">
                <a:solidFill>
                  <a:srgbClr val="2D2D8A">
                    <a:lumMod val="50000"/>
                  </a:srgbClr>
                </a:solidFill>
                <a:latin typeface="Bookman Old Style" pitchFamily="18" charset="0"/>
                <a:ea typeface="Times New Roman"/>
              </a:rPr>
              <a:t>бал</a:t>
            </a:r>
            <a:endParaRPr lang="ru-RU" sz="2000" i="1" u="sng" dirty="0">
              <a:solidFill>
                <a:srgbClr val="2D2D8A">
                  <a:lumMod val="50000"/>
                </a:srgbClr>
              </a:solidFill>
              <a:latin typeface="Bookman Old Style" pitchFamily="18" charset="0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2502795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Объект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116155" y="4797152"/>
            <a:ext cx="2868022" cy="193499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55197" y="2276872"/>
            <a:ext cx="871904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  <a:latin typeface="Book Antiqua" pitchFamily="18" charset="0"/>
                <a:ea typeface="Times New Roman"/>
              </a:rPr>
              <a:t>Эта </a:t>
            </a:r>
            <a:r>
              <a:rPr lang="ru-RU" sz="2000" dirty="0">
                <a:solidFill>
                  <a:schemeClr val="accent6">
                    <a:lumMod val="50000"/>
                  </a:schemeClr>
                </a:solidFill>
                <a:latin typeface="Book Antiqua" pitchFamily="18" charset="0"/>
                <a:ea typeface="Times New Roman"/>
              </a:rPr>
              <a:t>древняя профессия, необходимая людям самого разного возраста, возникла несколько тысяч лет назад в древнем Египте. До середины XIX века в России были распространены бродячие представители этой профессии, которые работали по домам и квартирам, на базарах и рынках. Как правило, в одной руке у них была коробка с инструментами, которые не изменились и в настоящее время, через голову надевался переносной стул. Кажется, что это простая работа, но работнику должны быть знакомы такие науки как химия и физика. В настоящее время в руках этой </a:t>
            </a:r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  <a:latin typeface="Book Antiqua" pitchFamily="18" charset="0"/>
                <a:ea typeface="Times New Roman"/>
              </a:rPr>
              <a:t>востребованной  </a:t>
            </a:r>
          </a:p>
          <a:p>
            <a:pPr algn="just"/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  <a:latin typeface="Book Antiqua" pitchFamily="18" charset="0"/>
                <a:ea typeface="Times New Roman"/>
              </a:rPr>
              <a:t>профессии</a:t>
            </a:r>
            <a:r>
              <a:rPr lang="ru-RU" sz="2000" dirty="0">
                <a:solidFill>
                  <a:schemeClr val="accent6">
                    <a:lumMod val="50000"/>
                  </a:schemeClr>
                </a:solidFill>
                <a:latin typeface="Book Antiqua" pitchFamily="18" charset="0"/>
                <a:ea typeface="Times New Roman"/>
              </a:rPr>
              <a:t>, большая ответственность </a:t>
            </a:r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  <a:latin typeface="Book Antiqua" pitchFamily="18" charset="0"/>
                <a:ea typeface="Times New Roman"/>
              </a:rPr>
              <a:t>за </a:t>
            </a:r>
          </a:p>
          <a:p>
            <a:pPr algn="just"/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  <a:latin typeface="Book Antiqua" pitchFamily="18" charset="0"/>
                <a:ea typeface="Times New Roman"/>
              </a:rPr>
              <a:t>дальнейшее </a:t>
            </a:r>
            <a:r>
              <a:rPr lang="ru-RU" sz="2000" dirty="0">
                <a:solidFill>
                  <a:schemeClr val="accent6">
                    <a:lumMod val="50000"/>
                  </a:schemeClr>
                </a:solidFill>
                <a:latin typeface="Book Antiqua" pitchFamily="18" charset="0"/>
                <a:ea typeface="Times New Roman"/>
              </a:rPr>
              <a:t>самочувствие и внешний </a:t>
            </a:r>
            <a:endParaRPr lang="ru-RU" sz="2000" dirty="0" smtClean="0">
              <a:solidFill>
                <a:schemeClr val="accent6">
                  <a:lumMod val="50000"/>
                </a:schemeClr>
              </a:solidFill>
              <a:latin typeface="Book Antiqua" pitchFamily="18" charset="0"/>
              <a:ea typeface="Times New Roman"/>
            </a:endParaRPr>
          </a:p>
          <a:p>
            <a:pPr algn="just"/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  <a:latin typeface="Book Antiqua" pitchFamily="18" charset="0"/>
                <a:ea typeface="Times New Roman"/>
              </a:rPr>
              <a:t>облик </a:t>
            </a:r>
            <a:r>
              <a:rPr lang="ru-RU" sz="2000" dirty="0">
                <a:solidFill>
                  <a:schemeClr val="accent6">
                    <a:lumMod val="50000"/>
                  </a:schemeClr>
                </a:solidFill>
                <a:latin typeface="Book Antiqua" pitchFamily="18" charset="0"/>
                <a:ea typeface="Times New Roman"/>
              </a:rPr>
              <a:t>людей.</a:t>
            </a: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1619672" y="992600"/>
            <a:ext cx="6313433" cy="720080"/>
          </a:xfrm>
          <a:prstGeom prst="rect">
            <a:avLst/>
          </a:prstGeom>
        </p:spPr>
        <p:txBody>
          <a:bodyPr>
            <a:normAutofit fontScale="77500" lnSpcReduction="2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 fontAlgn="auto">
              <a:spcAft>
                <a:spcPts val="0"/>
              </a:spcAft>
              <a:defRPr/>
            </a:pPr>
            <a:r>
              <a:rPr lang="ru-RU" sz="3600" b="1" dirty="0" smtClean="0">
                <a:ln w="11430"/>
                <a:solidFill>
                  <a:srgbClr val="008080"/>
                </a:solidFill>
                <a:effectLst>
                  <a:outerShdw blurRad="50800" dist="39000" dir="9300000" algn="tl">
                    <a:srgbClr val="000000"/>
                  </a:outerShdw>
                </a:effectLst>
                <a:latin typeface="Century Schoolbook" panose="02040604050505020304" pitchFamily="18" charset="0"/>
              </a:rPr>
              <a:t>О какой профессии идет речь?</a:t>
            </a:r>
            <a:endParaRPr lang="ru-RU" sz="3600" b="1" dirty="0">
              <a:ln w="11430"/>
              <a:solidFill>
                <a:srgbClr val="008080"/>
              </a:solidFill>
              <a:effectLst>
                <a:outerShdw blurRad="50800" dist="39000" dir="9300000" algn="tl">
                  <a:srgbClr val="000000"/>
                </a:outerShdw>
              </a:effectLst>
              <a:latin typeface="Century Schoolbook" panose="02040604050505020304" pitchFamily="18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0094" b="18767"/>
          <a:stretch/>
        </p:blipFill>
        <p:spPr>
          <a:xfrm>
            <a:off x="0" y="0"/>
            <a:ext cx="2309881" cy="1098006"/>
          </a:xfrm>
          <a:prstGeom prst="rect">
            <a:avLst/>
          </a:prstGeom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</p:pic>
      <p:sp>
        <p:nvSpPr>
          <p:cNvPr id="10" name="TextBox 9"/>
          <p:cNvSpPr txBox="1"/>
          <p:nvPr/>
        </p:nvSpPr>
        <p:spPr>
          <a:xfrm>
            <a:off x="241587" y="1496366"/>
            <a:ext cx="87326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spcAft>
                <a:spcPts val="0"/>
              </a:spcAft>
              <a:tabLst>
                <a:tab pos="180340" algn="l"/>
              </a:tabLst>
            </a:pPr>
            <a:r>
              <a:rPr lang="ru-RU" sz="2400" i="1" u="sng" dirty="0">
                <a:solidFill>
                  <a:srgbClr val="2D2D8A">
                    <a:lumMod val="50000"/>
                  </a:srgbClr>
                </a:solidFill>
                <a:latin typeface="Bookman Old Style" pitchFamily="18" charset="0"/>
                <a:ea typeface="Times New Roman"/>
              </a:rPr>
              <a:t>Начальная цена 1 </a:t>
            </a:r>
            <a:r>
              <a:rPr lang="ru-RU" sz="2400" i="1" u="sng" dirty="0" smtClean="0">
                <a:solidFill>
                  <a:srgbClr val="2D2D8A">
                    <a:lumMod val="50000"/>
                  </a:srgbClr>
                </a:solidFill>
                <a:latin typeface="Bookman Old Style" pitchFamily="18" charset="0"/>
                <a:ea typeface="Times New Roman"/>
              </a:rPr>
              <a:t>бал</a:t>
            </a:r>
            <a:endParaRPr lang="ru-RU" sz="2000" i="1" u="sng" dirty="0">
              <a:solidFill>
                <a:srgbClr val="2D2D8A">
                  <a:lumMod val="50000"/>
                </a:srgbClr>
              </a:solidFill>
              <a:latin typeface="Bookman Old Style" pitchFamily="18" charset="0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673729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Объект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329613" y="4941168"/>
            <a:ext cx="2654563" cy="179098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41587" y="2132856"/>
            <a:ext cx="8506877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dirty="0">
                <a:solidFill>
                  <a:schemeClr val="accent6">
                    <a:lumMod val="75000"/>
                  </a:schemeClr>
                </a:solidFill>
                <a:latin typeface="Book Antiqua" pitchFamily="18" charset="0"/>
                <a:ea typeface="Times New Roman"/>
              </a:rPr>
              <a:t>Эта профессия очень древняя. Во все времена она была почетна и достойна уважения. Все здания, которые мы видим вокруг себя, - дома, дворцы, храмы, церкви, и даже уютные беседки в парке, - возникли не сами по себе. Придумывать красивые здания – дело непростое. Свою работу над будущим зданием этот человек начинает за столом с карандашом и листом бумаги в руках. </a:t>
            </a:r>
            <a:endParaRPr lang="ru-RU" sz="2200" dirty="0">
              <a:solidFill>
                <a:schemeClr val="accent6">
                  <a:lumMod val="75000"/>
                </a:schemeClr>
              </a:solidFill>
              <a:latin typeface="Book Antiqua" pitchFamily="18" charset="0"/>
              <a:ea typeface="Times New Roman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1619672" y="992600"/>
            <a:ext cx="6313433" cy="720080"/>
          </a:xfrm>
          <a:prstGeom prst="rect">
            <a:avLst/>
          </a:prstGeom>
        </p:spPr>
        <p:txBody>
          <a:bodyPr>
            <a:normAutofit fontScale="77500" lnSpcReduction="2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 fontAlgn="auto">
              <a:spcAft>
                <a:spcPts val="0"/>
              </a:spcAft>
              <a:defRPr/>
            </a:pPr>
            <a:r>
              <a:rPr lang="ru-RU" sz="3600" b="1" dirty="0" smtClean="0">
                <a:ln w="11430"/>
                <a:solidFill>
                  <a:srgbClr val="008080"/>
                </a:solidFill>
                <a:effectLst>
                  <a:outerShdw blurRad="50800" dist="39000" dir="9300000" algn="tl">
                    <a:srgbClr val="000000"/>
                  </a:outerShdw>
                </a:effectLst>
                <a:latin typeface="Century Schoolbook" panose="02040604050505020304" pitchFamily="18" charset="0"/>
              </a:rPr>
              <a:t>О какой профессии идет речь?</a:t>
            </a:r>
            <a:endParaRPr lang="ru-RU" sz="3600" b="1" dirty="0">
              <a:ln w="11430"/>
              <a:solidFill>
                <a:srgbClr val="008080"/>
              </a:solidFill>
              <a:effectLst>
                <a:outerShdw blurRad="50800" dist="39000" dir="9300000" algn="tl">
                  <a:srgbClr val="000000"/>
                </a:outerShdw>
              </a:effectLst>
              <a:latin typeface="Century Schoolbook" panose="02040604050505020304" pitchFamily="18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0094" b="18767"/>
          <a:stretch/>
        </p:blipFill>
        <p:spPr>
          <a:xfrm>
            <a:off x="0" y="0"/>
            <a:ext cx="2309881" cy="1098006"/>
          </a:xfrm>
          <a:prstGeom prst="rect">
            <a:avLst/>
          </a:prstGeom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</p:pic>
      <p:sp>
        <p:nvSpPr>
          <p:cNvPr id="10" name="TextBox 9"/>
          <p:cNvSpPr txBox="1"/>
          <p:nvPr/>
        </p:nvSpPr>
        <p:spPr>
          <a:xfrm>
            <a:off x="241587" y="1496366"/>
            <a:ext cx="87326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spcAft>
                <a:spcPts val="0"/>
              </a:spcAft>
              <a:tabLst>
                <a:tab pos="180340" algn="l"/>
              </a:tabLst>
            </a:pPr>
            <a:r>
              <a:rPr lang="ru-RU" sz="2400" i="1" u="sng" dirty="0">
                <a:solidFill>
                  <a:srgbClr val="2D2D8A">
                    <a:lumMod val="50000"/>
                  </a:srgbClr>
                </a:solidFill>
                <a:latin typeface="Bookman Old Style" pitchFamily="18" charset="0"/>
                <a:ea typeface="Times New Roman"/>
              </a:rPr>
              <a:t>Начальная цена 1 </a:t>
            </a:r>
            <a:r>
              <a:rPr lang="ru-RU" sz="2400" i="1" u="sng" dirty="0" smtClean="0">
                <a:solidFill>
                  <a:srgbClr val="2D2D8A">
                    <a:lumMod val="50000"/>
                  </a:srgbClr>
                </a:solidFill>
                <a:latin typeface="Bookman Old Style" pitchFamily="18" charset="0"/>
                <a:ea typeface="Times New Roman"/>
              </a:rPr>
              <a:t>бал</a:t>
            </a:r>
            <a:endParaRPr lang="ru-RU" sz="2000" i="1" u="sng" dirty="0">
              <a:solidFill>
                <a:srgbClr val="2D2D8A">
                  <a:lumMod val="50000"/>
                </a:srgbClr>
              </a:solidFill>
              <a:latin typeface="Bookman Old Style" pitchFamily="18" charset="0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720052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-9655" y="126477"/>
            <a:ext cx="9143999" cy="1143000"/>
          </a:xfrm>
          <a:prstGeom prst="rect">
            <a:avLst/>
          </a:prstGeom>
        </p:spPr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 fontAlgn="auto">
              <a:spcAft>
                <a:spcPts val="0"/>
              </a:spcAft>
              <a:defRPr/>
            </a:pPr>
            <a:r>
              <a:rPr lang="ru-RU" sz="4800" b="1" i="1" dirty="0" smtClean="0">
                <a:ln w="11430"/>
                <a:solidFill>
                  <a:schemeClr val="bg1"/>
                </a:solidFill>
                <a:effectLst>
                  <a:outerShdw blurRad="50800" dist="39000" dir="9300000" algn="tl">
                    <a:srgbClr val="000000"/>
                  </a:outerShdw>
                </a:effectLst>
                <a:latin typeface="Century Schoolbook" panose="02040604050505020304" pitchFamily="18" charset="0"/>
              </a:rPr>
              <a:t>Чудесный мир профессий</a:t>
            </a:r>
            <a:endParaRPr lang="ru-RU" sz="4800" b="1" i="1" dirty="0">
              <a:ln w="11430"/>
              <a:solidFill>
                <a:schemeClr val="bg1"/>
              </a:solidFill>
              <a:effectLst>
                <a:outerShdw blurRad="50800" dist="39000" dir="9300000" algn="tl">
                  <a:srgbClr val="000000"/>
                </a:outerShdw>
              </a:effectLst>
              <a:latin typeface="Century Schoolbook" panose="02040604050505020304" pitchFamily="18" charset="0"/>
            </a:endParaRPr>
          </a:p>
        </p:txBody>
      </p:sp>
      <p:pic>
        <p:nvPicPr>
          <p:cNvPr id="3" name="Picture 2" descr="C:\Users\1\Desktop\1 (26)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01896" y="3407062"/>
            <a:ext cx="4032448" cy="32654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1\Desktop\0_9625e_216fdbf2_L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395535" y="1628800"/>
            <a:ext cx="3013567" cy="4774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132210" y="1187496"/>
            <a:ext cx="8458072" cy="1143000"/>
          </a:xfrm>
          <a:prstGeom prst="rect">
            <a:avLst/>
          </a:prstGeom>
          <a:ln>
            <a:noFill/>
          </a:ln>
        </p:spPr>
        <p:txBody>
          <a:bodyPr>
            <a:noAutofit/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 algn="r">
              <a:spcAft>
                <a:spcPts val="0"/>
              </a:spcAft>
            </a:pPr>
            <a:r>
              <a:rPr lang="ru-RU" sz="2400" dirty="0">
                <a:solidFill>
                  <a:schemeClr val="bg1"/>
                </a:solidFill>
                <a:latin typeface="Times New Roman"/>
                <a:ea typeface="Times New Roman"/>
              </a:rPr>
              <a:t>Тысячи тропок готовит судьба,</a:t>
            </a:r>
          </a:p>
          <a:p>
            <a:pPr algn="r">
              <a:spcAft>
                <a:spcPts val="0"/>
              </a:spcAft>
            </a:pPr>
            <a:r>
              <a:rPr lang="ru-RU" sz="2400" dirty="0">
                <a:solidFill>
                  <a:schemeClr val="bg1"/>
                </a:solidFill>
                <a:latin typeface="Times New Roman"/>
                <a:ea typeface="Times New Roman"/>
              </a:rPr>
              <a:t> Сотни загадок в запасе хранит.</a:t>
            </a:r>
          </a:p>
          <a:p>
            <a:pPr algn="r">
              <a:spcAft>
                <a:spcPts val="0"/>
              </a:spcAft>
            </a:pPr>
            <a:r>
              <a:rPr lang="ru-RU" sz="2400" dirty="0">
                <a:solidFill>
                  <a:schemeClr val="bg1"/>
                </a:solidFill>
                <a:latin typeface="Times New Roman"/>
                <a:ea typeface="Times New Roman"/>
              </a:rPr>
              <a:t> Какой она будет – тропинка твоя</a:t>
            </a:r>
          </a:p>
          <a:p>
            <a:pPr algn="r">
              <a:spcAft>
                <a:spcPts val="0"/>
              </a:spcAft>
            </a:pPr>
            <a:r>
              <a:rPr lang="ru-RU" sz="2400" dirty="0">
                <a:solidFill>
                  <a:schemeClr val="bg1"/>
                </a:solidFill>
                <a:latin typeface="Times New Roman"/>
                <a:ea typeface="Times New Roman"/>
              </a:rPr>
              <a:t>Это тебе доказать предстоит.</a:t>
            </a:r>
          </a:p>
          <a:p>
            <a:pPr algn="r"/>
            <a:r>
              <a:rPr lang="ru-RU" sz="2000" i="1" dirty="0">
                <a:solidFill>
                  <a:schemeClr val="bg1"/>
                </a:solidFill>
                <a:latin typeface="Times New Roman"/>
                <a:ea typeface="Times New Roman"/>
              </a:rPr>
              <a:t> </a:t>
            </a:r>
            <a:r>
              <a:rPr lang="ru-RU" sz="2000" i="1" dirty="0" smtClean="0">
                <a:solidFill>
                  <a:schemeClr val="bg1"/>
                </a:solidFill>
                <a:latin typeface="Times New Roman"/>
                <a:ea typeface="Times New Roman"/>
              </a:rPr>
              <a:t>(Л.С. </a:t>
            </a:r>
            <a:r>
              <a:rPr lang="ru-RU" sz="2000" i="1" dirty="0" err="1" smtClean="0">
                <a:solidFill>
                  <a:schemeClr val="bg1"/>
                </a:solidFill>
                <a:latin typeface="Times New Roman"/>
                <a:ea typeface="Times New Roman"/>
              </a:rPr>
              <a:t>Саматова</a:t>
            </a:r>
            <a:r>
              <a:rPr lang="ru-RU" sz="2000" i="1" dirty="0" smtClean="0">
                <a:solidFill>
                  <a:schemeClr val="bg1"/>
                </a:solidFill>
                <a:latin typeface="Times New Roman"/>
                <a:ea typeface="Times New Roman"/>
              </a:rPr>
              <a:t>)</a:t>
            </a:r>
            <a:endParaRPr lang="ru-RU" sz="2400" dirty="0">
              <a:solidFill>
                <a:schemeClr val="bg1"/>
              </a:solidFill>
              <a:latin typeface="Century Schoolbook" panose="020406040505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7364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Объект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543071" y="5085184"/>
            <a:ext cx="2441105" cy="164696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41586" y="2132856"/>
            <a:ext cx="8650893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dirty="0">
                <a:solidFill>
                  <a:schemeClr val="accent6">
                    <a:lumMod val="75000"/>
                  </a:schemeClr>
                </a:solidFill>
                <a:latin typeface="Book Antiqua" pitchFamily="18" charset="0"/>
                <a:ea typeface="Times New Roman"/>
              </a:rPr>
              <a:t>Моя профессия вам может показаться легкой, но от нее зависит слаженная работа целого коллектива. Название профессии происходит от французского слова, которое в переводе  означает «направлять», «руководить». Эта профессия, своего рода призвание, научиться которому, как ремеслу, практически невозможно. Она требует постоянного движения и крепких нервов. Не всегда меня знают в лицо, так как чаще видят со спины.</a:t>
            </a:r>
            <a:endParaRPr lang="ru-RU" sz="2200" dirty="0">
              <a:solidFill>
                <a:schemeClr val="accent6">
                  <a:lumMod val="75000"/>
                </a:schemeClr>
              </a:solidFill>
              <a:latin typeface="Book Antiqua" pitchFamily="18" charset="0"/>
              <a:ea typeface="Times New Roman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1619672" y="992600"/>
            <a:ext cx="6313433" cy="720080"/>
          </a:xfrm>
          <a:prstGeom prst="rect">
            <a:avLst/>
          </a:prstGeom>
        </p:spPr>
        <p:txBody>
          <a:bodyPr>
            <a:normAutofit fontScale="77500" lnSpcReduction="2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 fontAlgn="auto">
              <a:spcAft>
                <a:spcPts val="0"/>
              </a:spcAft>
              <a:defRPr/>
            </a:pPr>
            <a:r>
              <a:rPr lang="ru-RU" sz="3600" b="1" dirty="0" smtClean="0">
                <a:ln w="11430"/>
                <a:solidFill>
                  <a:srgbClr val="008080"/>
                </a:solidFill>
                <a:effectLst>
                  <a:outerShdw blurRad="50800" dist="39000" dir="9300000" algn="tl">
                    <a:srgbClr val="000000"/>
                  </a:outerShdw>
                </a:effectLst>
                <a:latin typeface="Century Schoolbook" panose="02040604050505020304" pitchFamily="18" charset="0"/>
              </a:rPr>
              <a:t>О какой профессии идет речь?</a:t>
            </a:r>
            <a:endParaRPr lang="ru-RU" sz="3600" b="1" dirty="0">
              <a:ln w="11430"/>
              <a:solidFill>
                <a:srgbClr val="008080"/>
              </a:solidFill>
              <a:effectLst>
                <a:outerShdw blurRad="50800" dist="39000" dir="9300000" algn="tl">
                  <a:srgbClr val="000000"/>
                </a:outerShdw>
              </a:effectLst>
              <a:latin typeface="Century Schoolbook" panose="020406040505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0094" b="18767"/>
          <a:stretch/>
        </p:blipFill>
        <p:spPr>
          <a:xfrm>
            <a:off x="0" y="0"/>
            <a:ext cx="2309881" cy="1098006"/>
          </a:xfrm>
          <a:prstGeom prst="rect">
            <a:avLst/>
          </a:prstGeom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</p:pic>
      <p:sp>
        <p:nvSpPr>
          <p:cNvPr id="9" name="TextBox 8"/>
          <p:cNvSpPr txBox="1"/>
          <p:nvPr/>
        </p:nvSpPr>
        <p:spPr>
          <a:xfrm>
            <a:off x="241587" y="1496366"/>
            <a:ext cx="87326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spcAft>
                <a:spcPts val="0"/>
              </a:spcAft>
              <a:tabLst>
                <a:tab pos="180340" algn="l"/>
              </a:tabLst>
            </a:pPr>
            <a:r>
              <a:rPr lang="ru-RU" sz="2400" i="1" u="sng" dirty="0">
                <a:solidFill>
                  <a:srgbClr val="2D2D8A">
                    <a:lumMod val="50000"/>
                  </a:srgbClr>
                </a:solidFill>
                <a:latin typeface="Bookman Old Style" pitchFamily="18" charset="0"/>
                <a:ea typeface="Times New Roman"/>
              </a:rPr>
              <a:t>Начальная цена 1 </a:t>
            </a:r>
            <a:r>
              <a:rPr lang="ru-RU" sz="2400" i="1" u="sng" dirty="0" smtClean="0">
                <a:solidFill>
                  <a:srgbClr val="2D2D8A">
                    <a:lumMod val="50000"/>
                  </a:srgbClr>
                </a:solidFill>
                <a:latin typeface="Bookman Old Style" pitchFamily="18" charset="0"/>
                <a:ea typeface="Times New Roman"/>
              </a:rPr>
              <a:t>бал</a:t>
            </a:r>
            <a:endParaRPr lang="ru-RU" sz="2000" i="1" u="sng" dirty="0">
              <a:solidFill>
                <a:srgbClr val="2D2D8A">
                  <a:lumMod val="50000"/>
                </a:srgbClr>
              </a:solidFill>
              <a:latin typeface="Bookman Old Style" pitchFamily="18" charset="0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4280392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Объект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543071" y="5085184"/>
            <a:ext cx="2441105" cy="164696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41586" y="2132856"/>
            <a:ext cx="8650893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dirty="0">
                <a:solidFill>
                  <a:schemeClr val="accent6">
                    <a:lumMod val="75000"/>
                  </a:schemeClr>
                </a:solidFill>
                <a:latin typeface="Book Antiqua" pitchFamily="18" charset="0"/>
                <a:ea typeface="Times New Roman"/>
              </a:rPr>
              <a:t>К моей,  одной из самых романтичных и интересных профессий, предъявляются большие требования. Мне постоянно приходиться играть роль врача, психолога, официанта, бармена, спасателя и просто хорошего собеседника. Главный ее минус – негативное влияние на здоровье (пониженное артериальное давление). Мне сложно планировать личную жизнь, так как я часто отсутствую дома. Человек, выбирающий эту профессию, не должен бояться высоты, иметь хорошее </a:t>
            </a:r>
            <a:endParaRPr lang="ru-RU" sz="2400" dirty="0" smtClean="0">
              <a:solidFill>
                <a:schemeClr val="accent6">
                  <a:lumMod val="75000"/>
                </a:schemeClr>
              </a:solidFill>
              <a:latin typeface="Book Antiqua" pitchFamily="18" charset="0"/>
              <a:ea typeface="Times New Roman"/>
            </a:endParaRPr>
          </a:p>
          <a:p>
            <a:pPr algn="just"/>
            <a:r>
              <a:rPr lang="ru-RU" sz="2400" dirty="0" smtClean="0">
                <a:solidFill>
                  <a:schemeClr val="accent6">
                    <a:lumMod val="75000"/>
                  </a:schemeClr>
                </a:solidFill>
                <a:latin typeface="Book Antiqua" pitchFamily="18" charset="0"/>
                <a:ea typeface="Times New Roman"/>
              </a:rPr>
              <a:t>зрение </a:t>
            </a:r>
            <a:r>
              <a:rPr lang="ru-RU" sz="2400" dirty="0">
                <a:solidFill>
                  <a:schemeClr val="accent6">
                    <a:lumMod val="75000"/>
                  </a:schemeClr>
                </a:solidFill>
                <a:latin typeface="Book Antiqua" pitchFamily="18" charset="0"/>
                <a:ea typeface="Times New Roman"/>
              </a:rPr>
              <a:t>и слух, быструю реакцию, </a:t>
            </a:r>
            <a:endParaRPr lang="ru-RU" sz="2400" dirty="0" smtClean="0">
              <a:solidFill>
                <a:schemeClr val="accent6">
                  <a:lumMod val="75000"/>
                </a:schemeClr>
              </a:solidFill>
              <a:latin typeface="Book Antiqua" pitchFamily="18" charset="0"/>
              <a:ea typeface="Times New Roman"/>
            </a:endParaRPr>
          </a:p>
          <a:p>
            <a:pPr algn="just"/>
            <a:r>
              <a:rPr lang="ru-RU" sz="2400" dirty="0" smtClean="0">
                <a:solidFill>
                  <a:schemeClr val="accent6">
                    <a:lumMod val="75000"/>
                  </a:schemeClr>
                </a:solidFill>
                <a:latin typeface="Book Antiqua" pitchFamily="18" charset="0"/>
                <a:ea typeface="Times New Roman"/>
              </a:rPr>
              <a:t>четкую </a:t>
            </a:r>
            <a:r>
              <a:rPr lang="ru-RU" sz="2400" dirty="0">
                <a:solidFill>
                  <a:schemeClr val="accent6">
                    <a:lumMod val="75000"/>
                  </a:schemeClr>
                </a:solidFill>
                <a:latin typeface="Book Antiqua" pitchFamily="18" charset="0"/>
                <a:ea typeface="Times New Roman"/>
              </a:rPr>
              <a:t>дикцию и приятный голос.</a:t>
            </a: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1619672" y="992600"/>
            <a:ext cx="6313433" cy="720080"/>
          </a:xfrm>
          <a:prstGeom prst="rect">
            <a:avLst/>
          </a:prstGeom>
        </p:spPr>
        <p:txBody>
          <a:bodyPr>
            <a:normAutofit fontScale="77500" lnSpcReduction="2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 fontAlgn="auto">
              <a:spcAft>
                <a:spcPts val="0"/>
              </a:spcAft>
              <a:defRPr/>
            </a:pPr>
            <a:r>
              <a:rPr lang="ru-RU" sz="3600" b="1" dirty="0" smtClean="0">
                <a:ln w="11430"/>
                <a:solidFill>
                  <a:srgbClr val="008080"/>
                </a:solidFill>
                <a:effectLst>
                  <a:outerShdw blurRad="50800" dist="39000" dir="9300000" algn="tl">
                    <a:srgbClr val="000000"/>
                  </a:outerShdw>
                </a:effectLst>
                <a:latin typeface="Century Schoolbook" panose="02040604050505020304" pitchFamily="18" charset="0"/>
              </a:rPr>
              <a:t>О какой профессии идет речь?</a:t>
            </a:r>
            <a:endParaRPr lang="ru-RU" sz="3600" b="1" dirty="0">
              <a:ln w="11430"/>
              <a:solidFill>
                <a:srgbClr val="008080"/>
              </a:solidFill>
              <a:effectLst>
                <a:outerShdw blurRad="50800" dist="39000" dir="9300000" algn="tl">
                  <a:srgbClr val="000000"/>
                </a:outerShdw>
              </a:effectLst>
              <a:latin typeface="Century Schoolbook" panose="020406040505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0094" b="18767"/>
          <a:stretch/>
        </p:blipFill>
        <p:spPr>
          <a:xfrm>
            <a:off x="0" y="0"/>
            <a:ext cx="2309881" cy="1098006"/>
          </a:xfrm>
          <a:prstGeom prst="rect">
            <a:avLst/>
          </a:prstGeom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</p:pic>
      <p:sp>
        <p:nvSpPr>
          <p:cNvPr id="9" name="TextBox 8"/>
          <p:cNvSpPr txBox="1"/>
          <p:nvPr/>
        </p:nvSpPr>
        <p:spPr>
          <a:xfrm>
            <a:off x="241587" y="1496366"/>
            <a:ext cx="87326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spcAft>
                <a:spcPts val="0"/>
              </a:spcAft>
              <a:tabLst>
                <a:tab pos="180340" algn="l"/>
              </a:tabLst>
            </a:pPr>
            <a:r>
              <a:rPr lang="ru-RU" sz="2400" i="1" u="sng" dirty="0">
                <a:solidFill>
                  <a:srgbClr val="2D2D8A">
                    <a:lumMod val="50000"/>
                  </a:srgbClr>
                </a:solidFill>
                <a:latin typeface="Bookman Old Style" pitchFamily="18" charset="0"/>
                <a:ea typeface="Times New Roman"/>
              </a:rPr>
              <a:t>Начальная цена 1 </a:t>
            </a:r>
            <a:r>
              <a:rPr lang="ru-RU" sz="2400" i="1" u="sng" dirty="0" smtClean="0">
                <a:solidFill>
                  <a:srgbClr val="2D2D8A">
                    <a:lumMod val="50000"/>
                  </a:srgbClr>
                </a:solidFill>
                <a:latin typeface="Bookman Old Style" pitchFamily="18" charset="0"/>
                <a:ea typeface="Times New Roman"/>
              </a:rPr>
              <a:t>бал</a:t>
            </a:r>
            <a:endParaRPr lang="ru-RU" sz="2000" i="1" u="sng" dirty="0">
              <a:solidFill>
                <a:srgbClr val="2D2D8A">
                  <a:lumMod val="50000"/>
                </a:srgbClr>
              </a:solidFill>
              <a:latin typeface="Bookman Old Style" pitchFamily="18" charset="0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555634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Объект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945284" y="4509120"/>
            <a:ext cx="2868022" cy="193499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82468" y="2348880"/>
            <a:ext cx="865089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dirty="0">
                <a:solidFill>
                  <a:schemeClr val="accent6">
                    <a:lumMod val="75000"/>
                  </a:schemeClr>
                </a:solidFill>
                <a:latin typeface="Book Antiqua" pitchFamily="18" charset="0"/>
                <a:ea typeface="Times New Roman"/>
              </a:rPr>
              <a:t>Хорошо помечтать, глядя в ночное звёздное небо, пофантазировать. Больше всех о звездах знают эти люди. Сейчас эти учёные изучают космос с помощью телескопов, летательных аппаратов. Компьютеры помогают им вычислять расстояния, которые разделяют друг от друга небесные светила. </a:t>
            </a:r>
            <a:endParaRPr lang="ru-RU" sz="2200" dirty="0">
              <a:solidFill>
                <a:schemeClr val="accent6">
                  <a:lumMod val="75000"/>
                </a:schemeClr>
              </a:solidFill>
              <a:latin typeface="Book Antiqua" pitchFamily="18" charset="0"/>
              <a:ea typeface="Times New Roman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1619672" y="992600"/>
            <a:ext cx="6313433" cy="720080"/>
          </a:xfrm>
          <a:prstGeom prst="rect">
            <a:avLst/>
          </a:prstGeom>
        </p:spPr>
        <p:txBody>
          <a:bodyPr>
            <a:normAutofit fontScale="77500" lnSpcReduction="2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 fontAlgn="auto">
              <a:spcAft>
                <a:spcPts val="0"/>
              </a:spcAft>
              <a:defRPr/>
            </a:pPr>
            <a:r>
              <a:rPr lang="ru-RU" sz="3600" b="1" dirty="0" smtClean="0">
                <a:ln w="11430"/>
                <a:solidFill>
                  <a:srgbClr val="008080"/>
                </a:solidFill>
                <a:effectLst>
                  <a:outerShdw blurRad="50800" dist="39000" dir="9300000" algn="tl">
                    <a:srgbClr val="000000"/>
                  </a:outerShdw>
                </a:effectLst>
                <a:latin typeface="Century Schoolbook" panose="02040604050505020304" pitchFamily="18" charset="0"/>
              </a:rPr>
              <a:t>О какой профессии идет речь?</a:t>
            </a:r>
            <a:endParaRPr lang="ru-RU" sz="3600" b="1" dirty="0">
              <a:ln w="11430"/>
              <a:solidFill>
                <a:srgbClr val="008080"/>
              </a:solidFill>
              <a:effectLst>
                <a:outerShdw blurRad="50800" dist="39000" dir="9300000" algn="tl">
                  <a:srgbClr val="000000"/>
                </a:outerShdw>
              </a:effectLst>
              <a:latin typeface="Century Schoolbook" panose="020406040505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0094" b="18767"/>
          <a:stretch/>
        </p:blipFill>
        <p:spPr>
          <a:xfrm>
            <a:off x="0" y="0"/>
            <a:ext cx="2309881" cy="1098006"/>
          </a:xfrm>
          <a:prstGeom prst="rect">
            <a:avLst/>
          </a:prstGeom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</p:pic>
      <p:sp>
        <p:nvSpPr>
          <p:cNvPr id="9" name="TextBox 8"/>
          <p:cNvSpPr txBox="1"/>
          <p:nvPr/>
        </p:nvSpPr>
        <p:spPr>
          <a:xfrm>
            <a:off x="241587" y="1496366"/>
            <a:ext cx="87326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spcAft>
                <a:spcPts val="0"/>
              </a:spcAft>
              <a:tabLst>
                <a:tab pos="180340" algn="l"/>
              </a:tabLst>
            </a:pPr>
            <a:r>
              <a:rPr lang="ru-RU" sz="2400" i="1" u="sng" dirty="0">
                <a:solidFill>
                  <a:srgbClr val="2D2D8A">
                    <a:lumMod val="50000"/>
                  </a:srgbClr>
                </a:solidFill>
                <a:latin typeface="Bookman Old Style" pitchFamily="18" charset="0"/>
                <a:ea typeface="Times New Roman"/>
              </a:rPr>
              <a:t>Начальная цена 1 </a:t>
            </a:r>
            <a:r>
              <a:rPr lang="ru-RU" sz="2400" i="1" u="sng" dirty="0" smtClean="0">
                <a:solidFill>
                  <a:srgbClr val="2D2D8A">
                    <a:lumMod val="50000"/>
                  </a:srgbClr>
                </a:solidFill>
                <a:latin typeface="Bookman Old Style" pitchFamily="18" charset="0"/>
                <a:ea typeface="Times New Roman"/>
              </a:rPr>
              <a:t>бал</a:t>
            </a:r>
            <a:endParaRPr lang="ru-RU" sz="2000" i="1" u="sng" dirty="0">
              <a:solidFill>
                <a:srgbClr val="2D2D8A">
                  <a:lumMod val="50000"/>
                </a:srgbClr>
              </a:solidFill>
              <a:latin typeface="Bookman Old Style" pitchFamily="18" charset="0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706244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Объект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543071" y="5085184"/>
            <a:ext cx="2441105" cy="164696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41587" y="2132856"/>
            <a:ext cx="8506877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dirty="0">
                <a:solidFill>
                  <a:schemeClr val="accent6">
                    <a:lumMod val="75000"/>
                  </a:schemeClr>
                </a:solidFill>
                <a:latin typeface="Book Antiqua" pitchFamily="18" charset="0"/>
                <a:ea typeface="Times New Roman"/>
              </a:rPr>
              <a:t>Эта высокооплачиваемая и трудная профессия берет свое начало с </a:t>
            </a:r>
            <a:r>
              <a:rPr lang="en-US" sz="2400" dirty="0">
                <a:solidFill>
                  <a:schemeClr val="accent6">
                    <a:lumMod val="75000"/>
                  </a:schemeClr>
                </a:solidFill>
                <a:latin typeface="Book Antiqua" pitchFamily="18" charset="0"/>
                <a:ea typeface="Times New Roman"/>
              </a:rPr>
              <a:t>XV</a:t>
            </a:r>
            <a:r>
              <a:rPr lang="ru-RU" sz="2400" dirty="0">
                <a:solidFill>
                  <a:schemeClr val="accent6">
                    <a:lumMod val="75000"/>
                  </a:schemeClr>
                </a:solidFill>
                <a:latin typeface="Book Antiqua" pitchFamily="18" charset="0"/>
                <a:ea typeface="Times New Roman"/>
              </a:rPr>
              <a:t> века. Она связана с постоянным риском и работой на глубине. Люди, которые решили связать свою жизнь с этой вредной для здоровья профессией, связанной с добычей сырья, должны быть закаленными, обладать большой физической силой и выносливостью. Они постоянно работают в условиях повышенных нагрузок, при полном отсутствии солнечного света, в постоянной сырости.</a:t>
            </a:r>
            <a:endParaRPr lang="ru-RU" sz="2200" b="1" dirty="0">
              <a:solidFill>
                <a:schemeClr val="accent6">
                  <a:lumMod val="75000"/>
                </a:schemeClr>
              </a:solidFill>
              <a:latin typeface="Book Antiqua" pitchFamily="18" charset="0"/>
              <a:ea typeface="Times New Roman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1619672" y="992600"/>
            <a:ext cx="6313433" cy="720080"/>
          </a:xfrm>
          <a:prstGeom prst="rect">
            <a:avLst/>
          </a:prstGeom>
        </p:spPr>
        <p:txBody>
          <a:bodyPr>
            <a:normAutofit fontScale="77500" lnSpcReduction="2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 fontAlgn="auto">
              <a:spcAft>
                <a:spcPts val="0"/>
              </a:spcAft>
              <a:defRPr/>
            </a:pPr>
            <a:r>
              <a:rPr lang="ru-RU" sz="3600" b="1" dirty="0" smtClean="0">
                <a:ln w="11430"/>
                <a:solidFill>
                  <a:srgbClr val="008080"/>
                </a:solidFill>
                <a:effectLst>
                  <a:outerShdw blurRad="50800" dist="39000" dir="9300000" algn="tl">
                    <a:srgbClr val="000000"/>
                  </a:outerShdw>
                </a:effectLst>
                <a:latin typeface="Century Schoolbook" panose="02040604050505020304" pitchFamily="18" charset="0"/>
              </a:rPr>
              <a:t>О какой профессии идет речь?</a:t>
            </a:r>
            <a:endParaRPr lang="ru-RU" sz="3600" b="1" dirty="0">
              <a:ln w="11430"/>
              <a:solidFill>
                <a:srgbClr val="008080"/>
              </a:solidFill>
              <a:effectLst>
                <a:outerShdw blurRad="50800" dist="39000" dir="9300000" algn="tl">
                  <a:srgbClr val="000000"/>
                </a:outerShdw>
              </a:effectLst>
              <a:latin typeface="Century Schoolbook" panose="02040604050505020304" pitchFamily="18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0094" b="18767"/>
          <a:stretch/>
        </p:blipFill>
        <p:spPr>
          <a:xfrm>
            <a:off x="0" y="0"/>
            <a:ext cx="2309881" cy="1098006"/>
          </a:xfrm>
          <a:prstGeom prst="rect">
            <a:avLst/>
          </a:prstGeom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</p:pic>
      <p:sp>
        <p:nvSpPr>
          <p:cNvPr id="10" name="TextBox 9"/>
          <p:cNvSpPr txBox="1"/>
          <p:nvPr/>
        </p:nvSpPr>
        <p:spPr>
          <a:xfrm>
            <a:off x="241587" y="1496366"/>
            <a:ext cx="87326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spcAft>
                <a:spcPts val="0"/>
              </a:spcAft>
              <a:tabLst>
                <a:tab pos="180340" algn="l"/>
              </a:tabLst>
            </a:pPr>
            <a:r>
              <a:rPr lang="ru-RU" sz="2400" i="1" u="sng" dirty="0">
                <a:solidFill>
                  <a:srgbClr val="2D2D8A">
                    <a:lumMod val="50000"/>
                  </a:srgbClr>
                </a:solidFill>
                <a:latin typeface="Bookman Old Style" pitchFamily="18" charset="0"/>
                <a:ea typeface="Times New Roman"/>
              </a:rPr>
              <a:t>Начальная цена 1 </a:t>
            </a:r>
            <a:r>
              <a:rPr lang="ru-RU" sz="2400" i="1" u="sng" dirty="0" smtClean="0">
                <a:solidFill>
                  <a:srgbClr val="2D2D8A">
                    <a:lumMod val="50000"/>
                  </a:srgbClr>
                </a:solidFill>
                <a:latin typeface="Bookman Old Style" pitchFamily="18" charset="0"/>
                <a:ea typeface="Times New Roman"/>
              </a:rPr>
              <a:t>бал</a:t>
            </a:r>
            <a:endParaRPr lang="ru-RU" sz="2000" i="1" u="sng" dirty="0">
              <a:solidFill>
                <a:srgbClr val="2D2D8A">
                  <a:lumMod val="50000"/>
                </a:srgbClr>
              </a:solidFill>
              <a:latin typeface="Bookman Old Style" pitchFamily="18" charset="0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8611433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-9655" y="126477"/>
            <a:ext cx="9143999" cy="1143000"/>
          </a:xfrm>
          <a:prstGeom prst="rect">
            <a:avLst/>
          </a:prstGeom>
        </p:spPr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 fontAlgn="auto">
              <a:spcAft>
                <a:spcPts val="0"/>
              </a:spcAft>
              <a:defRPr/>
            </a:pPr>
            <a:r>
              <a:rPr lang="ru-RU" sz="4800" b="1" i="1" dirty="0" smtClean="0">
                <a:ln w="11430"/>
                <a:solidFill>
                  <a:schemeClr val="bg1"/>
                </a:solidFill>
                <a:effectLst>
                  <a:outerShdw blurRad="50800" dist="39000" dir="9300000" algn="tl">
                    <a:srgbClr val="000000"/>
                  </a:outerShdw>
                </a:effectLst>
                <a:latin typeface="Century Schoolbook" panose="02040604050505020304" pitchFamily="18" charset="0"/>
              </a:rPr>
              <a:t>Чудесный мир профессий</a:t>
            </a:r>
            <a:endParaRPr lang="ru-RU" sz="4800" b="1" i="1" dirty="0">
              <a:ln w="11430"/>
              <a:solidFill>
                <a:schemeClr val="bg1"/>
              </a:solidFill>
              <a:effectLst>
                <a:outerShdw blurRad="50800" dist="39000" dir="9300000" algn="tl">
                  <a:srgbClr val="000000"/>
                </a:outerShdw>
              </a:effectLst>
              <a:latin typeface="Century Schoolbook" panose="02040604050505020304" pitchFamily="18" charset="0"/>
            </a:endParaRPr>
          </a:p>
        </p:txBody>
      </p:sp>
      <p:pic>
        <p:nvPicPr>
          <p:cNvPr id="3" name="Picture 2" descr="C:\Users\1\Desktop\1 (26)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01896" y="3407062"/>
            <a:ext cx="4032448" cy="32654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1\Desktop\0_9625e_216fdbf2_L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395535" y="1628800"/>
            <a:ext cx="3013567" cy="4774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132210" y="1187496"/>
            <a:ext cx="8458072" cy="1143000"/>
          </a:xfrm>
          <a:prstGeom prst="rect">
            <a:avLst/>
          </a:prstGeom>
          <a:ln>
            <a:noFill/>
          </a:ln>
        </p:spPr>
        <p:txBody>
          <a:bodyPr>
            <a:noAutofit/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 algn="r">
              <a:spcAft>
                <a:spcPts val="0"/>
              </a:spcAft>
            </a:pPr>
            <a:r>
              <a:rPr lang="ru-RU" sz="2400" dirty="0">
                <a:solidFill>
                  <a:schemeClr val="bg1"/>
                </a:solidFill>
                <a:latin typeface="Times New Roman"/>
                <a:ea typeface="Times New Roman"/>
              </a:rPr>
              <a:t>Тысячи тропок готовит судьба,</a:t>
            </a:r>
          </a:p>
          <a:p>
            <a:pPr algn="r">
              <a:spcAft>
                <a:spcPts val="0"/>
              </a:spcAft>
            </a:pPr>
            <a:r>
              <a:rPr lang="ru-RU" sz="2400" dirty="0">
                <a:solidFill>
                  <a:schemeClr val="bg1"/>
                </a:solidFill>
                <a:latin typeface="Times New Roman"/>
                <a:ea typeface="Times New Roman"/>
              </a:rPr>
              <a:t> Сотни загадок в запасе хранит.</a:t>
            </a:r>
          </a:p>
          <a:p>
            <a:pPr algn="r">
              <a:spcAft>
                <a:spcPts val="0"/>
              </a:spcAft>
            </a:pPr>
            <a:r>
              <a:rPr lang="ru-RU" sz="2400" dirty="0">
                <a:solidFill>
                  <a:schemeClr val="bg1"/>
                </a:solidFill>
                <a:latin typeface="Times New Roman"/>
                <a:ea typeface="Times New Roman"/>
              </a:rPr>
              <a:t> Какой она будет – тропинка твоя</a:t>
            </a:r>
          </a:p>
          <a:p>
            <a:pPr algn="r">
              <a:spcAft>
                <a:spcPts val="0"/>
              </a:spcAft>
            </a:pPr>
            <a:r>
              <a:rPr lang="ru-RU" sz="2400" dirty="0">
                <a:solidFill>
                  <a:schemeClr val="bg1"/>
                </a:solidFill>
                <a:latin typeface="Times New Roman"/>
                <a:ea typeface="Times New Roman"/>
              </a:rPr>
              <a:t>Это тебе доказать предстоит.</a:t>
            </a:r>
          </a:p>
          <a:p>
            <a:pPr algn="r"/>
            <a:r>
              <a:rPr lang="ru-RU" sz="2000" i="1" dirty="0">
                <a:solidFill>
                  <a:schemeClr val="bg1"/>
                </a:solidFill>
                <a:latin typeface="Times New Roman"/>
                <a:ea typeface="Times New Roman"/>
              </a:rPr>
              <a:t> </a:t>
            </a:r>
            <a:r>
              <a:rPr lang="ru-RU" sz="2000" i="1" dirty="0" smtClean="0">
                <a:solidFill>
                  <a:schemeClr val="bg1"/>
                </a:solidFill>
                <a:latin typeface="Times New Roman"/>
                <a:ea typeface="Times New Roman"/>
              </a:rPr>
              <a:t>(Л.С. </a:t>
            </a:r>
            <a:r>
              <a:rPr lang="ru-RU" sz="2000" i="1" dirty="0" err="1" smtClean="0">
                <a:solidFill>
                  <a:schemeClr val="bg1"/>
                </a:solidFill>
                <a:latin typeface="Times New Roman"/>
                <a:ea typeface="Times New Roman"/>
              </a:rPr>
              <a:t>Саматова</a:t>
            </a:r>
            <a:r>
              <a:rPr lang="ru-RU" sz="2000" i="1" dirty="0" smtClean="0">
                <a:solidFill>
                  <a:schemeClr val="bg1"/>
                </a:solidFill>
                <a:latin typeface="Times New Roman"/>
                <a:ea typeface="Times New Roman"/>
              </a:rPr>
              <a:t>)</a:t>
            </a:r>
            <a:endParaRPr lang="ru-RU" sz="2400" dirty="0">
              <a:solidFill>
                <a:schemeClr val="bg1"/>
              </a:solidFill>
              <a:latin typeface="Century Schoolbook" panose="020406040505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062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1259632" y="908720"/>
            <a:ext cx="6840761" cy="720080"/>
          </a:xfrm>
          <a:prstGeom prst="rect">
            <a:avLst/>
          </a:prstGeom>
        </p:spPr>
        <p:txBody>
          <a:bodyPr>
            <a:normAutofit fontScale="925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 fontAlgn="auto">
              <a:spcAft>
                <a:spcPts val="0"/>
              </a:spcAft>
              <a:defRPr/>
            </a:pPr>
            <a:r>
              <a:rPr lang="ru-RU" sz="3600" b="1" dirty="0" smtClean="0">
                <a:ln w="11430"/>
                <a:solidFill>
                  <a:srgbClr val="0080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Использованные </a:t>
            </a:r>
            <a:r>
              <a:rPr lang="ru-RU" sz="3600" b="1" dirty="0" smtClean="0">
                <a:ln w="11430"/>
                <a:solidFill>
                  <a:srgbClr val="0080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материалы</a:t>
            </a:r>
            <a:endParaRPr lang="ru-RU" sz="3600" b="1" dirty="0">
              <a:ln w="11430"/>
              <a:solidFill>
                <a:srgbClr val="00808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Schoolbook" panose="020406040505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7504" y="1761526"/>
            <a:ext cx="8856984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 algn="just">
              <a:spcAft>
                <a:spcPts val="0"/>
              </a:spcAft>
              <a:buFont typeface="Symbol"/>
              <a:buChar char=""/>
            </a:pPr>
            <a:r>
              <a:rPr lang="en-US" u="sng" dirty="0">
                <a:solidFill>
                  <a:srgbClr val="000000"/>
                </a:solidFill>
                <a:latin typeface="Times New Roman"/>
                <a:ea typeface="Times New Roman"/>
                <a:hlinkClick r:id="rId2"/>
              </a:rPr>
              <a:t>http</a:t>
            </a:r>
            <a:r>
              <a:rPr lang="ru-RU" u="sng" dirty="0">
                <a:solidFill>
                  <a:srgbClr val="000000"/>
                </a:solidFill>
                <a:latin typeface="Times New Roman"/>
                <a:ea typeface="Times New Roman"/>
                <a:hlinkClick r:id="rId2"/>
              </a:rPr>
              <a:t>://</a:t>
            </a:r>
            <a:r>
              <a:rPr lang="en-US" u="sng" dirty="0" err="1">
                <a:solidFill>
                  <a:srgbClr val="000000"/>
                </a:solidFill>
                <a:latin typeface="Times New Roman"/>
                <a:ea typeface="Times New Roman"/>
                <a:hlinkClick r:id="rId2"/>
              </a:rPr>
              <a:t>kira</a:t>
            </a:r>
            <a:r>
              <a:rPr lang="ru-RU" u="sng" dirty="0">
                <a:solidFill>
                  <a:srgbClr val="000000"/>
                </a:solidFill>
                <a:latin typeface="Times New Roman"/>
                <a:ea typeface="Times New Roman"/>
                <a:hlinkClick r:id="rId2"/>
              </a:rPr>
              <a:t>-</a:t>
            </a:r>
            <a:r>
              <a:rPr lang="en-US" u="sng" dirty="0">
                <a:solidFill>
                  <a:srgbClr val="000000"/>
                </a:solidFill>
                <a:latin typeface="Times New Roman"/>
                <a:ea typeface="Times New Roman"/>
                <a:hlinkClick r:id="rId2"/>
              </a:rPr>
              <a:t>scrap</a:t>
            </a:r>
            <a:r>
              <a:rPr lang="ru-RU" u="sng" dirty="0">
                <a:solidFill>
                  <a:srgbClr val="000000"/>
                </a:solidFill>
                <a:latin typeface="Times New Roman"/>
                <a:ea typeface="Times New Roman"/>
                <a:hlinkClick r:id="rId2"/>
              </a:rPr>
              <a:t>.</a:t>
            </a:r>
            <a:r>
              <a:rPr lang="en-US" u="sng" dirty="0" err="1">
                <a:solidFill>
                  <a:srgbClr val="000000"/>
                </a:solidFill>
                <a:latin typeface="Times New Roman"/>
                <a:ea typeface="Times New Roman"/>
                <a:hlinkClick r:id="rId2"/>
              </a:rPr>
              <a:t>ru</a:t>
            </a:r>
            <a:r>
              <a:rPr lang="ru-RU" u="sng" dirty="0">
                <a:solidFill>
                  <a:srgbClr val="000000"/>
                </a:solidFill>
                <a:latin typeface="Times New Roman"/>
                <a:ea typeface="Times New Roman"/>
                <a:hlinkClick r:id="rId2"/>
              </a:rPr>
              <a:t>/</a:t>
            </a:r>
            <a:r>
              <a:rPr lang="en-US" u="sng" dirty="0" err="1">
                <a:solidFill>
                  <a:srgbClr val="000000"/>
                </a:solidFill>
                <a:latin typeface="Times New Roman"/>
                <a:ea typeface="Times New Roman"/>
                <a:hlinkClick r:id="rId2"/>
              </a:rPr>
              <a:t>dir</a:t>
            </a:r>
            <a:r>
              <a:rPr lang="ru-RU" u="sng" dirty="0">
                <a:solidFill>
                  <a:srgbClr val="000000"/>
                </a:solidFill>
                <a:latin typeface="Times New Roman"/>
                <a:ea typeface="Times New Roman"/>
                <a:hlinkClick r:id="rId2"/>
              </a:rPr>
              <a:t>/</a:t>
            </a:r>
            <a:r>
              <a:rPr lang="en-US" u="sng" dirty="0" err="1">
                <a:solidFill>
                  <a:srgbClr val="000000"/>
                </a:solidFill>
                <a:latin typeface="Times New Roman"/>
                <a:ea typeface="Times New Roman"/>
                <a:hlinkClick r:id="rId2"/>
              </a:rPr>
              <a:t>raznoe</a:t>
            </a:r>
            <a:r>
              <a:rPr lang="ru-RU" u="sng" dirty="0">
                <a:solidFill>
                  <a:srgbClr val="000000"/>
                </a:solidFill>
                <a:latin typeface="Times New Roman"/>
                <a:ea typeface="Times New Roman"/>
                <a:hlinkClick r:id="rId2"/>
              </a:rPr>
              <a:t>/</a:t>
            </a:r>
            <a:r>
              <a:rPr lang="en-US" u="sng" dirty="0" err="1">
                <a:solidFill>
                  <a:srgbClr val="000000"/>
                </a:solidFill>
                <a:latin typeface="Times New Roman"/>
                <a:ea typeface="Times New Roman"/>
                <a:hlinkClick r:id="rId2"/>
              </a:rPr>
              <a:t>professii</a:t>
            </a:r>
            <a:r>
              <a:rPr lang="ru-RU" u="sng" dirty="0">
                <a:solidFill>
                  <a:srgbClr val="000000"/>
                </a:solidFill>
                <a:latin typeface="Times New Roman"/>
                <a:ea typeface="Times New Roman"/>
                <a:hlinkClick r:id="rId2"/>
              </a:rPr>
              <a:t>/267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endParaRPr lang="ru-RU" dirty="0">
              <a:latin typeface="Times New Roman"/>
              <a:ea typeface="Times New Roman"/>
            </a:endParaRPr>
          </a:p>
          <a:p>
            <a:pPr marL="342900" lvl="0" indent="-342900" algn="just">
              <a:spcAft>
                <a:spcPts val="0"/>
              </a:spcAft>
              <a:buFont typeface="Symbol"/>
              <a:buChar char=""/>
            </a:pPr>
            <a:r>
              <a:rPr lang="ru-RU" u="sng" dirty="0">
                <a:solidFill>
                  <a:srgbClr val="000000"/>
                </a:solidFill>
                <a:latin typeface="Times New Roman"/>
                <a:ea typeface="Times New Roman"/>
                <a:hlinkClick r:id="rId3"/>
              </a:rPr>
              <a:t>https://liveitaly.ru/sites/default/files/kak-nayti-rabotu-v-italii-bez-znaniya-italyanskogo-yazyka-1.jpg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endParaRPr lang="ru-RU" dirty="0">
              <a:latin typeface="Times New Roman"/>
              <a:ea typeface="Times New Roman"/>
            </a:endParaRPr>
          </a:p>
          <a:p>
            <a:pPr marL="342900" lvl="0" indent="-342900" algn="just">
              <a:spcAft>
                <a:spcPts val="0"/>
              </a:spcAft>
              <a:buFont typeface="Symbol"/>
              <a:buChar char=""/>
            </a:pPr>
            <a:r>
              <a:rPr lang="ru-RU" u="sng" dirty="0">
                <a:solidFill>
                  <a:srgbClr val="000000"/>
                </a:solidFill>
                <a:latin typeface="Times New Roman"/>
                <a:ea typeface="Times New Roman"/>
                <a:hlinkClick r:id="rId4"/>
              </a:rPr>
              <a:t>https://equity.today/neobychnye-professij.html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endParaRPr lang="ru-RU" dirty="0">
              <a:latin typeface="Times New Roman"/>
              <a:ea typeface="Times New Roman"/>
            </a:endParaRPr>
          </a:p>
          <a:p>
            <a:pPr marL="342900" lvl="0" indent="-342900" algn="just">
              <a:spcAft>
                <a:spcPts val="0"/>
              </a:spcAft>
              <a:buFont typeface="Symbol"/>
              <a:buChar char=""/>
            </a:pPr>
            <a:r>
              <a:rPr lang="ru-RU" u="sng" dirty="0">
                <a:solidFill>
                  <a:srgbClr val="000000"/>
                </a:solidFill>
                <a:latin typeface="Times New Roman"/>
                <a:ea typeface="Times New Roman"/>
                <a:hlinkClick r:id="rId5"/>
              </a:rPr>
              <a:t>https://papyrus-net.livejournal.com/188924.html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endParaRPr lang="ru-RU" dirty="0">
              <a:latin typeface="Times New Roman"/>
              <a:ea typeface="Times New Roman"/>
            </a:endParaRPr>
          </a:p>
          <a:p>
            <a:pPr marL="342900" lvl="0" indent="-342900" algn="just">
              <a:spcAft>
                <a:spcPts val="0"/>
              </a:spcAft>
              <a:buFont typeface="Symbol"/>
              <a:buChar char=""/>
            </a:pPr>
            <a:r>
              <a:rPr lang="ru-RU" u="sng" dirty="0">
                <a:solidFill>
                  <a:srgbClr val="000000"/>
                </a:solidFill>
                <a:latin typeface="Times New Roman"/>
                <a:ea typeface="Times New Roman"/>
                <a:hlinkClick r:id="rId6"/>
              </a:rPr>
              <a:t>https://ped-kopilka.ru/blogs/olga-ivanovna-kabanova/igra-neobychnye-profesi-v-mire.html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endParaRPr lang="ru-RU" dirty="0">
              <a:latin typeface="Times New Roman"/>
              <a:ea typeface="Times New Roman"/>
            </a:endParaRPr>
          </a:p>
          <a:p>
            <a:pPr marL="342900" lvl="0" indent="-342900" algn="just">
              <a:spcAft>
                <a:spcPts val="0"/>
              </a:spcAft>
              <a:buFont typeface="Symbol"/>
              <a:buChar char=""/>
            </a:pPr>
            <a:r>
              <a:rPr lang="ru-RU" u="sng" dirty="0">
                <a:solidFill>
                  <a:srgbClr val="000000"/>
                </a:solidFill>
                <a:latin typeface="Times New Roman"/>
                <a:ea typeface="Times New Roman"/>
                <a:hlinkClick r:id="rId7"/>
              </a:rPr>
              <a:t>https://yandex.ru/images/search?from=tabbar&amp;text=%D0%9A%D0%BE%D1%82%20%D0%B2%20%D0%BC%D0%B5%D1%88%D0%BA%D0%B5&amp;pos=23&amp;img_url=https%3A%2F%2Fimage3.slideserve.com%2F7040316%2Fslide7-l.jpg&amp;rpt=simage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endParaRPr lang="ru-RU" dirty="0">
              <a:latin typeface="Times New Roman"/>
              <a:ea typeface="Times New Roman"/>
            </a:endParaRPr>
          </a:p>
          <a:p>
            <a:pPr marL="342900" lvl="0" indent="-342900" algn="just">
              <a:spcAft>
                <a:spcPts val="0"/>
              </a:spcAft>
              <a:buFont typeface="Symbol"/>
              <a:buChar char=""/>
              <a:tabLst>
                <a:tab pos="180340" algn="l"/>
              </a:tabLst>
            </a:pPr>
            <a:r>
              <a:rPr lang="ru-RU" u="sng" dirty="0">
                <a:solidFill>
                  <a:srgbClr val="000000"/>
                </a:solidFill>
                <a:latin typeface="Times New Roman"/>
                <a:ea typeface="Times New Roman"/>
                <a:hlinkClick r:id="rId8"/>
              </a:rPr>
              <a:t>https://yandex.ru/images/search?from=tabbar&amp;text=%D0%9F%D1%80%D0%BE%D0%B4%D0%B0%D0%B2%D1%86%D1%8B%20%D1%81%D0%BB%D0%B5%D0%B7&amp;pos=1&amp;img_url=https%3A%2F%2Feditorial01.shutterstock.com%2Fwm-preview-1500%2F3687572h%2Fadea9daa%2Fprofessional-funeral-weeper-paid-mourners-fujian-province-china-shutterstock-editorial-3687572h.jpg&amp;rpt=simage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endParaRPr lang="ru-RU" dirty="0">
              <a:latin typeface="Times New Roman"/>
              <a:ea typeface="Times New Roman"/>
            </a:endParaRPr>
          </a:p>
          <a:p>
            <a:pPr marL="342900" lvl="0" indent="-342900" algn="just">
              <a:spcAft>
                <a:spcPts val="0"/>
              </a:spcAft>
              <a:buFont typeface="Symbol"/>
              <a:buChar char=""/>
              <a:tabLst>
                <a:tab pos="180340" algn="l"/>
              </a:tabLst>
            </a:pPr>
            <a:r>
              <a:rPr lang="ru-RU" u="sng" dirty="0">
                <a:solidFill>
                  <a:srgbClr val="000000"/>
                </a:solidFill>
                <a:latin typeface="Times New Roman"/>
                <a:ea typeface="Times New Roman"/>
                <a:hlinkClick r:id="rId9"/>
              </a:rPr>
              <a:t>https://topkin.ru/wp-content/uploads/2015/03/492733.jpg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endParaRPr lang="ru-RU" dirty="0">
              <a:latin typeface="Times New Roman"/>
              <a:ea typeface="Times New Roman"/>
            </a:endParaRPr>
          </a:p>
          <a:p>
            <a:r>
              <a:rPr lang="ru-RU" u="sng" dirty="0">
                <a:solidFill>
                  <a:srgbClr val="000000"/>
                </a:solidFill>
                <a:latin typeface="Times New Roman"/>
                <a:ea typeface="Times New Roman"/>
                <a:hlinkClick r:id="rId10"/>
              </a:rPr>
              <a:t>https://cs10.pikabu.ru/post_img/2018/01/14/8/og_og_1515933722376527819.jpg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90296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395536" y="1098006"/>
            <a:ext cx="8460432" cy="1143000"/>
          </a:xfrm>
          <a:prstGeom prst="rect">
            <a:avLst/>
          </a:prstGeom>
        </p:spPr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ln w="11430"/>
                <a:solidFill>
                  <a:srgbClr val="008080"/>
                </a:solidFill>
                <a:effectLst>
                  <a:outerShdw blurRad="50800" dist="39000" dir="9300000" algn="tl">
                    <a:srgbClr val="000000"/>
                  </a:outerShdw>
                </a:effectLst>
                <a:latin typeface="Century Schoolbook" panose="02040604050505020304" pitchFamily="18" charset="0"/>
              </a:rPr>
              <a:t>1. Конкурс «Кот в мешке»</a:t>
            </a:r>
            <a:endParaRPr lang="ru-RU" b="1" dirty="0">
              <a:ln w="11430"/>
              <a:solidFill>
                <a:srgbClr val="008080"/>
              </a:solidFill>
              <a:effectLst>
                <a:outerShdw blurRad="50800" dist="39000" dir="9300000" algn="tl">
                  <a:srgbClr val="000000"/>
                </a:outerShdw>
              </a:effectLst>
              <a:latin typeface="Century Schoolbook" panose="020406040505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0094" b="18767"/>
          <a:stretch/>
        </p:blipFill>
        <p:spPr>
          <a:xfrm>
            <a:off x="0" y="0"/>
            <a:ext cx="2309881" cy="1098006"/>
          </a:xfrm>
          <a:prstGeom prst="rect">
            <a:avLst/>
          </a:prstGeom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</p:pic>
      <p:pic>
        <p:nvPicPr>
          <p:cNvPr id="2050" name="Picture 2" descr="C:\Users\1\Desktop\с (7)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9044" y="3367688"/>
            <a:ext cx="2915816" cy="31083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1\Desktop\kot-v-meshke.jpe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03848" y="2492896"/>
            <a:ext cx="4942309" cy="37389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08468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492285" y="908720"/>
            <a:ext cx="8460432" cy="746818"/>
          </a:xfrm>
          <a:prstGeom prst="rect">
            <a:avLst/>
          </a:prstGeom>
        </p:spPr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ln w="11430"/>
                <a:solidFill>
                  <a:srgbClr val="008080"/>
                </a:solidFill>
                <a:effectLst>
                  <a:outerShdw blurRad="50800" dist="39000" dir="9300000" algn="tl">
                    <a:srgbClr val="000000"/>
                  </a:outerShdw>
                </a:effectLst>
                <a:latin typeface="Century Schoolbook" panose="02040604050505020304" pitchFamily="18" charset="0"/>
              </a:rPr>
              <a:t>Необычные профессии</a:t>
            </a:r>
            <a:endParaRPr lang="ru-RU" b="1" dirty="0">
              <a:ln w="11430"/>
              <a:solidFill>
                <a:srgbClr val="008080"/>
              </a:solidFill>
              <a:effectLst>
                <a:outerShdw blurRad="50800" dist="39000" dir="9300000" algn="tl">
                  <a:srgbClr val="000000"/>
                </a:outerShdw>
              </a:effectLst>
              <a:latin typeface="Century Schoolbook" panose="020406040505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0094" b="18767"/>
          <a:stretch/>
        </p:blipFill>
        <p:spPr>
          <a:xfrm>
            <a:off x="0" y="0"/>
            <a:ext cx="2309881" cy="1098006"/>
          </a:xfrm>
          <a:prstGeom prst="rect">
            <a:avLst/>
          </a:prstGeom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</p:pic>
      <p:pic>
        <p:nvPicPr>
          <p:cNvPr id="2050" name="Picture 2" descr="C:\Users\1\Desktop\с (7)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9044" y="3367688"/>
            <a:ext cx="2915816" cy="31083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4247964" y="5848419"/>
            <a:ext cx="2808312" cy="432048"/>
          </a:xfrm>
          <a:prstGeom prst="rect">
            <a:avLst/>
          </a:prstGeom>
          <a:ln>
            <a:noFill/>
          </a:ln>
        </p:spPr>
        <p:txBody>
          <a:bodyPr>
            <a:noAutofit/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 algn="r" fontAlgn="auto"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chemeClr val="accent5">
                    <a:lumMod val="25000"/>
                  </a:schemeClr>
                </a:solidFill>
                <a:latin typeface="Book Antiqua" pitchFamily="18" charset="0"/>
              </a:rPr>
              <a:t>Продавцы</a:t>
            </a:r>
            <a:r>
              <a:rPr lang="ru-RU" sz="2400" b="1" dirty="0" smtClean="0">
                <a:solidFill>
                  <a:schemeClr val="accent1">
                    <a:lumMod val="25000"/>
                  </a:schemeClr>
                </a:solidFill>
                <a:latin typeface="Book Antiqua" pitchFamily="18" charset="0"/>
              </a:rPr>
              <a:t> слёз</a:t>
            </a:r>
            <a:endParaRPr lang="ru-RU" sz="2400" b="1" dirty="0">
              <a:solidFill>
                <a:schemeClr val="accent1">
                  <a:lumMod val="25000"/>
                </a:schemeClr>
              </a:solidFill>
              <a:latin typeface="Book Antiqua" pitchFamily="18" charset="0"/>
            </a:endParaRPr>
          </a:p>
        </p:txBody>
      </p:sp>
      <p:pic>
        <p:nvPicPr>
          <p:cNvPr id="2" name="Picture 2" descr="C:\Users\1\Desktop\poh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2060848"/>
            <a:ext cx="4752528" cy="35643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08899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395536" y="980728"/>
            <a:ext cx="8460432" cy="1143000"/>
          </a:xfrm>
          <a:prstGeom prst="rect">
            <a:avLst/>
          </a:prstGeom>
        </p:spPr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ln w="11430"/>
                <a:solidFill>
                  <a:srgbClr val="008080"/>
                </a:solidFill>
                <a:effectLst>
                  <a:outerShdw blurRad="50800" dist="39000" dir="9300000" algn="tl">
                    <a:srgbClr val="000000"/>
                  </a:outerShdw>
                </a:effectLst>
                <a:latin typeface="Century Schoolbook" panose="02040604050505020304" pitchFamily="18" charset="0"/>
              </a:rPr>
              <a:t>2. Конкурс «Два в одном»</a:t>
            </a:r>
            <a:endParaRPr lang="ru-RU" b="1" dirty="0">
              <a:ln w="11430"/>
              <a:solidFill>
                <a:srgbClr val="008080"/>
              </a:solidFill>
              <a:effectLst>
                <a:outerShdw blurRad="50800" dist="39000" dir="9300000" algn="tl">
                  <a:srgbClr val="000000"/>
                </a:outerShdw>
              </a:effectLst>
              <a:latin typeface="Century Schoolbook" panose="02040604050505020304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3130050"/>
              </p:ext>
            </p:extLst>
          </p:nvPr>
        </p:nvGraphicFramePr>
        <p:xfrm>
          <a:off x="395536" y="2276872"/>
          <a:ext cx="8208912" cy="3859875"/>
        </p:xfrm>
        <a:graphic>
          <a:graphicData uri="http://schemas.openxmlformats.org/drawingml/2006/table">
            <a:tbl>
              <a:tblPr firstRow="1" firstCol="1" bandRow="1"/>
              <a:tblGrid>
                <a:gridCol w="3133096"/>
                <a:gridCol w="5075816"/>
              </a:tblGrid>
              <a:tr h="46919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/>
                          <a:ea typeface="Times New Roman"/>
                        </a:rPr>
                        <a:t>Категории</a:t>
                      </a:r>
                      <a:endParaRPr lang="ru-RU" sz="2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/>
                          <a:ea typeface="Times New Roman"/>
                        </a:rPr>
                        <a:t>Профессии</a:t>
                      </a:r>
                      <a:endParaRPr lang="ru-RU" sz="2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919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/>
                          <a:ea typeface="Times New Roman"/>
                        </a:rPr>
                        <a:t>«Человек – природа»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/>
                          <a:ea typeface="Times New Roman"/>
                        </a:rPr>
                        <a:t>кинолог, мастер-животновод, зоотехник, агроном, цветоводы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4748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/>
                          <a:ea typeface="Times New Roman"/>
                        </a:rPr>
                        <a:t>«Человек – техника»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/>
                          <a:ea typeface="Times New Roman"/>
                        </a:rPr>
                        <a:t>механик, электромонтажник, радиомеханик, строитель, сборщик компьютеров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/>
                          <a:ea typeface="Times New Roman"/>
                        </a:rPr>
                        <a:t>«Человек – человек»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/>
                          <a:ea typeface="Times New Roman"/>
                        </a:rPr>
                        <a:t>врач, учитель, психолог, парикмахер, экскурсовод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4807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/>
                          <a:ea typeface="Times New Roman"/>
                        </a:rPr>
                        <a:t>«Человек - знаковая система» 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/>
                          <a:ea typeface="Times New Roman"/>
                        </a:rPr>
                        <a:t>экономист, инженер, топограф, секретарь-машинистка, программист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919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/>
                          <a:ea typeface="Times New Roman"/>
                        </a:rPr>
                        <a:t>«Человек - художественный образ»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/>
                          <a:ea typeface="Times New Roman"/>
                        </a:rPr>
                        <a:t>артист, актёр, художник, музыкант, дизайнер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0094" b="18767"/>
          <a:stretch/>
        </p:blipFill>
        <p:spPr>
          <a:xfrm>
            <a:off x="0" y="0"/>
            <a:ext cx="2309881" cy="1098006"/>
          </a:xfrm>
          <a:prstGeom prst="rect">
            <a:avLst/>
          </a:prstGeom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</p:pic>
      <p:pic>
        <p:nvPicPr>
          <p:cNvPr id="2049" name="Picture 1" descr="C:\Users\1\Desktop\kak-nayti-rabotu-v-italii-bez-znaniya-italyanskogo-yazyka-1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1954" y="2087909"/>
            <a:ext cx="8083152" cy="4041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02332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1000"/>
                                        <p:tgtEl>
                                          <p:spTgt spid="20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20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20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492285" y="908720"/>
            <a:ext cx="8460432" cy="746818"/>
          </a:xfrm>
          <a:prstGeom prst="rect">
            <a:avLst/>
          </a:prstGeom>
        </p:spPr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ln w="11430"/>
                <a:solidFill>
                  <a:srgbClr val="008080"/>
                </a:solidFill>
                <a:effectLst>
                  <a:outerShdw blurRad="50800" dist="39000" dir="9300000" algn="tl">
                    <a:srgbClr val="000000"/>
                  </a:outerShdw>
                </a:effectLst>
                <a:latin typeface="Century Schoolbook" panose="02040604050505020304" pitchFamily="18" charset="0"/>
              </a:rPr>
              <a:t>Необычные профессии</a:t>
            </a:r>
            <a:endParaRPr lang="ru-RU" b="1" dirty="0">
              <a:ln w="11430"/>
              <a:solidFill>
                <a:srgbClr val="008080"/>
              </a:solidFill>
              <a:effectLst>
                <a:outerShdw blurRad="50800" dist="39000" dir="9300000" algn="tl">
                  <a:srgbClr val="000000"/>
                </a:outerShdw>
              </a:effectLst>
              <a:latin typeface="Century Schoolbook" panose="020406040505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0094" b="18767"/>
          <a:stretch/>
        </p:blipFill>
        <p:spPr>
          <a:xfrm>
            <a:off x="0" y="0"/>
            <a:ext cx="2309881" cy="1098006"/>
          </a:xfrm>
          <a:prstGeom prst="rect">
            <a:avLst/>
          </a:prstGeom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</p:pic>
      <p:pic>
        <p:nvPicPr>
          <p:cNvPr id="2050" name="Picture 2" descr="C:\Users\1\Desktop\с (7)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9044" y="3367688"/>
            <a:ext cx="2915816" cy="31083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4006145" y="5805264"/>
            <a:ext cx="3672408" cy="432048"/>
          </a:xfrm>
          <a:prstGeom prst="rect">
            <a:avLst/>
          </a:prstGeom>
          <a:ln>
            <a:noFill/>
          </a:ln>
        </p:spPr>
        <p:txBody>
          <a:bodyPr>
            <a:noAutofit/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 algn="r" fontAlgn="auto">
              <a:spcAft>
                <a:spcPts val="0"/>
              </a:spcAft>
              <a:defRPr/>
            </a:pPr>
            <a:r>
              <a:rPr lang="ru-RU" sz="2400" b="1" dirty="0" err="1" smtClean="0">
                <a:solidFill>
                  <a:schemeClr val="accent5">
                    <a:lumMod val="25000"/>
                  </a:schemeClr>
                </a:solidFill>
                <a:latin typeface="Book Antiqua" pitchFamily="18" charset="0"/>
              </a:rPr>
              <a:t>Щекотальщик</a:t>
            </a:r>
            <a:r>
              <a:rPr lang="ru-RU" sz="2400" b="1" dirty="0" smtClean="0">
                <a:solidFill>
                  <a:schemeClr val="accent5">
                    <a:lumMod val="25000"/>
                  </a:schemeClr>
                </a:solidFill>
                <a:latin typeface="Book Antiqua" pitchFamily="18" charset="0"/>
              </a:rPr>
              <a:t> пяток</a:t>
            </a:r>
            <a:endParaRPr lang="ru-RU" sz="2400" b="1" dirty="0">
              <a:solidFill>
                <a:schemeClr val="accent5">
                  <a:lumMod val="25000"/>
                </a:schemeClr>
              </a:solidFill>
              <a:latin typeface="Book Antiqua" pitchFamily="18" charset="0"/>
            </a:endParaRPr>
          </a:p>
        </p:txBody>
      </p:sp>
      <p:pic>
        <p:nvPicPr>
          <p:cNvPr id="3" name="Picture 2" descr="C:\Users\1\Desktop\376263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4860" y="2060848"/>
            <a:ext cx="5202641" cy="3456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36982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0" y="980728"/>
            <a:ext cx="9144000" cy="1143000"/>
          </a:xfrm>
          <a:prstGeom prst="rect">
            <a:avLst/>
          </a:prstGeom>
        </p:spPr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 fontAlgn="auto">
              <a:spcAft>
                <a:spcPts val="0"/>
              </a:spcAft>
              <a:defRPr/>
            </a:pPr>
            <a:r>
              <a:rPr lang="ru-RU" sz="4200" b="1" dirty="0" smtClean="0">
                <a:ln w="11430"/>
                <a:solidFill>
                  <a:srgbClr val="008080"/>
                </a:solidFill>
                <a:effectLst>
                  <a:outerShdw blurRad="50800" dist="39000" dir="9300000" algn="tl">
                    <a:srgbClr val="000000"/>
                  </a:outerShdw>
                </a:effectLst>
                <a:latin typeface="Century Schoolbook" panose="02040604050505020304" pitchFamily="18" charset="0"/>
              </a:rPr>
              <a:t>3. Конкурс «Мудрость </a:t>
            </a:r>
            <a:r>
              <a:rPr lang="ru-RU" sz="4000" b="1" dirty="0" smtClean="0">
                <a:ln w="11430"/>
                <a:solidFill>
                  <a:srgbClr val="008080"/>
                </a:solidFill>
                <a:effectLst>
                  <a:outerShdw blurRad="50800" dist="39000" dir="9300000" algn="tl">
                    <a:srgbClr val="000000"/>
                  </a:outerShdw>
                </a:effectLst>
                <a:latin typeface="Century Schoolbook" panose="02040604050505020304" pitchFamily="18" charset="0"/>
              </a:rPr>
              <a:t>народная</a:t>
            </a:r>
            <a:r>
              <a:rPr lang="ru-RU" sz="4200" b="1" dirty="0" smtClean="0">
                <a:ln w="11430"/>
                <a:solidFill>
                  <a:srgbClr val="008080"/>
                </a:solidFill>
                <a:effectLst>
                  <a:outerShdw blurRad="50800" dist="39000" dir="9300000" algn="tl">
                    <a:srgbClr val="000000"/>
                  </a:outerShdw>
                </a:effectLst>
                <a:latin typeface="Century Schoolbook" panose="02040604050505020304" pitchFamily="18" charset="0"/>
              </a:rPr>
              <a:t>»</a:t>
            </a:r>
            <a:endParaRPr lang="ru-RU" sz="4200" b="1" dirty="0">
              <a:ln w="11430"/>
              <a:solidFill>
                <a:srgbClr val="008080"/>
              </a:solidFill>
              <a:effectLst>
                <a:outerShdw blurRad="50800" dist="39000" dir="9300000" algn="tl">
                  <a:srgbClr val="000000"/>
                </a:outerShdw>
              </a:effectLst>
              <a:latin typeface="Century Schoolbook" panose="02040604050505020304" pitchFamily="18" charset="0"/>
            </a:endParaRPr>
          </a:p>
        </p:txBody>
      </p:sp>
      <p:pic>
        <p:nvPicPr>
          <p:cNvPr id="3074" name="Picture 2" descr="C:\Users\1\Desktop\0_64769_6c37f0ba_orig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43808" y="2142237"/>
            <a:ext cx="4896544" cy="43714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0094" b="18767"/>
          <a:stretch/>
        </p:blipFill>
        <p:spPr>
          <a:xfrm>
            <a:off x="0" y="0"/>
            <a:ext cx="2309881" cy="1098006"/>
          </a:xfrm>
          <a:prstGeom prst="rect">
            <a:avLst/>
          </a:prstGeom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2" descr="C:\Users\1\Desktop\с (7)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5408" y="4397104"/>
            <a:ext cx="2226955" cy="23740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27087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492285" y="908720"/>
            <a:ext cx="8460432" cy="746818"/>
          </a:xfrm>
          <a:prstGeom prst="rect">
            <a:avLst/>
          </a:prstGeom>
        </p:spPr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ln w="11430"/>
                <a:solidFill>
                  <a:srgbClr val="008080"/>
                </a:solidFill>
                <a:effectLst>
                  <a:outerShdw blurRad="50800" dist="39000" dir="9300000" algn="tl">
                    <a:srgbClr val="000000"/>
                  </a:outerShdw>
                </a:effectLst>
                <a:latin typeface="Century Schoolbook" panose="02040604050505020304" pitchFamily="18" charset="0"/>
              </a:rPr>
              <a:t>Необычные профессии</a:t>
            </a:r>
            <a:endParaRPr lang="ru-RU" b="1" dirty="0">
              <a:ln w="11430"/>
              <a:solidFill>
                <a:srgbClr val="008080"/>
              </a:solidFill>
              <a:effectLst>
                <a:outerShdw blurRad="50800" dist="39000" dir="9300000" algn="tl">
                  <a:srgbClr val="000000"/>
                </a:outerShdw>
              </a:effectLst>
              <a:latin typeface="Century Schoolbook" panose="020406040505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0094" b="18767"/>
          <a:stretch/>
        </p:blipFill>
        <p:spPr>
          <a:xfrm>
            <a:off x="0" y="0"/>
            <a:ext cx="2309881" cy="1098006"/>
          </a:xfrm>
          <a:prstGeom prst="rect">
            <a:avLst/>
          </a:prstGeom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</p:pic>
      <p:pic>
        <p:nvPicPr>
          <p:cNvPr id="2050" name="Picture 2" descr="C:\Users\1\Desktop\с (7)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9044" y="3367688"/>
            <a:ext cx="2915816" cy="31083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3111321" y="5661248"/>
            <a:ext cx="5616624" cy="432048"/>
          </a:xfrm>
          <a:prstGeom prst="rect">
            <a:avLst/>
          </a:prstGeom>
          <a:ln>
            <a:noFill/>
          </a:ln>
        </p:spPr>
        <p:txBody>
          <a:bodyPr>
            <a:noAutofit/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 fontAlgn="auto"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chemeClr val="accent5">
                    <a:lumMod val="25000"/>
                  </a:schemeClr>
                </a:solidFill>
                <a:latin typeface="Book Antiqua" pitchFamily="18" charset="0"/>
              </a:rPr>
              <a:t>Гавкающий сыщик собак</a:t>
            </a:r>
            <a:endParaRPr lang="ru-RU" sz="2400" b="1" dirty="0">
              <a:solidFill>
                <a:schemeClr val="accent5">
                  <a:lumMod val="25000"/>
                </a:schemeClr>
              </a:solidFill>
              <a:latin typeface="Book Antiqua" pitchFamily="18" charset="0"/>
            </a:endParaRPr>
          </a:p>
        </p:txBody>
      </p:sp>
      <p:pic>
        <p:nvPicPr>
          <p:cNvPr id="3074" name="Picture 2" descr="C:\Users\1\Desktop\492733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4860" y="1844824"/>
            <a:ext cx="5672933" cy="3453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99314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0094" b="18767"/>
          <a:stretch/>
        </p:blipFill>
        <p:spPr>
          <a:xfrm>
            <a:off x="0" y="0"/>
            <a:ext cx="2309881" cy="1098006"/>
          </a:xfrm>
          <a:prstGeom prst="rect">
            <a:avLst/>
          </a:prstGeom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107504" y="980728"/>
            <a:ext cx="9036496" cy="1143000"/>
          </a:xfrm>
          <a:prstGeom prst="rect">
            <a:avLst/>
          </a:prstGeom>
        </p:spPr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ln w="11430"/>
                <a:solidFill>
                  <a:srgbClr val="008080"/>
                </a:solidFill>
                <a:effectLst>
                  <a:outerShdw blurRad="50800" dist="39000" dir="9300000" algn="tl">
                    <a:srgbClr val="000000"/>
                  </a:outerShdw>
                </a:effectLst>
                <a:latin typeface="Century Schoolbook" panose="02040604050505020304" pitchFamily="18" charset="0"/>
              </a:rPr>
              <a:t>4. Конкурс «Профессия или должность»</a:t>
            </a:r>
            <a:endParaRPr lang="ru-RU" b="1" dirty="0">
              <a:ln w="11430"/>
              <a:solidFill>
                <a:srgbClr val="008080"/>
              </a:solidFill>
              <a:effectLst>
                <a:outerShdw blurRad="50800" dist="39000" dir="9300000" algn="tl">
                  <a:srgbClr val="000000"/>
                </a:outerShdw>
              </a:effectLst>
              <a:latin typeface="Century Schoolbook" panose="02040604050505020304" pitchFamily="18" charset="0"/>
            </a:endParaRPr>
          </a:p>
        </p:txBody>
      </p:sp>
      <p:pic>
        <p:nvPicPr>
          <p:cNvPr id="4" name="Picture 1" descr="C:\Users\1\Desktop\kak-nayti-rabotu-v-italii-bez-znaniya-italyanskogo-yazyka-1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8183" y="2492896"/>
            <a:ext cx="8083152" cy="4041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11826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Биология">
  <a:themeElements>
    <a:clrScheme name="Биология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Биология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Биология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Биология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Биология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Биология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Биология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Биология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Биология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Биология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Биология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Биология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Биология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Биология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Биология</Template>
  <TotalTime>1500</TotalTime>
  <Words>1020</Words>
  <Application>Microsoft Office PowerPoint</Application>
  <PresentationFormat>Экран (4:3)</PresentationFormat>
  <Paragraphs>90</Paragraphs>
  <Slides>25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Биология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*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 Windows</dc:creator>
  <cp:lastModifiedBy>Пользователь Windows</cp:lastModifiedBy>
  <cp:revision>151</cp:revision>
  <dcterms:created xsi:type="dcterms:W3CDTF">2016-04-05T17:50:57Z</dcterms:created>
  <dcterms:modified xsi:type="dcterms:W3CDTF">2021-11-05T21:39:50Z</dcterms:modified>
</cp:coreProperties>
</file>